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8" r:id="rId14"/>
    <p:sldId id="277" r:id="rId15"/>
    <p:sldId id="281" r:id="rId16"/>
    <p:sldId id="280" r:id="rId17"/>
    <p:sldId id="284" r:id="rId18"/>
    <p:sldId id="283" r:id="rId19"/>
    <p:sldId id="287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72AF-ED6D-4F64-8888-26460CB145A5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9116-95B6-45BA-AC6A-08414DD7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9DB9-2A9C-4564-A58F-B5CAE5E46949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9229-1874-4308-BE8F-0F7396D78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6AE3-78BE-4C79-960A-636F96AC9B2E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5588-515F-4716-8F18-AB071F0D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69BD-9256-4DD4-9601-26F02C460BCD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6A56-4A18-40A9-9785-88FE20162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D12F-4446-4720-B3A5-36A199D3BC93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F83F-5BAD-42EB-BD92-0E55F43B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065C-0B66-4FE0-8F7A-A99363AA0E4A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92DC-5789-4209-8F21-E53CC988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5AB3-DB62-4FDE-A20D-AEE696CD7E9E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A021-F357-43AD-8EE2-C2FD48B5A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F8F2-CA6A-43B5-914B-2804C793D4D2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79C5-1E28-4F20-8861-267B4E3A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263-ECDB-45E8-B6E7-B20A2883CD1C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DD43-9389-4E01-8F79-10330208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7C9C-B1A3-4B18-A572-67E729507AC1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7AB2-94E3-4061-B9A4-CC97066F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C972-1A6A-4718-9594-ED1800C4F603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1593-8052-4F6F-8CCB-BD50283A5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82AFE-C3CE-4982-B8BC-24A41E514954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F0D38-5C74-41D0-B050-1FA35518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vnic.ru/images/herbs/24.gif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s51.radikal.ru/i133/0810/69/a586428be55c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uidgor.narod.ru/travnik/img_trav/klukva_2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data3.gallery.ru/albums/gallery/1249--6819203-m750x74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rifoli.ru/red/str_w_1/vertic/flower_5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ruidgor.narod.ru/travnik/img_trav/bessmertnik_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9.radikal.ru/i126/0904/90/028da3e2cdce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totalrating.ru/i/10/b_9745zverobo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erbalogya.ru/library/img/Ginseng-s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medfun.ru/uploads/posts/2009-03/1238099427_zhsh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lintsy.ru/foto/sfoto/1_1006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live4fun.ru/pictures/img_37744038_11389_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62.beon.ru/23/66/726623/31/20001831/051209cheremuha.j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-flu.com.ua/jpg/cherni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alenov.nm.ru/alenov.files/pict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g-2005-06.photosight.ru/14/9028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42984"/>
            <a:ext cx="871540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Лекарственные растения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13 из 26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143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5143500"/>
            <a:ext cx="22860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Подорожник</a:t>
            </a:r>
          </a:p>
        </p:txBody>
      </p:sp>
      <p:pic>
        <p:nvPicPr>
          <p:cNvPr id="23555" name="Picture 4" descr="Картинка 13 из 1724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28625"/>
            <a:ext cx="235743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8" y="4714875"/>
            <a:ext cx="14287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Мята </a:t>
            </a:r>
          </a:p>
        </p:txBody>
      </p:sp>
      <p:pic>
        <p:nvPicPr>
          <p:cNvPr id="23557" name="Picture 6" descr="Картинка 19 из 159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1571625"/>
            <a:ext cx="321468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00813" y="5429250"/>
            <a:ext cx="157162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Душица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285750" y="285750"/>
            <a:ext cx="264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Какие это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643563" y="285750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растения?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95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786188"/>
            <a:ext cx="27146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Ромашка аптечная </a:t>
            </a:r>
          </a:p>
        </p:txBody>
      </p:sp>
      <p:pic>
        <p:nvPicPr>
          <p:cNvPr id="24579" name="Picture 4" descr="Картинка 9 из 84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0"/>
            <a:ext cx="3257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15125" y="3857625"/>
            <a:ext cx="1785938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Ландыш </a:t>
            </a:r>
          </a:p>
        </p:txBody>
      </p:sp>
      <p:pic>
        <p:nvPicPr>
          <p:cNvPr id="24581" name="Picture 6" descr="Картинка 2 из 19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3929063"/>
            <a:ext cx="37877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0" y="6215063"/>
            <a:ext cx="128587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Клюква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23 из 11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036" t="2101" r="4315" b="7562"/>
          <a:stretch>
            <a:fillRect/>
          </a:stretch>
        </p:blipFill>
        <p:spPr bwMode="auto">
          <a:xfrm>
            <a:off x="285750" y="285750"/>
            <a:ext cx="80597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857250" y="5857875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Медуница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214563" y="6000750"/>
            <a:ext cx="471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Тысячелистник</a:t>
            </a:r>
          </a:p>
        </p:txBody>
      </p:sp>
      <p:pic>
        <p:nvPicPr>
          <p:cNvPr id="35842" name="Picture 4" descr="Картинка 14 из 1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"/>
            <a:ext cx="785812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Это растение обитает почти по всей Европе, в Гималаях и Северной Америке. Оно очень неприхотливо: выдерживает и жару, и холод, и недостаток влаги. Окраска цветков белая или лиловая.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кровавник, рудомётка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почему тысячелистник у нас слыл как «солдатская трава».</a:t>
            </a:r>
          </a:p>
          <a:p>
            <a:pPr algn="just"/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Картинка 16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5572125" y="54292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Валериана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500063" y="785813"/>
            <a:ext cx="84296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Calibri" pitchFamily="34" charset="0"/>
              </a:rPr>
              <a:t>О целебных свойствах этого растения было известно еще древним грекам и римлянам. В средние века его широко применяли как успокаивающее средство. Считалось, что название было дано растению в честь римского императора, правящего в </a:t>
            </a:r>
            <a:r>
              <a:rPr lang="en-US" sz="2200" b="1">
                <a:latin typeface="Calibri" pitchFamily="34" charset="0"/>
              </a:rPr>
              <a:t>I</a:t>
            </a:r>
            <a:r>
              <a:rPr lang="ru-RU" sz="2200" b="1">
                <a:latin typeface="Calibri" pitchFamily="34" charset="0"/>
              </a:rPr>
              <a:t> веке до н.э. В переводе с латинского глагол «валере» означает «быть здоровым». На Руси это растение также издавна рекомендовали в качестве ле­карственного растения. Но промышленное использование ее нача­лось при Петре </a:t>
            </a:r>
            <a:r>
              <a:rPr lang="en-US" sz="2200" b="1">
                <a:latin typeface="Calibri" pitchFamily="34" charset="0"/>
              </a:rPr>
              <a:t>I</a:t>
            </a:r>
            <a:r>
              <a:rPr lang="ru-RU" sz="2200" b="1">
                <a:latin typeface="Calibri" pitchFamily="34" charset="0"/>
              </a:rPr>
              <a:t>. Он повелел выращивать лекарственные растения, в том числе и это, в специально созданных для нужд военных госпиталей «аптекарских огородах». По приказу Петра 1 такие по­садки лекарственных растений были созданы во многих крупных городах России. В лечебных целях используется корневище растения, имеющее характерный запах.</a:t>
            </a:r>
          </a:p>
          <a:p>
            <a:pPr algn="just"/>
            <a:r>
              <a:rPr lang="ru-RU" sz="2200" b="1">
                <a:latin typeface="Calibri" pitchFamily="34" charset="0"/>
              </a:rPr>
              <a:t>Очевидно, что некоторые свойства этого растения способствова­ли возникновению народных названий: кошачья трава, кошачий корень, ладаница, земляной ладан.</a:t>
            </a:r>
          </a:p>
          <a:p>
            <a:pPr algn="just"/>
            <a:endParaRPr lang="ru-RU" sz="2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0914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2500313" y="6088063"/>
            <a:ext cx="3357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Чистотел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7868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Calibri" pitchFamily="34" charset="0"/>
              </a:rPr>
              <a:t>Каждый год с приходом настоящего тепла старое корневище этого растения оживает, отращивая несколько голубовато-зеленых, гладких стеблей, унизанных мелкими листочками. Сидят листья 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цельнокрайние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пятилепестковые,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поражений».</a:t>
            </a:r>
          </a:p>
          <a:p>
            <a:pPr algn="just"/>
            <a:endParaRPr lang="ru-RU" sz="2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Картинка 15 из 11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0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785938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Бессмертник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4643438" y="214313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Название произошло от латинского слова 'ricinus' - клещ, что связано с формой семян, напоминающей восточного клеща. Родина - Африка.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643438" y="5143500"/>
            <a:ext cx="4214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Из клещевины получают касторовое масло, которое используется в медицине как слабительное средство</a:t>
            </a:r>
            <a:endParaRPr lang="ru-RU">
              <a:latin typeface="Calibri" pitchFamily="34" charset="0"/>
            </a:endParaRPr>
          </a:p>
        </p:txBody>
      </p:sp>
      <p:pic>
        <p:nvPicPr>
          <p:cNvPr id="15363" name="Picture 4" descr="Картинка 18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4351338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000250" y="6211888"/>
            <a:ext cx="264318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Клещевина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428625" y="571500"/>
            <a:ext cx="85725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Иван Александрович Гончаров писал об этом растении: «Они (цветы) лежат не изменяясь, по многу лет: через 10 лет так же сухи, ярки цветом и так же ничем не пахнут, как не сорванные». Догадливые хозяйки прячут это растение по сундукам и чуланам, чтобы не заводилась моль. Это трава применяется как желчегонное средство, применяется при гепатитах, при болезни печени. Это растение растёт во многих местах: в России, на Кавказе, Австралии, на Мадагаскаре. </a:t>
            </a:r>
          </a:p>
          <a:p>
            <a:pPr algn="just"/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036" t="16875" r="11349"/>
          <a:stretch>
            <a:fillRect/>
          </a:stretch>
        </p:blipFill>
        <p:spPr bwMode="auto">
          <a:xfrm>
            <a:off x="142875" y="142875"/>
            <a:ext cx="41433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2714625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214938" y="5786438"/>
            <a:ext cx="3643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Зверобой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357688" y="0"/>
            <a:ext cx="4643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В народных поверьях зверобой является источником света, устраняющим зло, прогоняющим духов тоски, избавляющим от чёрной печали. Эта вера сохраняется уже на протяжении тысячелетий. Зверобой с древних времён известен своим позитивным целительным действием на душу. Его действие в качестве антидепрессанта в настоящее время научно обосновано.</a:t>
            </a:r>
          </a:p>
          <a:p>
            <a:pPr algn="just"/>
            <a:endParaRPr lang="ru-RU" b="1">
              <a:latin typeface="Calibri" pitchFamily="34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3357563"/>
            <a:ext cx="3786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народной медицине зверобой продырявленный является одним из наиболее часто применяемых лекарственных растений, наряду с ромашкой аптечной. Его используют в основном как средство лечения язвы желудка при язвенных болезнях на коже, а так называемое масло зверобоя применяется, и при стоматитах и т.д.</a:t>
            </a:r>
            <a:br>
              <a:rPr lang="ru-RU" b="1">
                <a:latin typeface="Calibri" pitchFamily="34" charset="0"/>
              </a:rPr>
            </a:b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2 из 42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37147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Картинка 1 из 429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2500313"/>
            <a:ext cx="4986337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428875" y="5786438"/>
            <a:ext cx="3071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Жень</a:t>
            </a:r>
            <a:r>
              <a:rPr lang="ru-RU" sz="4800" b="1">
                <a:solidFill>
                  <a:srgbClr val="FFFF00"/>
                </a:solidFill>
                <a:latin typeface="Calibri" pitchFamily="34" charset="0"/>
              </a:rPr>
              <a:t>шень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857625" y="0"/>
            <a:ext cx="5286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В дословном переводе с китайского слово "женьшень" означает "человек-корень" (жень - человек, шень - корень). Это название было дано за поразительное сходство корня женьшеня с человеческой фигурой. </a:t>
            </a:r>
          </a:p>
          <a:p>
            <a:pPr algn="just"/>
            <a:r>
              <a:rPr lang="ru-RU" b="1">
                <a:latin typeface="Calibri" pitchFamily="34" charset="0"/>
              </a:rPr>
              <a:t>Препараты женьшеня назначают при усталости, переутомлении, неврастении. Широко известно их употребление при гипотонии с целью повышения артериального давления.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814" t="3854" r="1500" b="1671"/>
          <a:stretch>
            <a:fillRect/>
          </a:stretch>
        </p:blipFill>
        <p:spPr bwMode="auto">
          <a:xfrm>
            <a:off x="142875" y="0"/>
            <a:ext cx="4857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57188" y="3500438"/>
            <a:ext cx="28575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Мать-и-мачеха</a:t>
            </a:r>
          </a:p>
        </p:txBody>
      </p:sp>
      <p:pic>
        <p:nvPicPr>
          <p:cNvPr id="18435" name="Picture 4" descr="Картинка 6 из 7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8575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286375" y="2214563"/>
            <a:ext cx="2357438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Цветы липы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0" y="4500563"/>
            <a:ext cx="3714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Применяется при заболеваниях дыхательных органов, катаре верхних дыхательных путей, воспалении легких, бронхиальной астме, ангине.</a:t>
            </a:r>
          </a:p>
          <a:p>
            <a:pPr algn="just"/>
            <a:endParaRPr lang="ru-RU" b="1">
              <a:latin typeface="Calibri" pitchFamily="34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072063" y="142875"/>
            <a:ext cx="4071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Липовый цвет 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572250" y="3286125"/>
            <a:ext cx="25717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Чёрная бузина</a:t>
            </a:r>
          </a:p>
        </p:txBody>
      </p:sp>
      <p:pic>
        <p:nvPicPr>
          <p:cNvPr id="19459" name="Picture 4" descr="Картинка 4 из 192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87413"/>
            <a:ext cx="430053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285750"/>
            <a:ext cx="17145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Малина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286250" y="4214813"/>
            <a:ext cx="50006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Calibri" pitchFamily="34" charset="0"/>
              </a:rPr>
              <a:t>	В народной медицине плоды </a:t>
            </a:r>
            <a:r>
              <a:rPr lang="ru-RU" sz="1700" b="1">
                <a:solidFill>
                  <a:srgbClr val="FF0000"/>
                </a:solidFill>
                <a:latin typeface="Calibri" pitchFamily="34" charset="0"/>
              </a:rPr>
              <a:t>малины</a:t>
            </a:r>
            <a:r>
              <a:rPr lang="ru-RU" sz="1700" b="1">
                <a:latin typeface="Calibri" pitchFamily="34" charset="0"/>
              </a:rPr>
              <a:t> считаются жаропонижающим средством при гриппе, бронхитах, ларингитах, отхаркивающем при кашле.</a:t>
            </a:r>
          </a:p>
          <a:p>
            <a:r>
              <a:rPr lang="ru-RU" sz="1700" b="1">
                <a:latin typeface="Calibri" pitchFamily="34" charset="0"/>
              </a:rPr>
              <a:t>	В народной медицине отвар, приготовленный из цветков и плодов черной </a:t>
            </a:r>
            <a:r>
              <a:rPr lang="ru-RU" sz="1700" b="1">
                <a:solidFill>
                  <a:srgbClr val="FF0000"/>
                </a:solidFill>
                <a:latin typeface="Calibri" pitchFamily="34" charset="0"/>
              </a:rPr>
              <a:t>бузины</a:t>
            </a:r>
            <a:r>
              <a:rPr lang="ru-RU" sz="1700" b="1">
                <a:latin typeface="Calibri" pitchFamily="34" charset="0"/>
              </a:rPr>
              <a:t>, применяют как жаропонижающее, потогонное, мочегонное средство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3771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021013"/>
            <a:ext cx="496728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14313" y="4857750"/>
            <a:ext cx="3643312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Calibri" pitchFamily="34" charset="0"/>
              </a:rPr>
              <a:t>Черёмуха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286250" y="642938"/>
            <a:ext cx="4429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Плоды черемухи применяются в виде отвара или настоя в качестве вяжущего средства.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13 из 158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000250"/>
            <a:ext cx="36798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572125" y="500063"/>
            <a:ext cx="28575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Черника</a:t>
            </a:r>
          </a:p>
        </p:txBody>
      </p:sp>
      <p:pic>
        <p:nvPicPr>
          <p:cNvPr id="21507" name="Picture 4" descr="Картинка 26 из 158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57188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42875" y="4500563"/>
            <a:ext cx="4714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Свежие ягоды черники полезно применять при расстройстве деятельности желудка и кишечника, для повышения остроты зрения, при ревматизме, подагре и некоторых других воспалительных процессах.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2875"/>
            <a:ext cx="44735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88"/>
            <a:ext cx="44465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57250" y="142875"/>
            <a:ext cx="2286000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Крапива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0" y="3500438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В народной медицине крапива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752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admin</cp:lastModifiedBy>
  <cp:revision>39</cp:revision>
  <dcterms:created xsi:type="dcterms:W3CDTF">2009-09-14T14:42:04Z</dcterms:created>
  <dcterms:modified xsi:type="dcterms:W3CDTF">2016-03-14T04:32:45Z</dcterms:modified>
</cp:coreProperties>
</file>