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sldIdLst>
    <p:sldId id="257" r:id="rId2"/>
    <p:sldId id="259" r:id="rId3"/>
    <p:sldId id="260" r:id="rId4"/>
    <p:sldId id="267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3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A4E00D-8505-4F76-A7F9-F3143DF47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2"/>
              <a:chExt cx="5533" cy="4339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4"/>
                    <a:chOff x="3470" y="1532"/>
                    <a:chExt cx="1259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2"/>
                    <a:chOff x="2864" y="2019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8"/>
                    <a:chOff x="-74" y="1813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5" cy="1534"/>
                    <a:chOff x="1935" y="30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3"/>
                    <a:ext cx="1015" cy="1464"/>
                    <a:chOff x="2936" y="161"/>
                    <a:chExt cx="1015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2"/>
                    <a:chOff x="1455" y="1936"/>
                    <a:chExt cx="765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2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4"/>
                    <a:chOff x="2287" y="2135"/>
                    <a:chExt cx="429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464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64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546E2-D806-475B-8EB7-84779AA20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BE542-AFDD-46B7-90ED-A37AD05F4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86597-3FFE-4822-83B5-8D70AD072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58F6C-2058-4C3F-B00A-AD4290015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0C00B-9DE6-4E8F-A602-965C339B8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B145-68CF-4383-A33D-DA1B523AF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46EAF-C6D7-46D9-A424-DC1123BB5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764B6-5BBE-4C80-9F86-F754E2618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C4D53-86F7-46ED-90C2-F6B7D8C37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A8C71-3A9A-48E5-932C-A28DA693D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17585-7954-494E-81AF-A96ED5F1B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63492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49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63495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496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6349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49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6350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6350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0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6350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1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6351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1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6351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1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6351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1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6352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2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6352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2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6352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2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6353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3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6353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3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635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6353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4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6354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4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6354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4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6354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4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6355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5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6355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5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6355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5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6356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6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6356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6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6356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6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6356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6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6357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7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6357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7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6357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7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6358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8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6358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8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6358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8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6358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9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6359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9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6359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9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6359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59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6360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360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6360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0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0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0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0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0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0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1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1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1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1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1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1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1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1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1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1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2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2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2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2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62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362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62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62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62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62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7B1786-9FBC-42F3-B749-0F874EFB8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advTm="1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25" grpId="0"/>
      <p:bldP spid="63626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6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6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36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6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620000" cy="1904999"/>
          </a:xfrm>
        </p:spPr>
        <p:txBody>
          <a:bodyPr/>
          <a:lstStyle/>
          <a:p>
            <a:pPr algn="ctr" eaLnBrk="1" hangingPunct="1"/>
            <a:r>
              <a:rPr lang="be-BY" sz="3600" dirty="0" smtClean="0"/>
              <a:t>ЧОРНАЗАДЫМЛЕНЫ </a:t>
            </a:r>
            <a:r>
              <a:rPr lang="be-BY" sz="3600" dirty="0" smtClean="0"/>
              <a:t>ЗБАН.</a:t>
            </a:r>
            <a:r>
              <a:rPr lang="be-BY" sz="4000" dirty="0" smtClean="0"/>
              <a:t> </a:t>
            </a:r>
            <a:r>
              <a:rPr lang="be-BY" sz="3200" dirty="0" smtClean="0"/>
              <a:t>Гісторыя аднаго экспаната.</a:t>
            </a:r>
            <a:endParaRPr lang="ru-RU" sz="3200" dirty="0" smtClean="0"/>
          </a:p>
        </p:txBody>
      </p:sp>
      <p:pic>
        <p:nvPicPr>
          <p:cNvPr id="3075" name="Picture 2" descr="E:\музей\DSCF1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00200"/>
            <a:ext cx="35814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2438400" y="2209800"/>
            <a:ext cx="4216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e-BY" sz="6000"/>
              <a:t>Дзякуем </a:t>
            </a:r>
          </a:p>
          <a:p>
            <a:r>
              <a:rPr lang="be-BY" sz="6000"/>
              <a:t>за ўвагу</a:t>
            </a:r>
            <a:endParaRPr lang="ru-RU" sz="6000"/>
          </a:p>
        </p:txBody>
      </p:sp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 flipH="1">
            <a:off x="609600" y="1151762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just"/>
            <a:r>
              <a:rPr lang="be-BY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Раскажу я вам гісторыю пра чароўны збанок, што трапіў у наш музей зусім выпадкова. </a:t>
            </a:r>
            <a:r>
              <a:rPr lang="be-BY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Пяць</a:t>
            </a:r>
            <a:r>
              <a:rPr lang="be-BY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e-BY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гад </a:t>
            </a:r>
            <a:r>
              <a:rPr lang="be-BY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назад вучні нашай школы, аматары гістарычных месцаў, глухіх куткоў Беларусі, падарожнічалі па Пінскім раёне. І не так іх уразіў горад Пінск, як глухая вёсачка Таргошыцы. Жыў у ёй дзевяностагадовы дзед Нупрэй, і хоць амаль стагоддзе бачыў ён белы свет, але выглядаў як магутны асілак: у плячах шырокі, у руках жвавы. Толькі вочы пабляклі ад гора, бо год назад памерла яго жонка Сцеша, ды валасы і барада былі белыя, як лунь. Падышлі дзеці-падарожнікі да адзінокай пахілай хаціны, пакрытай чаротам. </a:t>
            </a:r>
            <a:endParaRPr lang="be-BY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762000" y="602526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be-BY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Нупрэй выйшаў ім насустрач, ды не надта задаволены, што патрывожылі яго размеранае жыццё, пастаяў, як бы абдумваючы, ці пусціць нязваных гасцей у хату, але ўсё ж махнуў рукой, каб заходзілі.</a:t>
            </a:r>
            <a:endParaRPr lang="be-BY" sz="2400" b="1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indent="450850" algn="just"/>
            <a:r>
              <a:rPr lang="be-BY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</a:t>
            </a:r>
            <a:r>
              <a:rPr lang="be-BY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пачаў дзед Нупрэй расказваць дзецям, як прайшоў дзве вайны, як асушваў балоты, а па вечарах працаваў у любімай майстэрні. Выточваў грабелькі, лыжкі, і ўсялякую драбязу. І сапраўды, лавы, посуд, прылады працы, вёдры, бочкі – усё ў дзеда драўлянае. Вось дык паляшук! Вось дык залатыя рукі! Дзеці слухалі, затаіўшы дыханне, задавалі пытанні старажылу, на вочы якога нагарнуліся слёзы. “Як добра, - думаў Нупрэй, - што і моладзь нашая цягнецца да старажытнага, што не адны камп’ютары іх цікавяць.” Сэрца дзеда радавалася, гледзячы на падарожнікаў</a:t>
            </a:r>
            <a:r>
              <a:rPr lang="be-BY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9144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eaLnBrk="0" hangingPunct="0"/>
            <a:r>
              <a:rPr lang="be-BY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Вось адзін хлопчык захацеў папіць. Дзед працягнуў яму збан з вадой. А вада смачная, халодненькая, быццам толькі што з крыніцы.</a:t>
            </a: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>
              <a:buFontTx/>
              <a:buChar char="•"/>
            </a:pPr>
            <a:r>
              <a:rPr lang="be-BY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Чаму ж такая вада смачная! Я ніколі такой не піў!</a:t>
            </a: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>
              <a:buFontTx/>
              <a:buChar char="•"/>
            </a:pPr>
            <a:r>
              <a:rPr lang="be-BY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А! Бо збанок мой чароўны, - засмяяўся дзед Нупрэй. – Хочаш, падару вам яго на памяць. Ён вам сілы даваць будзе, ад бяды і хвароб зберагаць. Мне ён ужо нашто? Я сваё аджыў. Мая бабуля, маці пілі з яго, потым я наталяў смагу. Сваіх дзяцей у мяне няма. Хай вам будзе!</a:t>
            </a: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>
              <a:buFontTx/>
              <a:buChar char="•"/>
            </a:pPr>
            <a:r>
              <a:rPr lang="be-BY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Дзякуем! – закрычалі дзеці. – Вось дык экспанат для нашага музея будзе!</a:t>
            </a:r>
            <a:endParaRPr lang="be-BY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304800" y="1979385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just"/>
            <a:r>
              <a:rPr lang="be-BY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пайшлі да аўтобуса, а дзед Нупрэй сядзеў на ганку, праважаў нас вачыма, поўнымі суму.</a:t>
            </a:r>
          </a:p>
          <a:p>
            <a:pPr indent="450850" algn="just" eaLnBrk="0" hangingPunct="0"/>
            <a:r>
              <a:rPr lang="be-BY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ехалі, наша настаўніца </a:t>
            </a:r>
            <a:r>
              <a:rPr lang="be-BY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трымала </a:t>
            </a:r>
            <a:r>
              <a:rPr lang="be-BY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збанок, такі халодны навобмацак і такі цёплы ад сардэчнай дабрыні і шчырасці дзеда Нупрэя</a:t>
            </a: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музей\DSCF10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4572000" cy="62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5257800" y="533400"/>
            <a:ext cx="33528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e-BY" sz="2400" b="1" dirty="0">
                <a:latin typeface="Times New Roman" pitchFamily="18" charset="0"/>
              </a:rPr>
              <a:t>Чорназадымлены Збан, ганчарны выраб; гліняная пасудзіна для захоўвання малака і іншых вадкіх прдуктаў. Рабілі з выцягнутым тулавам, пукатымі бакамі, звужаным горлам, дзюбкай і вушкам-ручкай. Назва “Збан” упамінаецца ў помніках старабеларускай пісьменнасці. 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 flipH="1">
            <a:off x="914400" y="597763"/>
            <a:ext cx="7467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just"/>
            <a:r>
              <a:rPr lang="be-BY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наш час большасць мясцовых назваў мае арэальнае пашырэнне: на Заходняй Беларусі – Збан, на Паўночна-Усходняй – жбан, на Усходняй і Паўднёва-Усходняй – кушын, на Прыпяцкім Палессі бытавала назва глечык, на Браслаўшчыне – ручнік. У заходніх раёнах Збан рабілі на 3-6 літраў з вельмі шырокім вусцем і выкарыстоўвалі яго ў якасці даёнкі. Лакальныя адрозненні ў прапорцыях сілуэта такія ж, як і ў гарлачоў.</a:t>
            </a:r>
          </a:p>
          <a:p>
            <a:pPr indent="450850" algn="just" eaLnBrk="0" hangingPunct="0"/>
            <a:r>
              <a:rPr lang="be-BY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Выраблялі Збаны чорназадымленыя і паліваныя па ўсёй Беларусі. Аздаблялі лінейна-хвалістымі контррэльефнымі ўзорамі, глянцавым арнаментам у елачку, клетку, спіральныя лініі, геаметрычнай і расліннай падпаліўнай ангобнай размалёўкай і каляровымі фарбамі.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 flipH="1">
            <a:off x="990600" y="733217"/>
            <a:ext cx="7315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just"/>
            <a:r>
              <a:rPr lang="be-BY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Збан чорназадымленай керамікі задымліваўся з дапамогай тэрмічнай апрацоўкі без доступу паветра з выкарыстаннем смалістага паліва. У выніку ў горне або печы стваралася газавае асяроддзе з высокім утрыманнем вугляроду, які ўзаемадзейнічаў з вокісламі жалеза ў гліне і афарбоўваў вырабы ў цёмны колер. Адначасова паляпшалася і іх якасць: змяншалася порыстасць і павялічвалася трываласць. На Беларусі чорназадымленая кераміка вядома з ранняга жалезнага веку. Шырокае распаўсюджванне яна атрымала ў перыяд позняга феадалізу (у дакументах </a:t>
            </a:r>
            <a:r>
              <a:rPr lang="en-US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XVI</a:t>
            </a:r>
            <a:r>
              <a:rPr lang="be-BY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ст. чорназадымленыя гаршкі прыгадваюцца пад назвай “дымчы”).</a:t>
            </a:r>
            <a:endParaRPr lang="be-BY" sz="2400" b="1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66800" y="854065"/>
            <a:ext cx="6705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just"/>
            <a:r>
              <a:rPr lang="be-BY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Разнавіднасцю апрацоўкі чорназадымленай керамікі з’яўляецца глянцаванне – нанясенне дэкору на падсушаны перад абпальваннем посуд шляхам націрання гладкім крэменем, косцю і інш., у выніку якога атрымлівалі чорнаглянцавую кераміку. Такая кераміка была пашырана пераважна ў паўднёва-заходніх раёнах Беларусі.</a:t>
            </a:r>
            <a:endParaRPr lang="be-BY" sz="2400" b="1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00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286</TotalTime>
  <Words>702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Салют</vt:lpstr>
      <vt:lpstr>ЧОРНАЗАДЫМЛЕНЫ ЗБАН. Гісторыя аднаго экспаната.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2013</cp:lastModifiedBy>
  <cp:revision>13</cp:revision>
  <cp:lastPrinted>1601-01-01T00:00:00Z</cp:lastPrinted>
  <dcterms:created xsi:type="dcterms:W3CDTF">1601-01-01T00:00:00Z</dcterms:created>
  <dcterms:modified xsi:type="dcterms:W3CDTF">2015-11-11T07:00:58Z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