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8" r:id="rId11"/>
    <p:sldId id="269" r:id="rId12"/>
    <p:sldId id="270" r:id="rId13"/>
    <p:sldId id="266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38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7D46B-DE81-4C81-801A-F4BCF5528A0F}" type="datetimeFigureOut">
              <a:rPr lang="ru-RU"/>
              <a:pPr>
                <a:defRPr/>
              </a:pPr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88746-B902-446F-9B95-25F96EF8CE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60EE9-27C1-44B4-A03D-98E3649309AD}" type="datetimeFigureOut">
              <a:rPr lang="ru-RU"/>
              <a:pPr>
                <a:defRPr/>
              </a:pPr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6BF1C-252C-4563-B9BA-3A3C9EDE23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F9E4E-07E3-4465-AA36-461AADC30C6A}" type="datetimeFigureOut">
              <a:rPr lang="ru-RU"/>
              <a:pPr>
                <a:defRPr/>
              </a:pPr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06BB3-58A3-4039-85ED-BCA925F524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759CD-C5AA-4CE9-BB83-18A9BEC82A92}" type="datetimeFigureOut">
              <a:rPr lang="ru-RU"/>
              <a:pPr>
                <a:defRPr/>
              </a:pPr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70326-FFBB-4FA5-B36D-3F642C149F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1DB33-1D34-439A-9121-9C712B9F173F}" type="datetimeFigureOut">
              <a:rPr lang="ru-RU"/>
              <a:pPr>
                <a:defRPr/>
              </a:pPr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88687-0ACF-4680-B385-A2B5552D45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C8D49-F704-4B53-B3C6-DFC1CA10F7F2}" type="datetimeFigureOut">
              <a:rPr lang="ru-RU"/>
              <a:pPr>
                <a:defRPr/>
              </a:pPr>
              <a:t>06.11.2020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CB6E6-EBFC-45E7-9345-644B88ADFC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83F5B-A2BA-4B1C-8419-70E70E1AB2BD}" type="datetimeFigureOut">
              <a:rPr lang="ru-RU"/>
              <a:pPr>
                <a:defRPr/>
              </a:pPr>
              <a:t>06.11.2020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4FE6E-A631-462C-9DCA-5CF359155F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9DD98-9609-4FEC-842F-E7658F1A0EFA}" type="datetimeFigureOut">
              <a:rPr lang="ru-RU"/>
              <a:pPr>
                <a:defRPr/>
              </a:pPr>
              <a:t>06.11.2020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91854-B14D-437C-8F1E-5AE4A3EA3D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89E4F-B1C0-42D0-9345-E3EE10659A09}" type="datetimeFigureOut">
              <a:rPr lang="ru-RU"/>
              <a:pPr>
                <a:defRPr/>
              </a:pPr>
              <a:t>06.11.2020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F8A4C-926E-433C-BE4F-7BF04D2F55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16C1B-9F06-4CF7-811A-3F9B9EE00D52}" type="datetimeFigureOut">
              <a:rPr lang="ru-RU"/>
              <a:pPr>
                <a:defRPr/>
              </a:pPr>
              <a:t>06.11.2020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AFB2D-CC7A-47AA-85C2-39D9B5EC09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6D687-DFD5-4AE2-A485-E9D7CFB5105A}" type="datetimeFigureOut">
              <a:rPr lang="ru-RU"/>
              <a:pPr>
                <a:defRPr/>
              </a:pPr>
              <a:t>06.11.2020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FE8D7-2B94-4AD3-8808-A99DA095AD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74C05C3-1CAA-4F5F-8E3A-7932712F7719}" type="datetimeFigureOut">
              <a:rPr lang="ru-RU"/>
              <a:pPr>
                <a:defRPr/>
              </a:pPr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3B7200A-F775-411F-BF78-7BDA1F30FB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38" y="188641"/>
            <a:ext cx="8249542" cy="2088232"/>
          </a:xfrm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Возможные способы преодоления агрессивности в поведении подростка</a:t>
            </a:r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50" y="3857625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2052" name="Picture 4" descr="teen-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63948" y="2492896"/>
            <a:ext cx="6365602" cy="392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/>
          <a:lstStyle/>
          <a:p>
            <a:r>
              <a:rPr lang="ru-RU" sz="2800" b="1" i="1" dirty="0">
                <a:solidFill>
                  <a:schemeClr val="tx2"/>
                </a:solidFill>
                <a:latin typeface="Cambria" panose="02040503050406030204" pitchFamily="18" charset="0"/>
              </a:rPr>
              <a:t>Профилактика и коррекция агрессивного поведении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60133"/>
            <a:ext cx="8661648" cy="5030019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>
                <a:latin typeface="Cambria" panose="02040503050406030204" pitchFamily="18" charset="0"/>
              </a:rPr>
              <a:t>8.Переключение внимания на нейтральные темы- умение представить ситуацию покоя, например  лес, пляж, или другие условия, когда чувство душевного покоя у человека наиболее выражено. При этом использовать стихи любимого поэта, успокаивающую музыку и т.д.  </a:t>
            </a:r>
          </a:p>
          <a:p>
            <a:pPr marL="0" indent="0">
              <a:buNone/>
            </a:pPr>
            <a:r>
              <a:rPr lang="ru-RU" sz="2800" dirty="0">
                <a:latin typeface="Cambria" panose="02040503050406030204" pitchFamily="18" charset="0"/>
              </a:rPr>
              <a:t>9. </a:t>
            </a:r>
            <a:r>
              <a:rPr lang="ru-RU" sz="2800" dirty="0" err="1">
                <a:latin typeface="Cambria" panose="02040503050406030204" pitchFamily="18" charset="0"/>
              </a:rPr>
              <a:t>Самоубеждение</a:t>
            </a:r>
            <a:r>
              <a:rPr lang="ru-RU" sz="2800" dirty="0">
                <a:latin typeface="Cambria" panose="02040503050406030204" pitchFamily="18" charset="0"/>
              </a:rPr>
              <a:t> - умение проанализировать сложившуюся ситуацию, поговорить с самим собой и убедить себя в несерьезности собственных переживаний. Формулы самовнушения («Для меня это не очень важно», «Я все могу» и т.д.) помогают кратковременно « выключить эмоции, не давая им перейти  предел управляемости.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3936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394104" cy="980728"/>
          </a:xfrm>
        </p:spPr>
        <p:txBody>
          <a:bodyPr/>
          <a:lstStyle/>
          <a:p>
            <a:r>
              <a:rPr lang="ru-RU" sz="3200" b="1" i="1" dirty="0">
                <a:solidFill>
                  <a:srgbClr val="C00000"/>
                </a:solidFill>
                <a:latin typeface="Cambria" panose="02040503050406030204" pitchFamily="18" charset="0"/>
              </a:rPr>
              <a:t>Профилактика и коррекция агрессивного поведении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908720"/>
            <a:ext cx="861012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Cambria" panose="02040503050406030204" pitchFamily="18" charset="0"/>
              </a:rPr>
              <a:t>10. Упражнения мимических мышц, снижающие напряжение мышц лица</a:t>
            </a:r>
          </a:p>
          <a:p>
            <a:r>
              <a:rPr lang="ru-RU" sz="2800" dirty="0">
                <a:latin typeface="Cambria" panose="02040503050406030204" pitchFamily="18" charset="0"/>
              </a:rPr>
              <a:t>11. Самовнушение. Смысл успокаивающих «формул» состоит в том, чтобы последовательно направлять свое внимание на отдельные части своего тела( руки, ноги, шею, лицо, туловище) и внушать себе, что они расслабляются, согреваются и обездвиживаются.  </a:t>
            </a:r>
          </a:p>
          <a:p>
            <a:r>
              <a:rPr lang="ru-RU" sz="2800" dirty="0">
                <a:latin typeface="Cambria" panose="02040503050406030204" pitchFamily="18" charset="0"/>
              </a:rPr>
              <a:t>12. Дыхательные упражнения- упорядоченные физические дыхания, при выполнении которых выдох следует</a:t>
            </a:r>
          </a:p>
          <a:p>
            <a:r>
              <a:rPr lang="ru-RU" sz="2800" dirty="0">
                <a:latin typeface="Cambria" panose="02040503050406030204" pitchFamily="18" charset="0"/>
              </a:rPr>
              <a:t>делать примерно вдвое длиннее вдоха (если необходимо снять острое напряжение, можно сделать глубокий вдох</a:t>
            </a:r>
          </a:p>
          <a:p>
            <a:r>
              <a:rPr lang="ru-RU" sz="2800" dirty="0">
                <a:latin typeface="Cambria" panose="02040503050406030204" pitchFamily="18" charset="0"/>
              </a:rPr>
              <a:t>и задержать дыхание на 20-30 секунд).  </a:t>
            </a:r>
          </a:p>
        </p:txBody>
      </p:sp>
    </p:spTree>
    <p:extLst>
      <p:ext uri="{BB962C8B-B14F-4D97-AF65-F5344CB8AC3E}">
        <p14:creationId xmlns:p14="http://schemas.microsoft.com/office/powerpoint/2010/main" val="12087268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/>
          <a:lstStyle/>
          <a:p>
            <a:r>
              <a:rPr lang="ru-RU" sz="2800" b="1" i="1" dirty="0">
                <a:solidFill>
                  <a:srgbClr val="C00000"/>
                </a:solidFill>
                <a:latin typeface="Cambria" panose="02040503050406030204" pitchFamily="18" charset="0"/>
              </a:rPr>
              <a:t>Профилактика и коррекция агрессивного поведении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>
                <a:latin typeface="Cambria" panose="02040503050406030204" pitchFamily="18" charset="0"/>
              </a:rPr>
              <a:t>13</a:t>
            </a:r>
            <a:r>
              <a:rPr lang="ru-RU" sz="2800" dirty="0" smtClean="0">
                <a:latin typeface="Cambria" panose="02040503050406030204" pitchFamily="18" charset="0"/>
              </a:rPr>
              <a:t>. Физические </a:t>
            </a:r>
            <a:r>
              <a:rPr lang="ru-RU" sz="2800" dirty="0">
                <a:latin typeface="Cambria" panose="02040503050406030204" pitchFamily="18" charset="0"/>
              </a:rPr>
              <a:t>упражнения- движения, осуществляемые для расслабления. Наиболее полезны упражнения на растягивание мышц, на расслабление (типа потряхивания), а также упражнения со статическим усилием и задержкой дыхания.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4376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083050"/>
          </a:xfrm>
        </p:spPr>
        <p:txBody>
          <a:bodyPr/>
          <a:lstStyle/>
          <a:p>
            <a:pPr algn="r" eaLnBrk="1" hangingPunct="1">
              <a:defRPr/>
            </a:pP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Величайшее в жизни счастье </a:t>
            </a:r>
            <a:r>
              <a:rPr lang="ru-RU" sz="3200" b="1" i="1" dirty="0" smtClean="0"/>
              <a:t>- это уверенность в том, что нас любят,  любят за то, что мы такие, какие мы есть, или несмотря на то, что мы такие, какие мы есть.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                                                                            </a:t>
            </a:r>
            <a:r>
              <a:rPr lang="ru-RU" sz="3200" b="1" dirty="0" smtClean="0"/>
              <a:t>              Виктор Гюго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pic>
        <p:nvPicPr>
          <p:cNvPr id="12292" name="Picture 4" descr="semya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852936"/>
            <a:ext cx="5338936" cy="345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929688" cy="928688"/>
          </a:xfrm>
        </p:spPr>
        <p:txBody>
          <a:bodyPr/>
          <a:lstStyle/>
          <a:p>
            <a:pPr eaLnBrk="1" hangingPunct="1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ru-RU" sz="2800" b="1" dirty="0" smtClean="0">
                <a:solidFill>
                  <a:schemeClr val="tx2"/>
                </a:solidFill>
                <a:latin typeface="Cambria" panose="02040503050406030204" pitchFamily="18" charset="0"/>
              </a:rPr>
              <a:t>Краткая характеристика подросткового возраста</a:t>
            </a:r>
            <a:br>
              <a:rPr lang="ru-RU" sz="2800" b="1" dirty="0" smtClean="0">
                <a:solidFill>
                  <a:schemeClr val="tx2"/>
                </a:solidFill>
                <a:latin typeface="Cambria" panose="02040503050406030204" pitchFamily="18" charset="0"/>
              </a:rPr>
            </a:br>
            <a:endParaRPr lang="ru-RU" sz="2800" b="1" dirty="0" smtClean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813"/>
            <a:ext cx="8929688" cy="5786437"/>
          </a:xfrm>
        </p:spPr>
        <p:txBody>
          <a:bodyPr rtlCol="0">
            <a:normAutofit fontScale="700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 </a:t>
            </a:r>
            <a:r>
              <a:rPr lang="en-US" dirty="0" smtClean="0"/>
              <a:t>             </a:t>
            </a:r>
            <a:r>
              <a:rPr lang="ru-RU" sz="3400" i="1" dirty="0" smtClean="0">
                <a:latin typeface="Cambria" panose="02040503050406030204" pitchFamily="18" charset="0"/>
              </a:rPr>
              <a:t>Подростковый возраст</a:t>
            </a:r>
            <a:r>
              <a:rPr lang="ru-RU" sz="3400" dirty="0" smtClean="0">
                <a:latin typeface="Cambria" panose="02040503050406030204" pitchFamily="18" charset="0"/>
              </a:rPr>
              <a:t> – один из наиболее сложных периодов развития человека. Несмотря на относительную кратковременность (с 14 до 18 лет), он практически во многом определяет всю дальнейшую жизнь индивидуума. Именно в подростковом возрасте преимущественно происходит формирование характера и других основ личности. Эти обстоятельства: переход от опекаемого взрослыми детства к самостоятельности, смена привычного школьного обучения на другие виды социальной деятельности, а также бурная гормональная перестройка организма – делают подростка особенно уязвимым и податливым к отрицательным влияниям среды. При этом необходимо учитывать свойственное подросткам стремление высвободиться из-под опёки и контроля родных, учителей и других воспитателей. Нередко это стремление приводит и к отрицанию духовных ценностей и стандартов жизни вообще старшего поколения.  Это проявляется  в повышенной возбудимости и агрессивности подростков.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87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0" y="428625"/>
            <a:ext cx="9144000" cy="5697538"/>
          </a:xfrm>
        </p:spPr>
        <p:txBody>
          <a:bodyPr/>
          <a:lstStyle/>
          <a:p>
            <a:pPr eaLnBrk="1" hangingPunct="1"/>
            <a:r>
              <a:rPr lang="ru-RU" sz="3600" b="1" i="1" smtClean="0">
                <a:solidFill>
                  <a:schemeClr val="accent2"/>
                </a:solidFill>
              </a:rPr>
              <a:t>Агрессия</a:t>
            </a:r>
            <a:r>
              <a:rPr lang="ru-RU" sz="3600" smtClean="0"/>
              <a:t> – это поведение или действие, направленное на нанесение физического или психического вреда другим людям.</a:t>
            </a:r>
          </a:p>
          <a:p>
            <a:pPr eaLnBrk="1" hangingPunct="1"/>
            <a:r>
              <a:rPr lang="ru-RU" sz="3600" b="1" i="1" smtClean="0">
                <a:solidFill>
                  <a:schemeClr val="accent2"/>
                </a:solidFill>
              </a:rPr>
              <a:t>Агрессия</a:t>
            </a:r>
            <a:r>
              <a:rPr lang="ru-RU" sz="3600" smtClean="0"/>
              <a:t>- акт нападения</a:t>
            </a:r>
          </a:p>
          <a:p>
            <a:pPr eaLnBrk="1" hangingPunct="1"/>
            <a:r>
              <a:rPr lang="ru-RU" sz="3600" b="1" i="1" smtClean="0">
                <a:solidFill>
                  <a:schemeClr val="accent2"/>
                </a:solidFill>
              </a:rPr>
              <a:t>Агрессивность</a:t>
            </a:r>
            <a:r>
              <a:rPr lang="ru-RU" sz="3600" smtClean="0"/>
              <a:t>- приобретенное личное качество, готовность к агрессии.</a:t>
            </a:r>
          </a:p>
          <a:p>
            <a:pPr eaLnBrk="1" hangingPunct="1"/>
            <a:r>
              <a:rPr lang="ru-RU" sz="3600" b="1" i="1" smtClean="0">
                <a:solidFill>
                  <a:schemeClr val="accent2"/>
                </a:solidFill>
              </a:rPr>
              <a:t>Агрессивность</a:t>
            </a:r>
            <a:r>
              <a:rPr lang="ru-RU" sz="3600" smtClean="0"/>
              <a:t> формируется в течение жизни и, в частности, в процессе социализации личности.</a:t>
            </a:r>
          </a:p>
          <a:p>
            <a:pPr eaLnBrk="1" hangingPunct="1">
              <a:buFont typeface="Arial" charset="0"/>
              <a:buNone/>
            </a:pPr>
            <a:endParaRPr lang="ru-RU" sz="40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57200" y="428625"/>
            <a:ext cx="8229600" cy="214313"/>
          </a:xfrm>
        </p:spPr>
        <p:txBody>
          <a:bodyPr/>
          <a:lstStyle/>
          <a:p>
            <a:pPr eaLnBrk="1" hangingPunct="1"/>
            <a:r>
              <a:rPr lang="ru-RU" b="1" i="1" dirty="0" smtClean="0">
                <a:solidFill>
                  <a:schemeClr val="tx2"/>
                </a:solidFill>
              </a:rPr>
              <a:t>Формы проявления агрессии:</a:t>
            </a:r>
            <a:br>
              <a:rPr lang="ru-RU" b="1" i="1" dirty="0" smtClean="0">
                <a:solidFill>
                  <a:schemeClr val="tx2"/>
                </a:solidFill>
              </a:rPr>
            </a:br>
            <a:endParaRPr lang="ru-RU" b="1" i="1" dirty="0" smtClean="0">
              <a:solidFill>
                <a:schemeClr val="tx2"/>
              </a:solidFill>
            </a:endParaRP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457200" y="642938"/>
            <a:ext cx="8229600" cy="5483225"/>
          </a:xfrm>
        </p:spPr>
        <p:txBody>
          <a:bodyPr/>
          <a:lstStyle/>
          <a:p>
            <a:pPr eaLnBrk="1" hangingPunct="1"/>
            <a:r>
              <a:rPr lang="ru-RU" sz="3600" b="1" dirty="0" smtClean="0"/>
              <a:t>Физическая агрессия</a:t>
            </a:r>
          </a:p>
          <a:p>
            <a:pPr eaLnBrk="1" hangingPunct="1"/>
            <a:r>
              <a:rPr lang="ru-RU" sz="3600" b="1" dirty="0" smtClean="0"/>
              <a:t>Косвенная агрессия </a:t>
            </a:r>
          </a:p>
          <a:p>
            <a:pPr eaLnBrk="1" hangingPunct="1"/>
            <a:r>
              <a:rPr lang="ru-RU" sz="3600" b="1" dirty="0" smtClean="0"/>
              <a:t>Раздражение </a:t>
            </a:r>
          </a:p>
          <a:p>
            <a:pPr eaLnBrk="1" hangingPunct="1"/>
            <a:r>
              <a:rPr lang="ru-RU" sz="3600" b="1" dirty="0" smtClean="0"/>
              <a:t>Негативизм </a:t>
            </a:r>
          </a:p>
          <a:p>
            <a:pPr eaLnBrk="1" hangingPunct="1"/>
            <a:r>
              <a:rPr lang="ru-RU" sz="3600" b="1" dirty="0" smtClean="0"/>
              <a:t>Обидчивость </a:t>
            </a:r>
          </a:p>
          <a:p>
            <a:pPr eaLnBrk="1" hangingPunct="1"/>
            <a:r>
              <a:rPr lang="ru-RU" sz="3600" b="1" dirty="0" smtClean="0"/>
              <a:t>Подозрительность </a:t>
            </a:r>
          </a:p>
          <a:p>
            <a:pPr eaLnBrk="1" hangingPunct="1"/>
            <a:r>
              <a:rPr lang="ru-RU" sz="3600" b="1" dirty="0" smtClean="0"/>
              <a:t>Вербальная агрессия </a:t>
            </a:r>
          </a:p>
          <a:p>
            <a:pPr eaLnBrk="1" hangingPunct="1"/>
            <a:r>
              <a:rPr lang="ru-RU" sz="3600" b="1" dirty="0" smtClean="0"/>
              <a:t>Чувство вины </a:t>
            </a:r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300"/>
          </a:xfrm>
        </p:spPr>
        <p:txBody>
          <a:bodyPr/>
          <a:lstStyle/>
          <a:p>
            <a:pPr eaLnBrk="1" hangingPunct="1"/>
            <a:r>
              <a:rPr lang="en-US" sz="3600" b="1" smtClean="0"/>
              <a:t/>
            </a:r>
            <a:br>
              <a:rPr lang="en-US" sz="3600" b="1" smtClean="0"/>
            </a:br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500063"/>
            <a:ext cx="8715375" cy="6143625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b="1" i="1" dirty="0" smtClean="0"/>
              <a:t>Возрастные кризисы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b="1" i="1" dirty="0" smtClean="0"/>
              <a:t> </a:t>
            </a:r>
            <a:r>
              <a:rPr lang="en-US" b="1" i="1" dirty="0" smtClean="0"/>
              <a:t>(</a:t>
            </a:r>
            <a:r>
              <a:rPr lang="ru-RU" b="1" i="1" dirty="0" smtClean="0"/>
              <a:t>0т 0 </a:t>
            </a:r>
            <a:r>
              <a:rPr lang="ru-RU" b="1" i="1" dirty="0" smtClean="0"/>
              <a:t>до 1года, 3, 7 , 13-14, 17-18</a:t>
            </a:r>
            <a:r>
              <a:rPr lang="ru-RU" b="1" i="1" dirty="0" smtClean="0"/>
              <a:t>, 45, 55 лет</a:t>
            </a:r>
            <a:r>
              <a:rPr lang="en-US" b="1" i="1" dirty="0" smtClean="0"/>
              <a:t>)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/>
              <a:t>Подростковый возраст (высокая эмоциональность, возбудимость)</a:t>
            </a:r>
          </a:p>
          <a:p>
            <a:pPr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b="1" dirty="0" smtClean="0">
                <a:solidFill>
                  <a:schemeClr val="tx2"/>
                </a:solidFill>
              </a:rPr>
              <a:t>Причины   агрессивного поведения людей: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b="1" i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Жизненные кризисы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Комплекс неполноценности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Агрессивное поведение между членами семьи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Образцы социально отрицательного поведения сверстников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Адаптация к социальным условиям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Поощрение агрессивного поведения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Наследственность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Жестокое воспитание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543925" cy="439737"/>
          </a:xfrm>
        </p:spPr>
        <p:txBody>
          <a:bodyPr/>
          <a:lstStyle/>
          <a:p>
            <a:pPr eaLnBrk="1" hangingPunct="1"/>
            <a:r>
              <a:rPr lang="en-US" sz="3600" i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sz="3600" i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600" b="1" i="1" dirty="0" smtClean="0">
                <a:solidFill>
                  <a:schemeClr val="accent1">
                    <a:lumMod val="50000"/>
                  </a:schemeClr>
                </a:solidFill>
              </a:rPr>
              <a:t>Причины подростковой агрессивности</a:t>
            </a:r>
            <a:r>
              <a:rPr lang="ru-RU" sz="3600" i="1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785813"/>
            <a:ext cx="8786812" cy="5786437"/>
          </a:xfrm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/>
              <a:t>1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ru-RU" dirty="0" smtClean="0">
                <a:solidFill>
                  <a:srgbClr val="C00000"/>
                </a:solidFill>
              </a:rPr>
              <a:t>  </a:t>
            </a:r>
            <a:r>
              <a:rPr lang="ru-RU" b="1" dirty="0" smtClean="0">
                <a:solidFill>
                  <a:srgbClr val="C00000"/>
                </a:solidFill>
              </a:rPr>
              <a:t>Повышенное внимание к себе</a:t>
            </a:r>
            <a:r>
              <a:rPr lang="ru-RU" dirty="0" smtClean="0"/>
              <a:t>. Некоторые подростки не проявляют интереса к окружающим, даже не пытаются понять, что у каждого человека есть своё мнение и желания, которые могут отличаться от их собственных. Тогда окружающий мир становится враждебным и непонятным.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/>
              <a:t>2</a:t>
            </a:r>
            <a:r>
              <a:rPr lang="ru-RU" b="1" dirty="0" smtClean="0"/>
              <a:t>.   </a:t>
            </a:r>
            <a:r>
              <a:rPr lang="ru-RU" b="1" dirty="0" smtClean="0">
                <a:solidFill>
                  <a:srgbClr val="C00000"/>
                </a:solidFill>
              </a:rPr>
              <a:t>Окружающие интересуют подростка</a:t>
            </a:r>
            <a:r>
              <a:rPr lang="ru-RU" dirty="0" smtClean="0">
                <a:solidFill>
                  <a:srgbClr val="C00000"/>
                </a:solidFill>
              </a:rPr>
              <a:t>, </a:t>
            </a:r>
            <a:r>
              <a:rPr lang="ru-RU" dirty="0" smtClean="0"/>
              <a:t>только если он может получить от них какую-то </a:t>
            </a:r>
            <a:r>
              <a:rPr lang="ru-RU" b="1" dirty="0" smtClean="0"/>
              <a:t>выгоду</a:t>
            </a:r>
            <a:r>
              <a:rPr lang="ru-RU" dirty="0" smtClean="0"/>
              <a:t>. Они  не умеют сопереживать или сочувствовать. В итоге их поведение бывает очень агрессивным, и в ответ они также становятся объектом агрессии.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/>
              <a:t> 3. 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Семейные проблемы </a:t>
            </a:r>
            <a:r>
              <a:rPr lang="ru-RU" dirty="0" smtClean="0"/>
              <a:t>часто приводят к всплеску агрессивности. Например, развод родителей или рождение младшего брата или сестры может сделать подростка раздражительным. Ещё хуже, если один из членов семьи постоянно становится объектом агрессии. Так бывает в семьях, где отец пьёт и третирует близких. Как правило, сын копирует отношение отца к домашним и переносит его на сверстников.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/>
              <a:t>4.   В семьях, где предпочитают </a:t>
            </a:r>
            <a:r>
              <a:rPr lang="ru-RU" b="1" dirty="0" smtClean="0">
                <a:solidFill>
                  <a:srgbClr val="C00000"/>
                </a:solidFill>
              </a:rPr>
              <a:t>авторитарный стиль воспитания</a:t>
            </a:r>
            <a:r>
              <a:rPr lang="ru-RU" dirty="0" smtClean="0"/>
              <a:t>, где подростку отдают приказания и требуют безоговорочного их исполнения, подростки также проявляют повышенную агрессию во взаимоотношениях со сверстниками.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/>
              <a:t>5.   На сознание подростка в большой степени и пагубно влияет </a:t>
            </a:r>
            <a:r>
              <a:rPr lang="ru-RU" b="1" dirty="0" smtClean="0"/>
              <a:t>информация, </a:t>
            </a:r>
            <a:r>
              <a:rPr lang="ru-RU" dirty="0" smtClean="0"/>
              <a:t>которую он получает </a:t>
            </a:r>
            <a:r>
              <a:rPr lang="ru-RU" b="1" dirty="0" smtClean="0">
                <a:solidFill>
                  <a:srgbClr val="C00000"/>
                </a:solidFill>
              </a:rPr>
              <a:t>из телевизионных передач, кинофильмов, </a:t>
            </a:r>
            <a:r>
              <a:rPr lang="ru-RU" b="1" dirty="0" smtClean="0">
                <a:solidFill>
                  <a:srgbClr val="C00000"/>
                </a:solidFill>
              </a:rPr>
              <a:t>интернета.</a:t>
            </a:r>
            <a:endParaRPr lang="ru-RU" b="1" dirty="0" smtClean="0">
              <a:solidFill>
                <a:srgbClr val="C0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0460"/>
            <a:ext cx="8229600" cy="6357938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/>
              <a:t>6.   </a:t>
            </a:r>
            <a:r>
              <a:rPr lang="ru-RU" b="1" dirty="0" smtClean="0">
                <a:solidFill>
                  <a:srgbClr val="C00000"/>
                </a:solidFill>
              </a:rPr>
              <a:t>Агрессия родителей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/>
              <a:t>       А. </a:t>
            </a:r>
            <a:r>
              <a:rPr lang="ru-RU" i="1" dirty="0" smtClean="0"/>
              <a:t>Открытая</a:t>
            </a:r>
            <a:r>
              <a:rPr lang="ru-RU" dirty="0" smtClean="0"/>
              <a:t> (Негативное восприятие происходящих событий)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/>
              <a:t>       Б. </a:t>
            </a:r>
            <a:r>
              <a:rPr lang="ru-RU" i="1" dirty="0" smtClean="0"/>
              <a:t>Скрытая</a:t>
            </a:r>
            <a:r>
              <a:rPr lang="ru-RU" dirty="0" smtClean="0"/>
              <a:t> :непринятие пола ребенка, особенностей, склад характера, темперамента. Похожесть ребенка на супруга, оставившего семью.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dirty="0" smtClean="0"/>
          </a:p>
          <a:p>
            <a:pPr marL="514350" indent="-514350" eaLnBrk="1" fontAlgn="auto" hangingPunct="1">
              <a:spcAft>
                <a:spcPts val="0"/>
              </a:spcAft>
              <a:buFont typeface="Arial" charset="0"/>
              <a:buAutoNum type="arabicPeriod" startAt="7"/>
              <a:defRPr/>
            </a:pPr>
            <a:r>
              <a:rPr lang="ru-RU" dirty="0" smtClean="0"/>
              <a:t>Агрессия у ребенка может быть обусловлена </a:t>
            </a:r>
            <a:r>
              <a:rPr lang="ru-RU" b="1" dirty="0" smtClean="0">
                <a:solidFill>
                  <a:srgbClr val="C00000"/>
                </a:solidFill>
              </a:rPr>
              <a:t>питанием</a:t>
            </a:r>
            <a:r>
              <a:rPr lang="ru-RU" b="1" dirty="0" smtClean="0"/>
              <a:t>.</a:t>
            </a:r>
            <a:r>
              <a:rPr lang="ru-RU" dirty="0" smtClean="0"/>
              <a:t> Доказана взаимосвязь между повышением тревожности, нервозности и агрессивности и употреблением шоколада. Не стоит чрезмерно ограничивать потребление детьми жиров.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/>
              <a:t>8.  </a:t>
            </a:r>
            <a:r>
              <a:rPr lang="ru-RU" b="1" dirty="0" smtClean="0">
                <a:solidFill>
                  <a:srgbClr val="C00000"/>
                </a:solidFill>
              </a:rPr>
              <a:t>Влияние шума, вибрации, тесноты, температуры воздуха</a:t>
            </a:r>
            <a:r>
              <a:rPr lang="ru-RU" dirty="0" smtClean="0">
                <a:solidFill>
                  <a:srgbClr val="C00000"/>
                </a:solidFill>
              </a:rPr>
              <a:t>. </a:t>
            </a:r>
            <a:r>
              <a:rPr lang="ru-RU" dirty="0" smtClean="0"/>
              <a:t>Связь уровня шума в доме с агрессивностью очевидна.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dirty="0" smtClean="0"/>
          </a:p>
          <a:p>
            <a:pPr marL="514350" indent="-514350" eaLnBrk="1" fontAlgn="auto" hangingPunct="1">
              <a:spcAft>
                <a:spcPts val="0"/>
              </a:spcAft>
              <a:buFont typeface="Arial" charset="0"/>
              <a:buAutoNum type="arabicPeriod" startAt="9"/>
              <a:defRPr/>
            </a:pPr>
            <a:r>
              <a:rPr lang="ru-RU" b="1" dirty="0" smtClean="0">
                <a:solidFill>
                  <a:srgbClr val="C00000"/>
                </a:solidFill>
              </a:rPr>
              <a:t>Усталость.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b="1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/>
              <a:t>10. </a:t>
            </a:r>
            <a:r>
              <a:rPr lang="ru-RU" b="1" dirty="0" smtClean="0">
                <a:solidFill>
                  <a:srgbClr val="C00000"/>
                </a:solidFill>
              </a:rPr>
              <a:t>Жара</a:t>
            </a:r>
            <a:r>
              <a:rPr lang="ru-RU" dirty="0" smtClean="0"/>
              <a:t> - стресс для нашего организма. А потому мы становимся особенно раздражительны и возбудимы.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/>
              <a:t>11. </a:t>
            </a:r>
            <a:r>
              <a:rPr lang="ru-RU" b="1" dirty="0" smtClean="0">
                <a:solidFill>
                  <a:srgbClr val="C00000"/>
                </a:solidFill>
              </a:rPr>
              <a:t>Теснота</a:t>
            </a:r>
            <a:r>
              <a:rPr lang="ru-RU" dirty="0" smtClean="0"/>
              <a:t> - еще один могучий провокатор нашей агрессивности.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i="1" dirty="0" smtClean="0">
                <a:solidFill>
                  <a:schemeClr val="tx2"/>
                </a:solidFill>
              </a:rPr>
              <a:t/>
            </a:r>
            <a:br>
              <a:rPr lang="ru-RU" sz="3200" b="1" i="1" dirty="0" smtClean="0">
                <a:solidFill>
                  <a:schemeClr val="tx2"/>
                </a:solidFill>
              </a:rPr>
            </a:br>
            <a:endParaRPr lang="ru-RU" sz="3200" b="1" i="1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6572250"/>
          </a:xfrm>
        </p:spPr>
        <p:txBody>
          <a:bodyPr rtlCol="0">
            <a:normAutofit fontScale="85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b="1" dirty="0" smtClean="0"/>
              <a:t>          </a:t>
            </a:r>
            <a:r>
              <a:rPr lang="ru-RU" b="1" dirty="0" smtClean="0">
                <a:solidFill>
                  <a:schemeClr val="tx2"/>
                </a:solidFill>
              </a:rPr>
              <a:t>Существуют четыре основных способа выражения гнева:</a:t>
            </a:r>
            <a:endParaRPr lang="ru-RU" dirty="0" smtClean="0">
              <a:solidFill>
                <a:schemeClr val="tx2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/>
              <a:t>1.Прямо (вербально или </a:t>
            </a:r>
            <a:r>
              <a:rPr lang="ru-RU" dirty="0" err="1" smtClean="0"/>
              <a:t>невербально</a:t>
            </a:r>
            <a:r>
              <a:rPr lang="ru-RU" dirty="0" smtClean="0"/>
              <a:t>) заявить о своих чувствах, при этом давая выход отрицательным эмоциям.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/>
              <a:t>2. Выразить гнев в косвенной форме, вымещая его на человеке или предмете, который представляется разгневанному неопасным. (Подушка, боксерская груша, портрет обидчика)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/>
              <a:t>3. Сдерживать свой гнев, "загоняя" его внутрь. В этом случае постепенно накапливающиеся отрицательные чувства будут способствовать возникновению стресса.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/>
              <a:t>4. Задерживать негативную эмоцию до момента ее наступления, не давая ей возможности развиться, при этом человек пытается выяснить причину гнева и устранить ее в кратчайший срок.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>
                <a:solidFill>
                  <a:schemeClr val="tx2"/>
                </a:solidFill>
                <a:latin typeface="Cambria" panose="02040503050406030204" pitchFamily="18" charset="0"/>
              </a:rPr>
              <a:t/>
            </a:r>
            <a:br>
              <a:rPr lang="ru-RU" b="1" i="1" dirty="0" smtClean="0">
                <a:solidFill>
                  <a:schemeClr val="tx2"/>
                </a:solidFill>
                <a:latin typeface="Cambria" panose="02040503050406030204" pitchFamily="18" charset="0"/>
              </a:rPr>
            </a:br>
            <a:r>
              <a:rPr lang="ru-RU" sz="3600" b="1" i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Профилактика </a:t>
            </a:r>
            <a:r>
              <a:rPr lang="ru-RU" sz="3600" b="1" i="1" dirty="0">
                <a:solidFill>
                  <a:srgbClr val="C00000"/>
                </a:solidFill>
                <a:latin typeface="Cambria" panose="02040503050406030204" pitchFamily="18" charset="0"/>
              </a:rPr>
              <a:t>и коррекция </a:t>
            </a:r>
            <a:r>
              <a:rPr lang="ru-RU" sz="3600" b="1" i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агрессивного </a:t>
            </a:r>
            <a:r>
              <a:rPr lang="ru-RU" sz="3600" b="1" i="1" dirty="0">
                <a:solidFill>
                  <a:srgbClr val="C00000"/>
                </a:solidFill>
                <a:latin typeface="Cambria" panose="02040503050406030204" pitchFamily="18" charset="0"/>
              </a:rPr>
              <a:t>поведении</a:t>
            </a:r>
            <a:endParaRPr lang="ru-RU" sz="3600" i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628800"/>
            <a:ext cx="8640959" cy="468052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3000" dirty="0" smtClean="0">
                <a:latin typeface="Cambria" panose="02040503050406030204" pitchFamily="18" charset="0"/>
              </a:rPr>
              <a:t>1. Занятия спортом.</a:t>
            </a:r>
            <a:r>
              <a:rPr lang="ru-RU" sz="3000" b="1" dirty="0" smtClean="0">
                <a:latin typeface="Cambria" panose="02040503050406030204" pitchFamily="18" charset="0"/>
              </a:rPr>
              <a:t> </a:t>
            </a:r>
            <a:endParaRPr lang="ru-RU" sz="3000" dirty="0" smtClean="0">
              <a:latin typeface="Cambria" panose="02040503050406030204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3000" dirty="0" smtClean="0">
                <a:latin typeface="Cambria" panose="02040503050406030204" pitchFamily="18" charset="0"/>
              </a:rPr>
              <a:t>2. Медленный счет до десяти.  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3000" dirty="0" smtClean="0">
                <a:latin typeface="Cambria" panose="02040503050406030204" pitchFamily="18" charset="0"/>
              </a:rPr>
              <a:t>3. Коллекционировать анекдоты.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3000" dirty="0" smtClean="0">
                <a:latin typeface="Cambria" panose="02040503050406030204" pitchFamily="18" charset="0"/>
              </a:rPr>
              <a:t>4. Смотреть юмористические  фильмы  телепередачи.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3000" dirty="0" smtClean="0">
                <a:latin typeface="Cambria" panose="02040503050406030204" pitchFamily="18" charset="0"/>
              </a:rPr>
              <a:t>5.Подурачиться у зеркала.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3000" dirty="0" smtClean="0">
                <a:latin typeface="Cambria" panose="02040503050406030204" pitchFamily="18" charset="0"/>
              </a:rPr>
              <a:t>6.Овладеть методами </a:t>
            </a:r>
            <a:r>
              <a:rPr lang="ru-RU" sz="3000" dirty="0" err="1" smtClean="0">
                <a:latin typeface="Cambria" panose="02040503050406030204" pitchFamily="18" charset="0"/>
              </a:rPr>
              <a:t>саморегуляции</a:t>
            </a:r>
            <a:r>
              <a:rPr lang="ru-RU" sz="3000" dirty="0" smtClean="0">
                <a:latin typeface="Cambria" panose="02040503050406030204" pitchFamily="18" charset="0"/>
              </a:rPr>
              <a:t>. 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3000" dirty="0" smtClean="0">
                <a:latin typeface="Cambria" panose="02040503050406030204" pitchFamily="18" charset="0"/>
              </a:rPr>
              <a:t>7.Научиться позитивно воспринимать мир.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3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52</TotalTime>
  <Words>400</Words>
  <Application>Microsoft Office PowerPoint</Application>
  <PresentationFormat>Экран (4:3)</PresentationFormat>
  <Paragraphs>74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Cambria</vt:lpstr>
      <vt:lpstr>Тема Office</vt:lpstr>
      <vt:lpstr>Возможные способы преодоления агрессивности в поведении подростка</vt:lpstr>
      <vt:lpstr> Краткая характеристика подросткового возраста </vt:lpstr>
      <vt:lpstr>Презентация PowerPoint</vt:lpstr>
      <vt:lpstr>Формы проявления агрессии: </vt:lpstr>
      <vt:lpstr> </vt:lpstr>
      <vt:lpstr> Причины подростковой агрессивности: </vt:lpstr>
      <vt:lpstr>Презентация PowerPoint</vt:lpstr>
      <vt:lpstr> </vt:lpstr>
      <vt:lpstr> Профилактика и коррекция агрессивного поведении</vt:lpstr>
      <vt:lpstr>Профилактика и коррекция агрессивного поведении</vt:lpstr>
      <vt:lpstr>Профилактика и коррекция агрессивного поведении</vt:lpstr>
      <vt:lpstr>Профилактика и коррекция агрессивного поведении</vt:lpstr>
      <vt:lpstr>Величайшее в жизни счастье - это уверенность в том, что нас любят,  любят за то, что мы такие, какие мы есть, или несмотря на то, что мы такие, какие мы есть.                                                                                            Виктор Гюго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Причины подростковой агрессии и как ее преодолеть.</dc:title>
  <dc:creator>admin</dc:creator>
  <cp:lastModifiedBy>user</cp:lastModifiedBy>
  <cp:revision>10</cp:revision>
  <dcterms:modified xsi:type="dcterms:W3CDTF">2020-11-06T10:42:07Z</dcterms:modified>
</cp:coreProperties>
</file>