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8" r:id="rId4"/>
    <p:sldId id="289" r:id="rId5"/>
    <p:sldId id="290" r:id="rId6"/>
    <p:sldId id="274" r:id="rId7"/>
    <p:sldId id="272" r:id="rId8"/>
    <p:sldId id="277" r:id="rId9"/>
    <p:sldId id="276" r:id="rId10"/>
    <p:sldId id="273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45D18-DC21-4AAE-B11C-FCA1E179D69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5B03F-4619-41D2-B11D-5220356F9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7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4C8A38-B05C-4237-8155-2410D55B6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C8B469-C613-45C4-A39C-AB534A46E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F8B342-A889-4575-B031-7330DA5F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27DD69-B9BC-4DC0-AE20-16844884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22B9D8-8B86-4C43-BB0D-CB9919BE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ED0AB5-D1A5-4966-93D7-B9F53A8F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CF88EE-0DD4-454E-920C-727DAC1B0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E7A221-C161-4AFD-84CD-E58FEB99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D0B27F-90A7-4679-A6BD-1E4AC0DA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C2C274-CDA9-415E-8CAC-CA5CDD64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6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B456152-410B-4799-9B77-62D5DC286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1BAEC7B-6976-49C8-9128-87745541A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BA90D3-0597-4E1B-9964-B4D0ED7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B57FF4-041D-4B55-9CAB-987E0529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C02EC5-11CD-44EF-B164-50419D77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2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722967-529F-44B7-8075-B498D209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7E159D-392C-4666-B43A-B5659508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E18EE1-30C9-4758-9D90-58C74DE9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89434E-DAE0-46CA-90E8-B515B14D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DBFB1C-46C5-40E0-852E-91E8F5A6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4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756FC-3AE3-4128-8E3F-98B76A1F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BD5ABE-31BA-4249-BCFD-7B745493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C2F395-BB59-4047-BE54-7FB9C497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ADB5B1-F480-4AA7-9A54-84AB29DE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CE3142-97CA-4660-A7E5-DEB534D2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9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ECEAE7-443F-45F8-BA45-5CA6244B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01A201-71E5-4036-81C8-E9474296D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905E96-4595-46A1-9236-26CEB6BBD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1C5358-A1CF-4299-9C8D-3A6305DD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E37B60-1462-473E-8E75-46D458CB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CDF8F9-B035-4DCD-89AA-CDAB0F14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4104EA-B1F7-4E5E-B4E4-A9CD6138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C02614-1E6C-47B0-BBEE-ED6E79399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9C2583-F121-45F4-B0F0-E7D08656F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71708D9-4E54-4767-A185-68F4CF79B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D6AA916-2270-4FAC-B05B-DF2822ABD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0E6A386-BE31-464F-A877-2BD29987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B3A995-A670-4195-A4DF-FCAB12C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72BCEBA-3A68-49BA-B3B4-D021B60D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78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33811F-909B-40EC-AD41-A4A4610C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82F6852-C37E-455F-AC88-DC53EEB3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05FEC1D-584A-4DF3-865D-C7A75FC3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E980808-578D-447F-A4D2-3F8741F8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1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9622451-46C5-458B-BC8A-94535035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7C27556-C670-4895-8EEC-6D4865ED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651534-A521-4579-897B-54E9057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8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F46EF-8589-4786-8B4D-346F890A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7817DA-FA2E-49F7-BDF9-93FF0768D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2C4C18-6456-43A4-8E2C-61FDA5786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66DCDD-33D0-489A-A705-FE598D0A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C35FEB-CFEB-4370-86B7-1F15F05A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7562D2-E742-4CFC-8D3E-6FA18721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2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4BC0F-5FFC-4A50-8CA6-F9D37FB5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AD2DC62-29A0-481B-A8DB-020D21A36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574772-588C-4B40-BD4C-E7FF33E45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0795376-C7AB-45B3-A4B3-041109BA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47B435-52AB-4D26-8522-308BC92C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43B84A-645E-4167-B76C-BC903259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7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0FBD4-383F-4E60-9528-70460608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BB5A7B-0F3D-45CB-974E-1069929A5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F676A6-102B-4322-85EE-A69DCFB94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3D23B-85EF-4DB2-A4CC-B06868F358EF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0A6975-487D-4ADB-88D8-4BE5B02B3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17DD4B-8EF2-45F5-8421-684EC8A2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31687-299E-494A-B481-2CF5264F5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1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3A6A56-1FFD-444B-8912-F3DA5B52BCD5}"/>
              </a:ext>
            </a:extLst>
          </p:cNvPr>
          <p:cNvSpPr txBox="1"/>
          <p:nvPr/>
        </p:nvSpPr>
        <p:spPr>
          <a:xfrm>
            <a:off x="976544" y="736847"/>
            <a:ext cx="10209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6">
                    <a:lumMod val="50000"/>
                  </a:schemeClr>
                </a:solidFill>
              </a:rPr>
              <a:t>ОСНОВЫ ВЫРАЩИВАНИЯ РАСТЕНИЙ</a:t>
            </a:r>
          </a:p>
        </p:txBody>
      </p:sp>
    </p:spTree>
    <p:extLst>
      <p:ext uri="{BB962C8B-B14F-4D97-AF65-F5344CB8AC3E}">
        <p14:creationId xmlns:p14="http://schemas.microsoft.com/office/powerpoint/2010/main" val="188447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7D376E-8BC0-43FB-A8BA-A63F3D954D30}"/>
              </a:ext>
            </a:extLst>
          </p:cNvPr>
          <p:cNvSpPr txBox="1"/>
          <p:nvPr/>
        </p:nvSpPr>
        <p:spPr>
          <a:xfrm>
            <a:off x="807868" y="195309"/>
            <a:ext cx="924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Выращивание газонных трав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AEB387-0DEA-43A6-84C1-57E3CD4363F4}"/>
              </a:ext>
            </a:extLst>
          </p:cNvPr>
          <p:cNvSpPr txBox="1"/>
          <p:nvPr/>
        </p:nvSpPr>
        <p:spPr>
          <a:xfrm>
            <a:off x="319596" y="790728"/>
            <a:ext cx="530884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Подготовка почвы (осенняя перепашка, внесение удобрений, известкование – </a:t>
            </a:r>
            <a:r>
              <a:rPr lang="ru-RU" dirty="0" err="1"/>
              <a:t>пушонка</a:t>
            </a:r>
            <a:r>
              <a:rPr lang="ru-RU" dirty="0"/>
              <a:t>, доломитовая мука; дренаж, весной рыхление (выравнивание, разбивая комки, заглаживание неровностей и выступов); уплотнение почвы, на 1-2 см </a:t>
            </a:r>
            <a:r>
              <a:rPr lang="ru-RU" dirty="0" err="1"/>
              <a:t>прорыхливание</a:t>
            </a:r>
            <a:r>
              <a:rPr lang="ru-RU" dirty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Посев семян – семена смешивают с опилками, делят на 2 части, сеют вдоль, поперек;</a:t>
            </a:r>
          </a:p>
          <a:p>
            <a:pPr marL="342900" indent="-342900">
              <a:buAutoNum type="arabicPeriod"/>
            </a:pPr>
            <a:r>
              <a:rPr lang="ru-RU" dirty="0"/>
              <a:t>Ежедневный полив 2-3 недели;</a:t>
            </a:r>
          </a:p>
          <a:p>
            <a:pPr marL="342900" indent="-342900">
              <a:buAutoNum type="arabicPeriod"/>
            </a:pPr>
            <a:r>
              <a:rPr lang="ru-RU" dirty="0"/>
              <a:t>Первое подкашивание 10-15 см травостоя;</a:t>
            </a:r>
          </a:p>
          <a:p>
            <a:pPr marL="342900" indent="-342900">
              <a:buAutoNum type="arabicPeriod"/>
            </a:pPr>
            <a:r>
              <a:rPr lang="ru-RU" dirty="0"/>
              <a:t>Постоянное подкашивание 4-5 см,  последнее подкашивание в зиму;</a:t>
            </a:r>
          </a:p>
          <a:p>
            <a:pPr marL="342900" indent="-342900">
              <a:buAutoNum type="arabicPeriod"/>
            </a:pPr>
            <a:r>
              <a:rPr lang="ru-RU" dirty="0"/>
              <a:t>Удаление сорняков без повреждения дернины;</a:t>
            </a:r>
          </a:p>
          <a:p>
            <a:pPr marL="342900" indent="-342900">
              <a:buAutoNum type="arabicPeriod"/>
            </a:pPr>
            <a:r>
              <a:rPr lang="ru-RU" dirty="0"/>
              <a:t>Удаление мха граблями;</a:t>
            </a:r>
          </a:p>
          <a:p>
            <a:pPr marL="342900" indent="-342900">
              <a:buAutoNum type="arabicPeriod"/>
            </a:pPr>
            <a:r>
              <a:rPr lang="ru-RU" dirty="0"/>
              <a:t>Регулярное прочесывание;</a:t>
            </a:r>
          </a:p>
          <a:p>
            <a:pPr marL="342900" indent="-342900">
              <a:buAutoNum type="arabicPeriod"/>
            </a:pPr>
            <a:r>
              <a:rPr lang="ru-RU" dirty="0"/>
              <a:t>Проветривание газона (прокалывать вилами);</a:t>
            </a:r>
          </a:p>
          <a:p>
            <a:pPr marL="342900" indent="-342900">
              <a:buAutoNum type="arabicPeriod"/>
            </a:pPr>
            <a:r>
              <a:rPr lang="ru-RU" dirty="0"/>
              <a:t>Полив ;</a:t>
            </a:r>
          </a:p>
          <a:p>
            <a:pPr marL="342900" indent="-342900">
              <a:buAutoNum type="arabicPeriod"/>
            </a:pPr>
            <a:r>
              <a:rPr lang="ru-RU" dirty="0"/>
              <a:t>Подкормка;</a:t>
            </a:r>
          </a:p>
          <a:p>
            <a:pPr marL="342900" indent="-342900">
              <a:buAutoNum type="arabicPeriod"/>
            </a:pPr>
            <a:r>
              <a:rPr lang="ru-RU" dirty="0"/>
              <a:t>Осеннее мульчирование органическим материалом;</a:t>
            </a:r>
          </a:p>
          <a:p>
            <a:pPr marL="342900" indent="-342900">
              <a:buAutoNum type="arabicPeriod"/>
            </a:pPr>
            <a:r>
              <a:rPr lang="ru-RU" dirty="0"/>
              <a:t>Снегозадержание;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D52A02-A4E4-4AA4-A85A-158EEA82D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25" y="2726243"/>
            <a:ext cx="5678655" cy="27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5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87037A-FC7D-4A3E-81AF-81A68C4B8CE7}"/>
              </a:ext>
            </a:extLst>
          </p:cNvPr>
          <p:cNvSpPr txBox="1"/>
          <p:nvPr/>
        </p:nvSpPr>
        <p:spPr>
          <a:xfrm>
            <a:off x="630315" y="8877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Способы устройства газона</a:t>
            </a:r>
            <a:r>
              <a:rPr lang="ru-RU" sz="2000" dirty="0"/>
              <a:t>: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Посев семян</a:t>
            </a:r>
            <a:r>
              <a:rPr lang="ru-RU" sz="2000" dirty="0"/>
              <a:t>;</a:t>
            </a:r>
          </a:p>
          <a:p>
            <a:pPr marL="342900" indent="-342900">
              <a:buAutoNum type="arabicPeriod"/>
            </a:pPr>
            <a:r>
              <a:rPr lang="ru-RU" sz="2000" b="1" dirty="0" err="1"/>
              <a:t>Дернование</a:t>
            </a:r>
            <a:r>
              <a:rPr lang="ru-RU" sz="2000" dirty="0"/>
              <a:t> – укладка матов из растительного или искусственного волокна, в которых уже пророщена трава (рулонный способ);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C6BD15-46F0-443B-A29C-5F1613C67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84" y="2480562"/>
            <a:ext cx="7817153" cy="31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6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22240D-27E6-44C5-8BE6-AB3E9256717E}"/>
              </a:ext>
            </a:extLst>
          </p:cNvPr>
          <p:cNvSpPr txBox="1"/>
          <p:nvPr/>
        </p:nvSpPr>
        <p:spPr>
          <a:xfrm>
            <a:off x="1145219" y="275208"/>
            <a:ext cx="8957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Вертикальное озеленение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2E21F6-AEBF-4789-97C1-101D701EE49F}"/>
              </a:ext>
            </a:extLst>
          </p:cNvPr>
          <p:cNvSpPr txBox="1"/>
          <p:nvPr/>
        </p:nvSpPr>
        <p:spPr>
          <a:xfrm>
            <a:off x="408373" y="1122363"/>
            <a:ext cx="40926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Пергола </a:t>
            </a:r>
            <a:r>
              <a:rPr lang="ru-RU" sz="2000" dirty="0"/>
              <a:t>– декоративная ажурная композиция, состоящая из ряда поставленных друг за другом арок, рам, парных столбов, связанных между собой обрешеткой;</a:t>
            </a:r>
          </a:p>
          <a:p>
            <a:endParaRPr lang="ru-RU" sz="2000" dirty="0"/>
          </a:p>
          <a:p>
            <a:r>
              <a:rPr lang="ru-RU" sz="2000" b="1" u="sng" dirty="0"/>
              <a:t>Трельяж</a:t>
            </a:r>
            <a:r>
              <a:rPr lang="ru-RU" sz="2000" dirty="0"/>
              <a:t> – тонкая решетчатая стенка для вьющихся растений;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1A741F-F0D2-4EAF-A84A-372F1F2D9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2" y="950141"/>
            <a:ext cx="2518051" cy="24788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DB59289-652B-408C-B02B-554151934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2" y="3509963"/>
            <a:ext cx="2514818" cy="2347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A9E9D6-870B-4293-A631-82B052D4C3BE}"/>
              </a:ext>
            </a:extLst>
          </p:cNvPr>
          <p:cNvSpPr txBox="1"/>
          <p:nvPr/>
        </p:nvSpPr>
        <p:spPr>
          <a:xfrm>
            <a:off x="7750206" y="950141"/>
            <a:ext cx="40334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Правила вертикального озеленения</a:t>
            </a:r>
            <a:r>
              <a:rPr lang="ru-RU" sz="2000" dirty="0"/>
              <a:t>:</a:t>
            </a:r>
          </a:p>
          <a:p>
            <a:pPr marL="342900" indent="-342900">
              <a:buAutoNum type="arabicPeriod"/>
            </a:pPr>
            <a:r>
              <a:rPr lang="ru-RU" sz="2000" dirty="0"/>
              <a:t>Использование одного вида вьющихся растений;</a:t>
            </a:r>
          </a:p>
          <a:p>
            <a:pPr marL="342900" indent="-342900">
              <a:buAutoNum type="arabicPeriod"/>
            </a:pPr>
            <a:r>
              <a:rPr lang="ru-RU" sz="2000" dirty="0"/>
              <a:t>Растения должны обладать высокой интенсивностью роста;</a:t>
            </a:r>
          </a:p>
          <a:p>
            <a:pPr marL="342900" indent="-342900">
              <a:buAutoNum type="arabicPeriod"/>
            </a:pPr>
            <a:r>
              <a:rPr lang="ru-RU" sz="2000" dirty="0"/>
              <a:t>Следует учитывать крепость опоры;</a:t>
            </a:r>
          </a:p>
          <a:p>
            <a:pPr marL="342900" indent="-342900">
              <a:buAutoNum type="arabicPeriod"/>
            </a:pPr>
            <a:r>
              <a:rPr lang="ru-RU" sz="2000" dirty="0"/>
              <a:t>Симметричное или ассиметричное расположение растений%</a:t>
            </a:r>
          </a:p>
        </p:txBody>
      </p:sp>
    </p:spTree>
    <p:extLst>
      <p:ext uri="{BB962C8B-B14F-4D97-AF65-F5344CB8AC3E}">
        <p14:creationId xmlns:p14="http://schemas.microsoft.com/office/powerpoint/2010/main" val="53473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4CB1A0-EACF-4F54-8F3B-49180DACA9E7}"/>
              </a:ext>
            </a:extLst>
          </p:cNvPr>
          <p:cNvSpPr txBox="1"/>
          <p:nvPr/>
        </p:nvSpPr>
        <p:spPr>
          <a:xfrm>
            <a:off x="825623" y="292963"/>
            <a:ext cx="962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Ассортимент вьющихся растений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C1637D-C104-425A-ADE5-207784DF6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9" y="967884"/>
            <a:ext cx="8373357" cy="54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7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79A4AD-7E00-4A84-A5A6-E1FBE9A5FA79}"/>
              </a:ext>
            </a:extLst>
          </p:cNvPr>
          <p:cNvSpPr txBox="1"/>
          <p:nvPr/>
        </p:nvSpPr>
        <p:spPr>
          <a:xfrm>
            <a:off x="1003177" y="257452"/>
            <a:ext cx="934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Агротехника выращивания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B6CE2A-72C2-4646-B687-18913EA7FCD4}"/>
              </a:ext>
            </a:extLst>
          </p:cNvPr>
          <p:cNvSpPr txBox="1"/>
          <p:nvPr/>
        </p:nvSpPr>
        <p:spPr>
          <a:xfrm>
            <a:off x="186431" y="1030288"/>
            <a:ext cx="4909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Расстояние 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между древовидными растениями 1-3 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сильно разрастающимися 2-3 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между ажурными растениями 1.5-2 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между однолетними вдоль стены 20-60 см;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между однолетними возле пергол и беседок 20-30 см;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401237-B0FA-49F9-9C4D-7D0E99A88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48" y="2805345"/>
            <a:ext cx="7693520" cy="33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A8AD0C-BDB3-4F17-8C4D-1AE8B2CF4704}"/>
              </a:ext>
            </a:extLst>
          </p:cNvPr>
          <p:cNvSpPr txBox="1"/>
          <p:nvPr/>
        </p:nvSpPr>
        <p:spPr>
          <a:xfrm>
            <a:off x="1524000" y="159798"/>
            <a:ext cx="841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Газон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4BF88B4-ADFD-473F-983C-7747B10251D3}"/>
              </a:ext>
            </a:extLst>
          </p:cNvPr>
          <p:cNvSpPr txBox="1"/>
          <p:nvPr/>
        </p:nvSpPr>
        <p:spPr>
          <a:xfrm>
            <a:off x="221942" y="1030288"/>
            <a:ext cx="1110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Газон –</a:t>
            </a:r>
            <a:r>
              <a:rPr lang="ru-RU" dirty="0"/>
              <a:t> это участок земли со специально созданным травяным покровом, коротко и ровно подстриженным.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C2EDF9D-B9AB-4626-80EE-1EEAB4F1B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0" y="1600199"/>
            <a:ext cx="3670028" cy="3459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FA8194-E503-4F50-BE58-A92CB4326CE0}"/>
              </a:ext>
            </a:extLst>
          </p:cNvPr>
          <p:cNvSpPr txBox="1"/>
          <p:nvPr/>
        </p:nvSpPr>
        <p:spPr>
          <a:xfrm>
            <a:off x="4199138" y="1600200"/>
            <a:ext cx="38795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Партерный газон </a:t>
            </a:r>
            <a:r>
              <a:rPr lang="ru-RU" dirty="0"/>
              <a:t>– газон парадных, главных мест;</a:t>
            </a:r>
          </a:p>
          <a:p>
            <a:r>
              <a:rPr lang="ru-RU" b="1" u="sng" dirty="0"/>
              <a:t>Парковый газ</a:t>
            </a:r>
            <a:r>
              <a:rPr lang="ru-RU" dirty="0"/>
              <a:t>он – в пригородных зеленых зонах, скверах и т.д.;</a:t>
            </a:r>
          </a:p>
          <a:p>
            <a:r>
              <a:rPr lang="ru-RU" b="1" u="sng" dirty="0"/>
              <a:t>Мавританский газон </a:t>
            </a:r>
            <a:r>
              <a:rPr lang="ru-RU" dirty="0"/>
              <a:t>– цветочный луг: смесь злаковых и красивоцветущих трав;</a:t>
            </a:r>
          </a:p>
          <a:p>
            <a:r>
              <a:rPr lang="ru-RU" b="1" u="sng" dirty="0"/>
              <a:t>Душистый га</a:t>
            </a:r>
            <a:r>
              <a:rPr lang="ru-RU" dirty="0"/>
              <a:t>зон – для насыщения ароматом;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B908796-53E9-4A39-8020-FEF08CCA2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191" y="1491695"/>
            <a:ext cx="2667000" cy="1714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4934F1F-7C4B-492E-B1C7-78C344B4E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771" y="3429000"/>
            <a:ext cx="3478595" cy="15726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53BD06F-2329-4697-B847-46BD9578D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167" y="4828620"/>
            <a:ext cx="2952963" cy="1957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85759B8-4843-47B2-B63A-9B312886AE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687" y="4146968"/>
            <a:ext cx="2015784" cy="277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3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3F8948-A2BB-400A-9FF2-35C87EB10969}"/>
              </a:ext>
            </a:extLst>
          </p:cNvPr>
          <p:cNvSpPr txBox="1"/>
          <p:nvPr/>
        </p:nvSpPr>
        <p:spPr>
          <a:xfrm>
            <a:off x="559293" y="319596"/>
            <a:ext cx="979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Луговой газон </a:t>
            </a:r>
            <a:r>
              <a:rPr lang="ru-RU" dirty="0"/>
              <a:t>– имитация естественного луга, заросшего дикорастущими травами;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826C36-7093-4A22-94E6-D577D605F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077912"/>
            <a:ext cx="2955709" cy="22139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3A93B1-E4FD-433D-B2A7-C81152EE5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90" y="781003"/>
            <a:ext cx="7665358" cy="427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312964-2C94-4465-96BC-9E02B84B0DAF}"/>
              </a:ext>
            </a:extLst>
          </p:cNvPr>
          <p:cNvSpPr txBox="1"/>
          <p:nvPr/>
        </p:nvSpPr>
        <p:spPr>
          <a:xfrm>
            <a:off x="825623" y="301841"/>
            <a:ext cx="984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Ассортимент газонных трав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DF5B54-7D50-4DC3-9732-23B8A8C32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8" y="868458"/>
            <a:ext cx="6174872" cy="3153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CBACB1-4829-4327-932F-0208910A5AE1}"/>
              </a:ext>
            </a:extLst>
          </p:cNvPr>
          <p:cNvSpPr txBox="1"/>
          <p:nvPr/>
        </p:nvSpPr>
        <p:spPr>
          <a:xfrm>
            <a:off x="7093258" y="855581"/>
            <a:ext cx="51668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Мятлик луговой (неприхотлив, формирует дернину);</a:t>
            </a:r>
          </a:p>
          <a:p>
            <a:r>
              <a:rPr lang="ru-RU" dirty="0"/>
              <a:t>Мятлик лесной;</a:t>
            </a:r>
          </a:p>
          <a:p>
            <a:r>
              <a:rPr lang="ru-RU" dirty="0"/>
              <a:t>Мятлик болотный;</a:t>
            </a:r>
          </a:p>
          <a:p>
            <a:r>
              <a:rPr lang="ru-RU" dirty="0"/>
              <a:t>Овсяница красная (хорошо переносит засуху);</a:t>
            </a:r>
          </a:p>
          <a:p>
            <a:r>
              <a:rPr lang="ru-RU" dirty="0"/>
              <a:t>Овсяница луговая (хорошо отрастает, переносит заморозки, характеризуется долголетием);</a:t>
            </a:r>
          </a:p>
          <a:p>
            <a:r>
              <a:rPr lang="ru-RU" dirty="0"/>
              <a:t>Райграс пастбищный (интенсивный рост);</a:t>
            </a:r>
          </a:p>
          <a:p>
            <a:r>
              <a:rPr lang="ru-RU" dirty="0"/>
              <a:t>Полевица белая (хорошо переносит переувлажнение);</a:t>
            </a:r>
          </a:p>
          <a:p>
            <a:r>
              <a:rPr lang="ru-RU" dirty="0"/>
              <a:t>Полевица побегообразующая (устойчива к вытаптыванию);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03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F238F38-895E-43BE-8ED1-A11188490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9" y="35100"/>
            <a:ext cx="7560895" cy="5222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7180BC-132A-4767-A2C5-62A85E62FA0F}"/>
              </a:ext>
            </a:extLst>
          </p:cNvPr>
          <p:cNvSpPr txBox="1"/>
          <p:nvPr/>
        </p:nvSpPr>
        <p:spPr>
          <a:xfrm>
            <a:off x="8096435" y="488272"/>
            <a:ext cx="3870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участках с бедной почвой, имеющей высокую кислотность, на постоянно затененных участках, на участках с каменистыми отложениями, в труднодоступных для газонокосилки местах используют почвопокровные растения;</a:t>
            </a:r>
          </a:p>
          <a:p>
            <a:r>
              <a:rPr lang="ru-RU" dirty="0"/>
              <a:t>Почвопокровные растения не выдерживают вытаптывания;</a:t>
            </a:r>
          </a:p>
        </p:txBody>
      </p:sp>
    </p:spTree>
    <p:extLst>
      <p:ext uri="{BB962C8B-B14F-4D97-AF65-F5344CB8AC3E}">
        <p14:creationId xmlns:p14="http://schemas.microsoft.com/office/powerpoint/2010/main" val="317493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38FA77-921B-4BF1-9603-84FD41452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52EAA7-C1BD-441A-94CC-C9048B7EC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3AF9E8-AA29-4B72-958D-295D84B1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062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CB760B-15B5-4A77-B981-688432B51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2" y="182599"/>
            <a:ext cx="6589303" cy="41585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2A37C67-0654-4C00-A587-985DE296F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2" y="4373803"/>
            <a:ext cx="6683608" cy="1165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EDDFD0-F0D6-4140-BE3C-3E45BBA4588D}"/>
              </a:ext>
            </a:extLst>
          </p:cNvPr>
          <p:cNvSpPr txBox="1"/>
          <p:nvPr/>
        </p:nvSpPr>
        <p:spPr>
          <a:xfrm>
            <a:off x="7137647" y="275208"/>
            <a:ext cx="463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Агротехника выращивания</a:t>
            </a:r>
          </a:p>
          <a:p>
            <a:pPr algn="ctr"/>
            <a:endParaRPr lang="ru-RU" b="1" dirty="0"/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828882C-9A94-4144-876A-DC9C40E27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193" y="1045556"/>
            <a:ext cx="2628900" cy="1743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8C8CEA-F3B4-44E0-B0F9-7188F8ED6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635" y="2935785"/>
            <a:ext cx="2266950" cy="20097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9CEEA43-E73A-4AE7-9AE1-5081C7950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1390" y="3792476"/>
            <a:ext cx="2938915" cy="174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30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405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5</cp:revision>
  <dcterms:created xsi:type="dcterms:W3CDTF">2021-02-26T18:07:25Z</dcterms:created>
  <dcterms:modified xsi:type="dcterms:W3CDTF">2021-11-24T07:50:32Z</dcterms:modified>
</cp:coreProperties>
</file>