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6" r:id="rId2"/>
    <p:sldId id="272" r:id="rId3"/>
    <p:sldId id="273" r:id="rId4"/>
    <p:sldId id="261" r:id="rId5"/>
    <p:sldId id="260" r:id="rId6"/>
    <p:sldId id="278" r:id="rId7"/>
    <p:sldId id="266" r:id="rId8"/>
    <p:sldId id="269" r:id="rId9"/>
    <p:sldId id="264" r:id="rId10"/>
    <p:sldId id="283" r:id="rId11"/>
    <p:sldId id="324" r:id="rId12"/>
    <p:sldId id="291" r:id="rId13"/>
    <p:sldId id="293" r:id="rId14"/>
    <p:sldId id="294" r:id="rId15"/>
    <p:sldId id="284" r:id="rId16"/>
    <p:sldId id="297" r:id="rId17"/>
    <p:sldId id="298" r:id="rId18"/>
    <p:sldId id="286" r:id="rId19"/>
    <p:sldId id="299" r:id="rId20"/>
    <p:sldId id="300" r:id="rId21"/>
    <p:sldId id="301" r:id="rId22"/>
    <p:sldId id="302" r:id="rId23"/>
    <p:sldId id="303" r:id="rId24"/>
    <p:sldId id="305" r:id="rId25"/>
    <p:sldId id="304" r:id="rId26"/>
    <p:sldId id="287" r:id="rId27"/>
    <p:sldId id="306" r:id="rId28"/>
    <p:sldId id="308" r:id="rId29"/>
    <p:sldId id="307"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3" r:id="rId44"/>
    <p:sldId id="322" r:id="rId45"/>
    <p:sldId id="295" r:id="rId46"/>
    <p:sldId id="282"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A50021"/>
    <a:srgbClr val="33CC33"/>
    <a:srgbClr val="003300"/>
    <a:srgbClr val="F8F8F8"/>
    <a:srgbClr val="99FF99"/>
    <a:srgbClr val="9FFB8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1885" autoAdjust="0"/>
  </p:normalViewPr>
  <p:slideViewPr>
    <p:cSldViewPr snapToGrid="0">
      <p:cViewPr varScale="1">
        <p:scale>
          <a:sx n="106" d="100"/>
          <a:sy n="106" d="100"/>
        </p:scale>
        <p:origin x="7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85C97-138B-491E-A9D0-2D66B861D4EC}" type="datetimeFigureOut">
              <a:rPr lang="ru-RU" smtClean="0"/>
              <a:t>03.01.2022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01EA8-9521-48D8-B670-619FC9DB7756}" type="slidenum">
              <a:rPr lang="ru-RU" smtClean="0"/>
              <a:t>‹#›</a:t>
            </a:fld>
            <a:endParaRPr lang="ru-RU"/>
          </a:p>
        </p:txBody>
      </p:sp>
    </p:spTree>
    <p:extLst>
      <p:ext uri="{BB962C8B-B14F-4D97-AF65-F5344CB8AC3E}">
        <p14:creationId xmlns:p14="http://schemas.microsoft.com/office/powerpoint/2010/main" val="29597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Республика Беларусь ставит целью сделать свою территорию безъядерной зоной, а государство – нейтральным.</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13</a:t>
            </a:fld>
            <a:endParaRPr lang="ru-RU"/>
          </a:p>
        </p:txBody>
      </p:sp>
    </p:spTree>
    <p:extLst>
      <p:ext uri="{BB962C8B-B14F-4D97-AF65-F5344CB8AC3E}">
        <p14:creationId xmlns:p14="http://schemas.microsoft.com/office/powerpoint/2010/main" val="137130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23</a:t>
            </a:fld>
            <a:endParaRPr lang="ru-RU"/>
          </a:p>
        </p:txBody>
      </p:sp>
    </p:spTree>
    <p:extLst>
      <p:ext uri="{BB962C8B-B14F-4D97-AF65-F5344CB8AC3E}">
        <p14:creationId xmlns:p14="http://schemas.microsoft.com/office/powerpoint/2010/main" val="2851004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24</a:t>
            </a:fld>
            <a:endParaRPr lang="ru-RU"/>
          </a:p>
        </p:txBody>
      </p:sp>
    </p:spTree>
    <p:extLst>
      <p:ext uri="{BB962C8B-B14F-4D97-AF65-F5344CB8AC3E}">
        <p14:creationId xmlns:p14="http://schemas.microsoft.com/office/powerpoint/2010/main" val="425088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25</a:t>
            </a:fld>
            <a:endParaRPr lang="ru-RU"/>
          </a:p>
        </p:txBody>
      </p:sp>
    </p:spTree>
    <p:extLst>
      <p:ext uri="{BB962C8B-B14F-4D97-AF65-F5344CB8AC3E}">
        <p14:creationId xmlns:p14="http://schemas.microsoft.com/office/powerpoint/2010/main" val="162764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27</a:t>
            </a:fld>
            <a:endParaRPr lang="ru-RU"/>
          </a:p>
        </p:txBody>
      </p:sp>
    </p:spTree>
    <p:extLst>
      <p:ext uri="{BB962C8B-B14F-4D97-AF65-F5344CB8AC3E}">
        <p14:creationId xmlns:p14="http://schemas.microsoft.com/office/powerpoint/2010/main" val="338314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28</a:t>
            </a:fld>
            <a:endParaRPr lang="ru-RU"/>
          </a:p>
        </p:txBody>
      </p:sp>
    </p:spTree>
    <p:extLst>
      <p:ext uri="{BB962C8B-B14F-4D97-AF65-F5344CB8AC3E}">
        <p14:creationId xmlns:p14="http://schemas.microsoft.com/office/powerpoint/2010/main" val="2948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29</a:t>
            </a:fld>
            <a:endParaRPr lang="ru-RU"/>
          </a:p>
        </p:txBody>
      </p:sp>
    </p:spTree>
    <p:extLst>
      <p:ext uri="{BB962C8B-B14F-4D97-AF65-F5344CB8AC3E}">
        <p14:creationId xmlns:p14="http://schemas.microsoft.com/office/powerpoint/2010/main" val="121157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30</a:t>
            </a:fld>
            <a:endParaRPr lang="ru-RU"/>
          </a:p>
        </p:txBody>
      </p:sp>
    </p:spTree>
    <p:extLst>
      <p:ext uri="{BB962C8B-B14F-4D97-AF65-F5344CB8AC3E}">
        <p14:creationId xmlns:p14="http://schemas.microsoft.com/office/powerpoint/2010/main" val="3848631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31</a:t>
            </a:fld>
            <a:endParaRPr lang="ru-RU"/>
          </a:p>
        </p:txBody>
      </p:sp>
    </p:spTree>
    <p:extLst>
      <p:ext uri="{BB962C8B-B14F-4D97-AF65-F5344CB8AC3E}">
        <p14:creationId xmlns:p14="http://schemas.microsoft.com/office/powerpoint/2010/main" val="4239083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32</a:t>
            </a:fld>
            <a:endParaRPr lang="ru-RU"/>
          </a:p>
        </p:txBody>
      </p:sp>
    </p:spTree>
    <p:extLst>
      <p:ext uri="{BB962C8B-B14F-4D97-AF65-F5344CB8AC3E}">
        <p14:creationId xmlns:p14="http://schemas.microsoft.com/office/powerpoint/2010/main" val="194966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33</a:t>
            </a:fld>
            <a:endParaRPr lang="ru-RU"/>
          </a:p>
        </p:txBody>
      </p:sp>
    </p:spTree>
    <p:extLst>
      <p:ext uri="{BB962C8B-B14F-4D97-AF65-F5344CB8AC3E}">
        <p14:creationId xmlns:p14="http://schemas.microsoft.com/office/powerpoint/2010/main" val="153601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Республика Беларусь ставит целью сделать свою территорию безъядерной зоной, а государство – нейтральным.</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14</a:t>
            </a:fld>
            <a:endParaRPr lang="ru-RU"/>
          </a:p>
        </p:txBody>
      </p:sp>
    </p:spTree>
    <p:extLst>
      <p:ext uri="{BB962C8B-B14F-4D97-AF65-F5344CB8AC3E}">
        <p14:creationId xmlns:p14="http://schemas.microsoft.com/office/powerpoint/2010/main" val="2942116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34</a:t>
            </a:fld>
            <a:endParaRPr lang="ru-RU"/>
          </a:p>
        </p:txBody>
      </p:sp>
    </p:spTree>
    <p:extLst>
      <p:ext uri="{BB962C8B-B14F-4D97-AF65-F5344CB8AC3E}">
        <p14:creationId xmlns:p14="http://schemas.microsoft.com/office/powerpoint/2010/main" val="356654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35</a:t>
            </a:fld>
            <a:endParaRPr lang="ru-RU"/>
          </a:p>
        </p:txBody>
      </p:sp>
    </p:spTree>
    <p:extLst>
      <p:ext uri="{BB962C8B-B14F-4D97-AF65-F5344CB8AC3E}">
        <p14:creationId xmlns:p14="http://schemas.microsoft.com/office/powerpoint/2010/main" val="4110230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36</a:t>
            </a:fld>
            <a:endParaRPr lang="ru-RU"/>
          </a:p>
        </p:txBody>
      </p:sp>
    </p:spTree>
    <p:extLst>
      <p:ext uri="{BB962C8B-B14F-4D97-AF65-F5344CB8AC3E}">
        <p14:creationId xmlns:p14="http://schemas.microsoft.com/office/powerpoint/2010/main" val="295683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37</a:t>
            </a:fld>
            <a:endParaRPr lang="ru-RU"/>
          </a:p>
        </p:txBody>
      </p:sp>
    </p:spTree>
    <p:extLst>
      <p:ext uri="{BB962C8B-B14F-4D97-AF65-F5344CB8AC3E}">
        <p14:creationId xmlns:p14="http://schemas.microsoft.com/office/powerpoint/2010/main" val="980818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38</a:t>
            </a:fld>
            <a:endParaRPr lang="ru-RU"/>
          </a:p>
        </p:txBody>
      </p:sp>
    </p:spTree>
    <p:extLst>
      <p:ext uri="{BB962C8B-B14F-4D97-AF65-F5344CB8AC3E}">
        <p14:creationId xmlns:p14="http://schemas.microsoft.com/office/powerpoint/2010/main" val="198356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39</a:t>
            </a:fld>
            <a:endParaRPr lang="ru-RU"/>
          </a:p>
        </p:txBody>
      </p:sp>
    </p:spTree>
    <p:extLst>
      <p:ext uri="{BB962C8B-B14F-4D97-AF65-F5344CB8AC3E}">
        <p14:creationId xmlns:p14="http://schemas.microsoft.com/office/powerpoint/2010/main" val="696050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40</a:t>
            </a:fld>
            <a:endParaRPr lang="ru-RU"/>
          </a:p>
        </p:txBody>
      </p:sp>
    </p:spTree>
    <p:extLst>
      <p:ext uri="{BB962C8B-B14F-4D97-AF65-F5344CB8AC3E}">
        <p14:creationId xmlns:p14="http://schemas.microsoft.com/office/powerpoint/2010/main" val="3678052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41</a:t>
            </a:fld>
            <a:endParaRPr lang="ru-RU"/>
          </a:p>
        </p:txBody>
      </p:sp>
    </p:spTree>
    <p:extLst>
      <p:ext uri="{BB962C8B-B14F-4D97-AF65-F5344CB8AC3E}">
        <p14:creationId xmlns:p14="http://schemas.microsoft.com/office/powerpoint/2010/main" val="409978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42</a:t>
            </a:fld>
            <a:endParaRPr lang="ru-RU"/>
          </a:p>
        </p:txBody>
      </p:sp>
    </p:spTree>
    <p:extLst>
      <p:ext uri="{BB962C8B-B14F-4D97-AF65-F5344CB8AC3E}">
        <p14:creationId xmlns:p14="http://schemas.microsoft.com/office/powerpoint/2010/main" val="85711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43</a:t>
            </a:fld>
            <a:endParaRPr lang="ru-RU"/>
          </a:p>
        </p:txBody>
      </p:sp>
    </p:spTree>
    <p:extLst>
      <p:ext uri="{BB962C8B-B14F-4D97-AF65-F5344CB8AC3E}">
        <p14:creationId xmlns:p14="http://schemas.microsoft.com/office/powerpoint/2010/main" val="377436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16</a:t>
            </a:fld>
            <a:endParaRPr lang="ru-RU"/>
          </a:p>
        </p:txBody>
      </p:sp>
    </p:spTree>
    <p:extLst>
      <p:ext uri="{BB962C8B-B14F-4D97-AF65-F5344CB8AC3E}">
        <p14:creationId xmlns:p14="http://schemas.microsoft.com/office/powerpoint/2010/main" val="500406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Выборы нового состава палат Парламента назначаются не позднее четырех месяцев и проводятся не позднее 30 дней до окончания полномочий палат действующего созыва.</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44</a:t>
            </a:fld>
            <a:endParaRPr lang="ru-RU"/>
          </a:p>
        </p:txBody>
      </p:sp>
    </p:spTree>
    <p:extLst>
      <p:ext uri="{BB962C8B-B14F-4D97-AF65-F5344CB8AC3E}">
        <p14:creationId xmlns:p14="http://schemas.microsoft.com/office/powerpoint/2010/main" val="108858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17</a:t>
            </a:fld>
            <a:endParaRPr lang="ru-RU"/>
          </a:p>
        </p:txBody>
      </p:sp>
    </p:spTree>
    <p:extLst>
      <p:ext uri="{BB962C8B-B14F-4D97-AF65-F5344CB8AC3E}">
        <p14:creationId xmlns:p14="http://schemas.microsoft.com/office/powerpoint/2010/main" val="314520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Статья 80.</a:t>
            </a:r>
            <a:r>
              <a:rPr lang="ru-RU" sz="1200" b="0" i="0" kern="1200" dirty="0" smtClean="0">
                <a:solidFill>
                  <a:schemeClr val="tx1"/>
                </a:solidFill>
                <a:effectLst/>
                <a:latin typeface="+mn-lt"/>
                <a:ea typeface="+mn-ea"/>
                <a:cs typeface="+mn-cs"/>
              </a:rPr>
              <a:t>  Президентом может быть избран гражданин Республики Беларусь по рождению, не моложе 35 лет, обладающий избирательным правом и постоянно проживающий в Республике Беларусь не менее десяти лет непосредственно перед выборами.</a:t>
            </a:r>
          </a:p>
          <a:p>
            <a:r>
              <a:rPr lang="ru-RU" sz="1200" b="1" i="0" kern="1200" dirty="0" smtClean="0">
                <a:solidFill>
                  <a:schemeClr val="tx1"/>
                </a:solidFill>
                <a:effectLst/>
                <a:latin typeface="+mn-lt"/>
                <a:ea typeface="+mn-ea"/>
                <a:cs typeface="+mn-cs"/>
              </a:rPr>
              <a:t>Статья 81.</a:t>
            </a:r>
            <a:r>
              <a:rPr lang="ru-RU" sz="1200" b="0" i="0" kern="1200" dirty="0" smtClean="0">
                <a:solidFill>
                  <a:schemeClr val="tx1"/>
                </a:solidFill>
                <a:effectLst/>
                <a:latin typeface="+mn-lt"/>
                <a:ea typeface="+mn-ea"/>
                <a:cs typeface="+mn-cs"/>
              </a:rPr>
              <a:t>  Президент избирается на пять лет непосредственно народом Республики Беларусь на основе всеобщего, свободного, равного и прямого избирательного права при тайном голосовании.</a:t>
            </a:r>
          </a:p>
          <a:p>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18</a:t>
            </a:fld>
            <a:endParaRPr lang="ru-RU"/>
          </a:p>
        </p:txBody>
      </p:sp>
    </p:spTree>
    <p:extLst>
      <p:ext uri="{BB962C8B-B14F-4D97-AF65-F5344CB8AC3E}">
        <p14:creationId xmlns:p14="http://schemas.microsoft.com/office/powerpoint/2010/main" val="223337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19</a:t>
            </a:fld>
            <a:endParaRPr lang="ru-RU"/>
          </a:p>
        </p:txBody>
      </p:sp>
    </p:spTree>
    <p:extLst>
      <p:ext uri="{BB962C8B-B14F-4D97-AF65-F5344CB8AC3E}">
        <p14:creationId xmlns:p14="http://schemas.microsoft.com/office/powerpoint/2010/main" val="258983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20</a:t>
            </a:fld>
            <a:endParaRPr lang="ru-RU"/>
          </a:p>
        </p:txBody>
      </p:sp>
    </p:spTree>
    <p:extLst>
      <p:ext uri="{BB962C8B-B14F-4D97-AF65-F5344CB8AC3E}">
        <p14:creationId xmlns:p14="http://schemas.microsoft.com/office/powerpoint/2010/main" val="252940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21</a:t>
            </a:fld>
            <a:endParaRPr lang="ru-RU"/>
          </a:p>
        </p:txBody>
      </p:sp>
    </p:spTree>
    <p:extLst>
      <p:ext uri="{BB962C8B-B14F-4D97-AF65-F5344CB8AC3E}">
        <p14:creationId xmlns:p14="http://schemas.microsoft.com/office/powerpoint/2010/main" val="135592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10) назначает шесть судей Конституционного Суда, иных судей Республики Беларусь;</a:t>
            </a:r>
            <a:endParaRPr lang="ru-RU" dirty="0"/>
          </a:p>
        </p:txBody>
      </p:sp>
      <p:sp>
        <p:nvSpPr>
          <p:cNvPr id="4" name="Номер слайда 3"/>
          <p:cNvSpPr>
            <a:spLocks noGrp="1"/>
          </p:cNvSpPr>
          <p:nvPr>
            <p:ph type="sldNum" sz="quarter" idx="10"/>
          </p:nvPr>
        </p:nvSpPr>
        <p:spPr/>
        <p:txBody>
          <a:bodyPr/>
          <a:lstStyle/>
          <a:p>
            <a:fld id="{56D01EA8-9521-48D8-B670-619FC9DB7756}" type="slidenum">
              <a:rPr lang="ru-RU" smtClean="0"/>
              <a:t>22</a:t>
            </a:fld>
            <a:endParaRPr lang="ru-RU"/>
          </a:p>
        </p:txBody>
      </p:sp>
    </p:spTree>
    <p:extLst>
      <p:ext uri="{BB962C8B-B14F-4D97-AF65-F5344CB8AC3E}">
        <p14:creationId xmlns:p14="http://schemas.microsoft.com/office/powerpoint/2010/main" val="280025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815EFA-3F9F-4D60-8D8A-D6F1C26B8E85}" type="datetimeFigureOut">
              <a:rPr lang="ru-RU" smtClean="0"/>
              <a:t>03.01.2022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6743804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815EFA-3F9F-4D60-8D8A-D6F1C26B8E85}" type="datetimeFigureOut">
              <a:rPr lang="ru-RU" smtClean="0"/>
              <a:t>03.01.2022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20635110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815EFA-3F9F-4D60-8D8A-D6F1C26B8E85}" type="datetimeFigureOut">
              <a:rPr lang="ru-RU" smtClean="0"/>
              <a:t>03.01.2022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29656737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815EFA-3F9F-4D60-8D8A-D6F1C26B8E85}" type="datetimeFigureOut">
              <a:rPr lang="ru-RU" smtClean="0"/>
              <a:t>03.01.2022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1071892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815EFA-3F9F-4D60-8D8A-D6F1C26B8E85}" type="datetimeFigureOut">
              <a:rPr lang="ru-RU" smtClean="0"/>
              <a:t>03.01.2022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29127201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815EFA-3F9F-4D60-8D8A-D6F1C26B8E85}" type="datetimeFigureOut">
              <a:rPr lang="ru-RU" smtClean="0"/>
              <a:t>03.01.2022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39771229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815EFA-3F9F-4D60-8D8A-D6F1C26B8E85}" type="datetimeFigureOut">
              <a:rPr lang="ru-RU" smtClean="0"/>
              <a:t>03.01.2022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4442920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815EFA-3F9F-4D60-8D8A-D6F1C26B8E85}" type="datetimeFigureOut">
              <a:rPr lang="ru-RU" smtClean="0"/>
              <a:t>03.01.2022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884677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815EFA-3F9F-4D60-8D8A-D6F1C26B8E85}" type="datetimeFigureOut">
              <a:rPr lang="ru-RU" smtClean="0"/>
              <a:t>03.01.2022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17357947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815EFA-3F9F-4D60-8D8A-D6F1C26B8E85}" type="datetimeFigureOut">
              <a:rPr lang="ru-RU" smtClean="0"/>
              <a:t>03.01.2022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28743610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815EFA-3F9F-4D60-8D8A-D6F1C26B8E85}" type="datetimeFigureOut">
              <a:rPr lang="ru-RU" smtClean="0"/>
              <a:t>03.01.2022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FC095-86A3-4135-8152-4D75411CDE0F}" type="slidenum">
              <a:rPr lang="ru-RU" smtClean="0"/>
              <a:t>‹#›</a:t>
            </a:fld>
            <a:endParaRPr lang="ru-RU"/>
          </a:p>
        </p:txBody>
      </p:sp>
    </p:spTree>
    <p:extLst>
      <p:ext uri="{BB962C8B-B14F-4D97-AF65-F5344CB8AC3E}">
        <p14:creationId xmlns:p14="http://schemas.microsoft.com/office/powerpoint/2010/main" val="37693178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FFB89"/>
            </a:gs>
            <a:gs pos="59000">
              <a:schemeClr val="bg1"/>
            </a:gs>
            <a:gs pos="46000">
              <a:srgbClr val="F8F8F8"/>
            </a:gs>
            <a:gs pos="100000">
              <a:schemeClr val="bg1">
                <a:lumMod val="95000"/>
              </a:schemeClr>
            </a:gs>
          </a:gsLst>
          <a:path path="circle">
            <a:fillToRect t="100000" r="10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15EFA-3F9F-4D60-8D8A-D6F1C26B8E85}" type="datetimeFigureOut">
              <a:rPr lang="ru-RU" smtClean="0"/>
              <a:t>03.01.2022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FC095-86A3-4135-8152-4D75411CDE0F}" type="slidenum">
              <a:rPr lang="ru-RU" smtClean="0"/>
              <a:t>‹#›</a:t>
            </a:fld>
            <a:endParaRPr lang="ru-RU"/>
          </a:p>
        </p:txBody>
      </p:sp>
    </p:spTree>
    <p:extLst>
      <p:ext uri="{BB962C8B-B14F-4D97-AF65-F5344CB8AC3E}">
        <p14:creationId xmlns:p14="http://schemas.microsoft.com/office/powerpoint/2010/main" val="244474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66294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97455" y="1744980"/>
            <a:ext cx="10397089" cy="2739211"/>
          </a:xfrm>
          <a:prstGeom prst="rect">
            <a:avLst/>
          </a:prstGeom>
          <a:gradFill>
            <a:gsLst>
              <a:gs pos="0">
                <a:srgbClr val="9FFB89"/>
              </a:gs>
              <a:gs pos="59000">
                <a:schemeClr val="bg1"/>
              </a:gs>
              <a:gs pos="46000">
                <a:srgbClr val="F8F8F8"/>
              </a:gs>
              <a:gs pos="100000">
                <a:schemeClr val="bg1">
                  <a:lumMod val="95000"/>
                </a:schemeClr>
              </a:gs>
            </a:gsLst>
            <a:path path="circle">
              <a:fillToRect t="100000" r="100000"/>
            </a:path>
          </a:gradFill>
        </p:spPr>
        <p:txBody>
          <a:bodyPr wrap="square">
            <a:spAutoFit/>
          </a:bodyPr>
          <a:lstStyle/>
          <a:p>
            <a:pPr algn="ctr"/>
            <a:r>
              <a:rPr lang="ru-RU" sz="4000" b="1" i="0" dirty="0" smtClean="0">
                <a:ln w="6600">
                  <a:solidFill>
                    <a:schemeClr val="accent2"/>
                  </a:solidFill>
                  <a:prstDash val="solid"/>
                </a:ln>
                <a:solidFill>
                  <a:srgbClr val="A50021"/>
                </a:solidFill>
                <a:effectLst>
                  <a:outerShdw dist="38100" dir="2700000" algn="tl" rotWithShape="0">
                    <a:schemeClr val="accent2"/>
                  </a:outerShdw>
                </a:effectLst>
                <a:latin typeface="Arial" panose="020B0604020202020204" pitchFamily="34" charset="0"/>
              </a:rPr>
              <a:t> </a:t>
            </a:r>
          </a:p>
          <a:p>
            <a:pPr algn="ctr"/>
            <a:r>
              <a:rPr lang="ru-RU" sz="4400" b="1" dirty="0" smtClean="0">
                <a:ln w="6600">
                  <a:solidFill>
                    <a:srgbClr val="C00000"/>
                  </a:solidFill>
                  <a:prstDash val="solid"/>
                </a:ln>
                <a:solidFill>
                  <a:srgbClr val="009900"/>
                </a:solidFill>
                <a:effectLst>
                  <a:outerShdw dist="38100" dir="2700000" algn="tl" rotWithShape="0">
                    <a:schemeClr val="accent2"/>
                  </a:outerShdw>
                </a:effectLst>
                <a:latin typeface="Arial" panose="020B0604020202020204" pitchFamily="34" charset="0"/>
              </a:rPr>
              <a:t>О </a:t>
            </a:r>
            <a:r>
              <a:rPr lang="ru-RU" sz="4400" b="1" dirty="0" smtClean="0">
                <a:ln>
                  <a:solidFill>
                    <a:srgbClr val="C00000"/>
                  </a:solidFill>
                </a:ln>
                <a:solidFill>
                  <a:srgbClr val="009900"/>
                </a:solidFill>
                <a:latin typeface="Century Gothic" panose="020B0502020202020204" pitchFamily="34" charset="0"/>
                <a:ea typeface="+mj-ea"/>
                <a:cs typeface="+mj-cs"/>
              </a:rPr>
              <a:t>проекте</a:t>
            </a:r>
          </a:p>
          <a:p>
            <a:pPr algn="ctr"/>
            <a:r>
              <a:rPr lang="ru-RU" sz="4400" b="1" dirty="0" smtClean="0">
                <a:ln>
                  <a:solidFill>
                    <a:srgbClr val="C00000"/>
                  </a:solidFill>
                </a:ln>
                <a:solidFill>
                  <a:srgbClr val="009900"/>
                </a:solidFill>
                <a:latin typeface="Century Gothic" panose="020B0502020202020204" pitchFamily="34" charset="0"/>
                <a:ea typeface="+mj-ea"/>
                <a:cs typeface="+mj-cs"/>
              </a:rPr>
              <a:t> </a:t>
            </a:r>
            <a:r>
              <a:rPr lang="ru-RU" sz="4400" b="1" dirty="0">
                <a:ln>
                  <a:solidFill>
                    <a:srgbClr val="C00000"/>
                  </a:solidFill>
                </a:ln>
                <a:solidFill>
                  <a:srgbClr val="009900"/>
                </a:solidFill>
                <a:latin typeface="Century Gothic" panose="020B0502020202020204" pitchFamily="34" charset="0"/>
                <a:ea typeface="+mj-ea"/>
                <a:cs typeface="+mj-cs"/>
              </a:rPr>
              <a:t>Конституции </a:t>
            </a:r>
            <a:endParaRPr lang="ru-RU" sz="4400" b="1" dirty="0" smtClean="0">
              <a:ln>
                <a:solidFill>
                  <a:srgbClr val="C00000"/>
                </a:solidFill>
              </a:ln>
              <a:solidFill>
                <a:srgbClr val="009900"/>
              </a:solidFill>
              <a:latin typeface="Century Gothic" panose="020B0502020202020204" pitchFamily="34" charset="0"/>
              <a:ea typeface="+mj-ea"/>
              <a:cs typeface="+mj-cs"/>
            </a:endParaRPr>
          </a:p>
          <a:p>
            <a:pPr algn="ctr"/>
            <a:r>
              <a:rPr lang="ru-RU" sz="4400" b="1" i="0" dirty="0" smtClean="0">
                <a:ln w="6600">
                  <a:solidFill>
                    <a:srgbClr val="C00000"/>
                  </a:solidFill>
                  <a:prstDash val="solid"/>
                </a:ln>
                <a:solidFill>
                  <a:srgbClr val="009900"/>
                </a:solidFill>
                <a:effectLst>
                  <a:outerShdw dist="38100" dir="2700000" algn="tl" rotWithShape="0">
                    <a:schemeClr val="accent2"/>
                  </a:outerShdw>
                </a:effectLst>
                <a:latin typeface="Arial" panose="020B0604020202020204" pitchFamily="34" charset="0"/>
              </a:rPr>
              <a:t>Республики Беларусь</a:t>
            </a:r>
            <a:endParaRPr lang="ru-RU" sz="4400" b="1" dirty="0">
              <a:ln w="6600">
                <a:solidFill>
                  <a:srgbClr val="C00000"/>
                </a:solidFill>
                <a:prstDash val="solid"/>
              </a:ln>
              <a:solidFill>
                <a:srgbClr val="0099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9123468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pic>
        <p:nvPicPr>
          <p:cNvPr id="12"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72568" y="1586288"/>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5797" y="2531426"/>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5797" y="4374138"/>
            <a:ext cx="845332" cy="993403"/>
          </a:xfrm>
          <a:prstGeom prst="rect">
            <a:avLst/>
          </a:prstGeom>
          <a:noFill/>
          <a:extLst>
            <a:ext uri="{909E8E84-426E-40DD-AFC4-6F175D3DCCD1}">
              <a14:hiddenFill xmlns:a14="http://schemas.microsoft.com/office/drawing/2010/main">
                <a:solidFill>
                  <a:srgbClr val="FFFFFF"/>
                </a:solidFill>
              </a14:hiddenFill>
            </a:ext>
          </a:extLst>
        </p:spPr>
      </p:pic>
      <p:sp>
        <p:nvSpPr>
          <p:cNvPr id="15" name="Объект 2"/>
          <p:cNvSpPr txBox="1">
            <a:spLocks/>
          </p:cNvSpPr>
          <p:nvPr/>
        </p:nvSpPr>
        <p:spPr>
          <a:xfrm>
            <a:off x="2417900" y="1674453"/>
            <a:ext cx="9429541" cy="4195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600" dirty="0" smtClean="0">
                <a:solidFill>
                  <a:srgbClr val="006600"/>
                </a:solidFill>
              </a:rPr>
              <a:t>Подвергнуты изменениям 77 статей Конституции;</a:t>
            </a:r>
          </a:p>
          <a:p>
            <a:pPr marL="0" indent="0">
              <a:buNone/>
            </a:pPr>
            <a:r>
              <a:rPr lang="ru-RU" sz="3600" dirty="0" smtClean="0">
                <a:solidFill>
                  <a:srgbClr val="006600"/>
                </a:solidFill>
              </a:rPr>
              <a:t>Введено 11 новых статей и  1 новая Глава; </a:t>
            </a:r>
          </a:p>
          <a:p>
            <a:pPr marL="0" indent="0">
              <a:buNone/>
            </a:pPr>
            <a:r>
              <a:rPr lang="ru-RU" sz="3600" dirty="0" smtClean="0">
                <a:solidFill>
                  <a:srgbClr val="006600"/>
                </a:solidFill>
              </a:rPr>
              <a:t>Полностью обновлен Раздел о заключительных и переходных положениях;</a:t>
            </a:r>
          </a:p>
          <a:p>
            <a:pPr marL="0" indent="0">
              <a:buNone/>
            </a:pPr>
            <a:r>
              <a:rPr lang="ru-RU" sz="3600" dirty="0" smtClean="0">
                <a:solidFill>
                  <a:srgbClr val="006600"/>
                </a:solidFill>
              </a:rPr>
              <a:t> Исключены 2 статьи Конституции.</a:t>
            </a:r>
          </a:p>
          <a:p>
            <a:endParaRPr lang="ru-RU" sz="3600" dirty="0"/>
          </a:p>
        </p:txBody>
      </p:sp>
      <p:pic>
        <p:nvPicPr>
          <p:cNvPr id="17"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5797" y="3429000"/>
            <a:ext cx="845332" cy="99340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p:cNvCxnSpPr/>
          <p:nvPr/>
        </p:nvCxnSpPr>
        <p:spPr>
          <a:xfrm flipV="1">
            <a:off x="931119" y="1294933"/>
            <a:ext cx="10421288"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981084" y="630732"/>
            <a:ext cx="10371324" cy="461665"/>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Итоги работы Конституционной комиссии </a:t>
            </a:r>
            <a:endParaRPr lang="ru-RU" sz="24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2540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157868" y="756777"/>
            <a:ext cx="11007458" cy="5725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500" dirty="0"/>
              <a:t>Мы, народ Республики Беларусь (Беларуси), </a:t>
            </a:r>
            <a:endParaRPr lang="ru-RU" sz="2500" dirty="0" smtClean="0"/>
          </a:p>
          <a:p>
            <a:pPr marL="0" indent="0" algn="just">
              <a:buNone/>
            </a:pPr>
            <a:r>
              <a:rPr lang="ru-RU" sz="2500" dirty="0" smtClean="0"/>
              <a:t>исходя </a:t>
            </a:r>
            <a:r>
              <a:rPr lang="ru-RU" sz="2500" dirty="0"/>
              <a:t>из ответственности за настоящее и будущее Беларуси, </a:t>
            </a:r>
            <a:endParaRPr lang="ru-RU" sz="2500" dirty="0" smtClean="0"/>
          </a:p>
          <a:p>
            <a:pPr marL="0" indent="0" algn="just">
              <a:buNone/>
            </a:pPr>
            <a:r>
              <a:rPr lang="ru-RU" sz="2500" dirty="0" smtClean="0"/>
              <a:t>сознавая </a:t>
            </a:r>
            <a:r>
              <a:rPr lang="ru-RU" sz="2500" dirty="0"/>
              <a:t>себя полноправным субъектом мирового сообщества и подтверждая свою приверженность общечеловеческим ценностям, </a:t>
            </a:r>
            <a:endParaRPr lang="ru-RU" sz="2500" dirty="0" smtClean="0"/>
          </a:p>
          <a:p>
            <a:pPr marL="0" indent="0" algn="just">
              <a:buNone/>
            </a:pPr>
            <a:r>
              <a:rPr lang="ru-RU" sz="2500" dirty="0" smtClean="0"/>
              <a:t>основываясь </a:t>
            </a:r>
            <a:r>
              <a:rPr lang="ru-RU" sz="2500" dirty="0"/>
              <a:t>на своем неотъемлемом праве на </a:t>
            </a:r>
            <a:r>
              <a:rPr lang="ru-RU" sz="2500" dirty="0" smtClean="0"/>
              <a:t>самоопределение, </a:t>
            </a:r>
            <a:r>
              <a:rPr lang="ru-RU" sz="2500" dirty="0" smtClean="0">
                <a:solidFill>
                  <a:srgbClr val="009900"/>
                </a:solidFill>
              </a:rPr>
              <a:t>сохранение </a:t>
            </a:r>
            <a:r>
              <a:rPr lang="ru-RU" sz="2500" dirty="0">
                <a:solidFill>
                  <a:srgbClr val="009900"/>
                </a:solidFill>
              </a:rPr>
              <a:t>национальной самобытности и суверенитета, </a:t>
            </a:r>
            <a:endParaRPr lang="ru-RU" sz="2500" dirty="0" smtClean="0">
              <a:solidFill>
                <a:srgbClr val="009900"/>
              </a:solidFill>
            </a:endParaRPr>
          </a:p>
          <a:p>
            <a:pPr marL="0" indent="0" algn="just">
              <a:buNone/>
            </a:pPr>
            <a:r>
              <a:rPr lang="ru-RU" sz="2500" dirty="0" smtClean="0"/>
              <a:t>опираясь </a:t>
            </a:r>
            <a:r>
              <a:rPr lang="ru-RU" sz="2500" dirty="0"/>
              <a:t>на многовековую историю развития белорусской государственности, </a:t>
            </a:r>
            <a:r>
              <a:rPr lang="ru-RU" sz="2500" dirty="0">
                <a:solidFill>
                  <a:srgbClr val="009900"/>
                </a:solidFill>
              </a:rPr>
              <a:t>культурные и духовные традиции, </a:t>
            </a:r>
            <a:endParaRPr lang="ru-RU" sz="2500" dirty="0" smtClean="0">
              <a:solidFill>
                <a:srgbClr val="009900"/>
              </a:solidFill>
            </a:endParaRPr>
          </a:p>
          <a:p>
            <a:pPr marL="0" indent="0" algn="just">
              <a:buNone/>
            </a:pPr>
            <a:r>
              <a:rPr lang="ru-RU" sz="2500" dirty="0" smtClean="0">
                <a:solidFill>
                  <a:srgbClr val="009900"/>
                </a:solidFill>
              </a:rPr>
              <a:t>утверждая</a:t>
            </a:r>
            <a:r>
              <a:rPr lang="ru-RU" sz="2500" dirty="0" smtClean="0"/>
              <a:t> </a:t>
            </a:r>
            <a:r>
              <a:rPr lang="ru-RU" sz="2500" dirty="0"/>
              <a:t>права и свободы </a:t>
            </a:r>
            <a:r>
              <a:rPr lang="ru-RU" sz="2500" dirty="0">
                <a:solidFill>
                  <a:srgbClr val="009900"/>
                </a:solidFill>
              </a:rPr>
              <a:t>человека и</a:t>
            </a:r>
            <a:r>
              <a:rPr lang="ru-RU" sz="2500" dirty="0"/>
              <a:t> гражданина, </a:t>
            </a:r>
            <a:r>
              <a:rPr lang="ru-RU" sz="2500" dirty="0">
                <a:solidFill>
                  <a:srgbClr val="009900"/>
                </a:solidFill>
              </a:rPr>
              <a:t>устои правового государства и социально справедливого общества, </a:t>
            </a:r>
            <a:endParaRPr lang="ru-RU" sz="2500" dirty="0" smtClean="0">
              <a:solidFill>
                <a:srgbClr val="009900"/>
              </a:solidFill>
            </a:endParaRPr>
          </a:p>
          <a:p>
            <a:pPr marL="0" indent="0" algn="just">
              <a:buNone/>
            </a:pPr>
            <a:r>
              <a:rPr lang="ru-RU" sz="2500" dirty="0" smtClean="0"/>
              <a:t>желая </a:t>
            </a:r>
            <a:r>
              <a:rPr lang="ru-RU" sz="2500" dirty="0"/>
              <a:t>обеспечить </a:t>
            </a:r>
            <a:r>
              <a:rPr lang="ru-RU" sz="2500" dirty="0">
                <a:solidFill>
                  <a:srgbClr val="009900"/>
                </a:solidFill>
              </a:rPr>
              <a:t>мир и</a:t>
            </a:r>
            <a:r>
              <a:rPr lang="ru-RU" sz="2500" dirty="0"/>
              <a:t> гражданское согласие, </a:t>
            </a:r>
            <a:r>
              <a:rPr lang="ru-RU" sz="2500" dirty="0">
                <a:solidFill>
                  <a:srgbClr val="009900"/>
                </a:solidFill>
              </a:rPr>
              <a:t>благополучие граждан, </a:t>
            </a:r>
            <a:r>
              <a:rPr lang="ru-RU" sz="2500" dirty="0"/>
              <a:t>незыблемость народовластия, </a:t>
            </a:r>
            <a:r>
              <a:rPr lang="ru-RU" sz="2500" dirty="0">
                <a:solidFill>
                  <a:srgbClr val="009900"/>
                </a:solidFill>
              </a:rPr>
              <a:t>независимость и процветание Республики Беларусь</a:t>
            </a:r>
            <a:r>
              <a:rPr lang="ru-RU" sz="2500" dirty="0" smtClean="0">
                <a:solidFill>
                  <a:srgbClr val="009900"/>
                </a:solidFill>
              </a:rPr>
              <a:t>,</a:t>
            </a:r>
          </a:p>
          <a:p>
            <a:pPr marL="0" indent="0" algn="just">
              <a:buNone/>
            </a:pPr>
            <a:r>
              <a:rPr lang="ru-RU" sz="2500" dirty="0" smtClean="0"/>
              <a:t> </a:t>
            </a:r>
            <a:r>
              <a:rPr lang="ru-RU" sz="2500" dirty="0"/>
              <a:t>принимаем настоящую Конституцию – Основной Закон Республики Беларусь. </a:t>
            </a:r>
            <a:endParaRPr lang="ru-RU" sz="2500" b="1" dirty="0">
              <a:solidFill>
                <a:srgbClr val="009900"/>
              </a:solidFill>
            </a:endParaRPr>
          </a:p>
        </p:txBody>
      </p:sp>
      <p:cxnSp>
        <p:nvCxnSpPr>
          <p:cNvPr id="14" name="Прямая соединительная линия 13"/>
          <p:cNvCxnSpPr/>
          <p:nvPr/>
        </p:nvCxnSpPr>
        <p:spPr>
          <a:xfrm flipV="1">
            <a:off x="885356" y="686750"/>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981082" y="193381"/>
            <a:ext cx="11028037" cy="461665"/>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Преамбула </a:t>
            </a:r>
            <a:endParaRPr lang="ru-RU" sz="2400" b="1" i="1" dirty="0">
              <a:solidFill>
                <a:srgbClr val="C00000"/>
              </a:solidFill>
              <a:latin typeface="Arial" panose="020B0604020202020204" pitchFamily="34" charset="0"/>
              <a:cs typeface="Arial" panose="020B0604020202020204" pitchFamily="34" charset="0"/>
            </a:endParaRPr>
          </a:p>
        </p:txBody>
      </p:sp>
      <p:pic>
        <p:nvPicPr>
          <p:cNvPr id="17"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6290" y="1147533"/>
            <a:ext cx="495782" cy="582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086" y="2453007"/>
            <a:ext cx="495782" cy="5826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9627" y="5978087"/>
            <a:ext cx="495782" cy="5826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9627" y="1671327"/>
            <a:ext cx="495782" cy="5826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7086" y="3345444"/>
            <a:ext cx="495782" cy="5826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7086" y="4127124"/>
            <a:ext cx="495782" cy="5826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7086" y="4967781"/>
            <a:ext cx="495782" cy="5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76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885357" y="848426"/>
            <a:ext cx="11123762" cy="59404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t> </a:t>
            </a:r>
            <a:r>
              <a:rPr lang="ru-RU" sz="2400" dirty="0" smtClean="0"/>
              <a:t>   </a:t>
            </a:r>
            <a:r>
              <a:rPr lang="ru-RU" dirty="0"/>
              <a:t>В Республике Беларусь устанавливается принцип верховенства права. </a:t>
            </a:r>
            <a:endParaRPr lang="ru-RU" dirty="0" smtClean="0"/>
          </a:p>
          <a:p>
            <a:pPr marL="0" indent="0" algn="just">
              <a:buNone/>
            </a:pPr>
            <a:r>
              <a:rPr lang="ru-RU" dirty="0" smtClean="0">
                <a:solidFill>
                  <a:srgbClr val="006600"/>
                </a:solidFill>
              </a:rPr>
              <a:t>   Конституция </a:t>
            </a:r>
            <a:r>
              <a:rPr lang="ru-RU" dirty="0">
                <a:solidFill>
                  <a:srgbClr val="006600"/>
                </a:solidFill>
              </a:rPr>
              <a:t>имеет высшую юридическую силу и прямое действие на всей территории Республики Беларусь. Иные правовые акты издаются на основе и в соответствии с Конституцией.</a:t>
            </a:r>
            <a:r>
              <a:rPr lang="ru-RU" dirty="0"/>
              <a:t> </a:t>
            </a:r>
            <a:endParaRPr lang="ru-RU" dirty="0" smtClean="0"/>
          </a:p>
          <a:p>
            <a:pPr marL="0" indent="0" algn="just">
              <a:buNone/>
            </a:pPr>
            <a:r>
              <a:rPr lang="ru-RU" dirty="0" smtClean="0"/>
              <a:t>  Государство</a:t>
            </a:r>
            <a:r>
              <a:rPr lang="ru-RU" dirty="0"/>
              <a:t>, все его органы и должностные лица, </a:t>
            </a:r>
            <a:r>
              <a:rPr lang="ru-RU" dirty="0">
                <a:solidFill>
                  <a:srgbClr val="006600"/>
                </a:solidFill>
              </a:rPr>
              <a:t>организации и граждане </a:t>
            </a:r>
            <a:r>
              <a:rPr lang="ru-RU" dirty="0"/>
              <a:t>действуют в пределах Конституции и принятых в соответствии с ней актов законодательства. </a:t>
            </a:r>
            <a:endParaRPr lang="ru-RU" dirty="0" smtClean="0"/>
          </a:p>
          <a:p>
            <a:pPr marL="0" indent="0" algn="just">
              <a:buNone/>
            </a:pPr>
            <a:r>
              <a:rPr lang="ru-RU" dirty="0" smtClean="0"/>
              <a:t>  Правовые </a:t>
            </a:r>
            <a:r>
              <a:rPr lang="ru-RU" dirty="0"/>
              <a:t>акты или их отдельные положения, признанные в установленном законом порядке противоречащими положениям Конституции, не имеют юридической силы. </a:t>
            </a:r>
            <a:endParaRPr lang="ru-RU" dirty="0" smtClean="0"/>
          </a:p>
          <a:p>
            <a:pPr marL="0" indent="0" algn="just">
              <a:buNone/>
            </a:pPr>
            <a:r>
              <a:rPr lang="ru-RU" dirty="0" smtClean="0"/>
              <a:t>  Нормативные </a:t>
            </a:r>
            <a:r>
              <a:rPr lang="ru-RU" dirty="0">
                <a:solidFill>
                  <a:srgbClr val="006600"/>
                </a:solidFill>
              </a:rPr>
              <a:t>правовые</a:t>
            </a:r>
            <a:r>
              <a:rPr lang="ru-RU" dirty="0"/>
              <a:t> акты </a:t>
            </a:r>
            <a:r>
              <a:rPr lang="ru-RU" dirty="0">
                <a:solidFill>
                  <a:srgbClr val="006600"/>
                </a:solidFill>
              </a:rPr>
              <a:t>подлежат официальному опубликованию </a:t>
            </a:r>
            <a:r>
              <a:rPr lang="ru-RU" dirty="0"/>
              <a:t>или доводятся до всеобщего сведения иным предусмотренным законом способом.    </a:t>
            </a:r>
            <a:endParaRPr lang="ru-RU" b="1" dirty="0">
              <a:solidFill>
                <a:srgbClr val="009900"/>
              </a:solidFill>
            </a:endParaRPr>
          </a:p>
        </p:txBody>
      </p:sp>
      <p:cxnSp>
        <p:nvCxnSpPr>
          <p:cNvPr id="14" name="Прямая соединительная линия 13"/>
          <p:cNvCxnSpPr/>
          <p:nvPr/>
        </p:nvCxnSpPr>
        <p:spPr>
          <a:xfrm flipV="1">
            <a:off x="885356" y="686750"/>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981082" y="193381"/>
            <a:ext cx="11028037" cy="461665"/>
          </a:xfrm>
          <a:prstGeom prst="rect">
            <a:avLst/>
          </a:prstGeom>
        </p:spPr>
        <p:txBody>
          <a:bodyPr wrap="square">
            <a:spAutoFit/>
          </a:bodyPr>
          <a:lstStyle/>
          <a:p>
            <a:r>
              <a:rPr lang="ru-RU" sz="2400" b="1" i="1" dirty="0">
                <a:solidFill>
                  <a:srgbClr val="C00000"/>
                </a:solidFill>
                <a:latin typeface="Arial" panose="020B0604020202020204" pitchFamily="34" charset="0"/>
                <a:cs typeface="Arial" panose="020B0604020202020204" pitchFamily="34" charset="0"/>
              </a:rPr>
              <a:t>Проект Конституции Республики Беларусь. Статья </a:t>
            </a:r>
            <a:r>
              <a:rPr lang="ru-RU" sz="2400" b="1" i="1" dirty="0" smtClean="0">
                <a:solidFill>
                  <a:srgbClr val="C00000"/>
                </a:solidFill>
                <a:latin typeface="Arial" panose="020B0604020202020204" pitchFamily="34" charset="0"/>
                <a:cs typeface="Arial" panose="020B0604020202020204" pitchFamily="34" charset="0"/>
              </a:rPr>
              <a:t>7 </a:t>
            </a:r>
            <a:endParaRPr lang="ru-RU" sz="24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0116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229330" y="1217758"/>
            <a:ext cx="10584372" cy="5495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smtClean="0"/>
              <a:t>Понятие</a:t>
            </a:r>
            <a:r>
              <a:rPr lang="ru-RU" sz="2400" dirty="0" smtClean="0">
                <a:solidFill>
                  <a:srgbClr val="006600"/>
                </a:solidFill>
              </a:rPr>
              <a:t> сохранения </a:t>
            </a:r>
            <a:r>
              <a:rPr lang="ru-RU" sz="2400" dirty="0">
                <a:solidFill>
                  <a:srgbClr val="006600"/>
                </a:solidFill>
              </a:rPr>
              <a:t>национальной самобытности и </a:t>
            </a:r>
            <a:r>
              <a:rPr lang="ru-RU" sz="2400" dirty="0" smtClean="0">
                <a:solidFill>
                  <a:srgbClr val="006600"/>
                </a:solidFill>
              </a:rPr>
              <a:t>суверенитета</a:t>
            </a:r>
            <a:r>
              <a:rPr lang="ru-RU" sz="2400" dirty="0">
                <a:solidFill>
                  <a:srgbClr val="006600"/>
                </a:solidFill>
              </a:rPr>
              <a:t> </a:t>
            </a:r>
            <a:r>
              <a:rPr lang="ru-RU" sz="2400" dirty="0" smtClean="0">
                <a:solidFill>
                  <a:srgbClr val="006600"/>
                </a:solidFill>
              </a:rPr>
              <a:t> </a:t>
            </a:r>
            <a:r>
              <a:rPr lang="ru-RU" sz="2400" dirty="0" smtClean="0"/>
              <a:t>вводится в преамбулу Конституции;</a:t>
            </a:r>
          </a:p>
          <a:p>
            <a:pPr marL="0" indent="0" algn="just">
              <a:buNone/>
            </a:pPr>
            <a:r>
              <a:rPr lang="ru-RU" sz="2400" dirty="0">
                <a:solidFill>
                  <a:srgbClr val="006600"/>
                </a:solidFill>
              </a:rPr>
              <a:t>Государство обеспечивает сохранение исторической правды и памяти о героическом подвиге белорусского народа в годы Великой Отечественной </a:t>
            </a:r>
            <a:r>
              <a:rPr lang="ru-RU" sz="2400" dirty="0" smtClean="0">
                <a:solidFill>
                  <a:srgbClr val="006600"/>
                </a:solidFill>
              </a:rPr>
              <a:t>войны (ст.15). </a:t>
            </a:r>
          </a:p>
          <a:p>
            <a:pPr marL="0" indent="0" algn="just">
              <a:buNone/>
            </a:pPr>
            <a:r>
              <a:rPr lang="ru-RU" sz="2400" dirty="0"/>
              <a:t>Республика Беларусь </a:t>
            </a:r>
            <a:r>
              <a:rPr lang="ru-RU" sz="2400" dirty="0">
                <a:solidFill>
                  <a:srgbClr val="006600"/>
                </a:solidFill>
              </a:rPr>
              <a:t>исключает военную агрессию со своей территории в отношении других </a:t>
            </a:r>
            <a:r>
              <a:rPr lang="ru-RU" sz="2400" dirty="0" smtClean="0">
                <a:solidFill>
                  <a:srgbClr val="006600"/>
                </a:solidFill>
              </a:rPr>
              <a:t>государств (ст.18).</a:t>
            </a:r>
          </a:p>
          <a:p>
            <a:pPr marL="0" indent="0" algn="just">
              <a:buNone/>
            </a:pPr>
            <a:r>
              <a:rPr lang="ru-RU" sz="2400" dirty="0">
                <a:solidFill>
                  <a:srgbClr val="006600"/>
                </a:solidFill>
              </a:rPr>
              <a:t>Каждый должен проявлять социальную ответственность, вносить посильный вклад в развитие общества и государства</a:t>
            </a:r>
            <a:r>
              <a:rPr lang="ru-RU" sz="2400" dirty="0" smtClean="0">
                <a:solidFill>
                  <a:srgbClr val="006600"/>
                </a:solidFill>
              </a:rPr>
              <a:t>. (ст.21).</a:t>
            </a:r>
          </a:p>
          <a:p>
            <a:pPr marL="0" indent="0" algn="just">
              <a:buNone/>
            </a:pPr>
            <a:r>
              <a:rPr lang="ru-RU" sz="2400" dirty="0">
                <a:solidFill>
                  <a:srgbClr val="006600"/>
                </a:solidFill>
              </a:rPr>
              <a:t>Государство создает условия для защиты персональных данных и безопасности личности и общества при их </a:t>
            </a:r>
            <a:r>
              <a:rPr lang="ru-RU" sz="2400" dirty="0" smtClean="0">
                <a:solidFill>
                  <a:srgbClr val="006600"/>
                </a:solidFill>
              </a:rPr>
              <a:t>использовании (ст.28).</a:t>
            </a:r>
          </a:p>
          <a:p>
            <a:pPr marL="0" indent="0" algn="just">
              <a:buNone/>
            </a:pPr>
            <a:r>
              <a:rPr lang="ru-RU" sz="2400" dirty="0">
                <a:solidFill>
                  <a:srgbClr val="006600"/>
                </a:solidFill>
              </a:rPr>
              <a:t>Проявление патриотизма, сохранение исторической памяти о героическом прошлом белорусского народа являются долгом каждого гражданина </a:t>
            </a:r>
            <a:r>
              <a:rPr lang="ru-RU" sz="2400" dirty="0" smtClean="0">
                <a:solidFill>
                  <a:srgbClr val="006600"/>
                </a:solidFill>
              </a:rPr>
              <a:t>Республики Беларусь </a:t>
            </a:r>
            <a:r>
              <a:rPr lang="ru-RU" sz="2400" dirty="0" smtClean="0"/>
              <a:t>(Ст.54). </a:t>
            </a:r>
          </a:p>
        </p:txBody>
      </p:sp>
      <p:cxnSp>
        <p:nvCxnSpPr>
          <p:cNvPr id="14" name="Прямая соединительная линия 13"/>
          <p:cNvCxnSpPr/>
          <p:nvPr/>
        </p:nvCxnSpPr>
        <p:spPr>
          <a:xfrm flipV="1">
            <a:off x="836792" y="798836"/>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0784" y="5419466"/>
            <a:ext cx="578805" cy="8283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0631" y="2066356"/>
            <a:ext cx="539391" cy="6338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6063" y="3195136"/>
            <a:ext cx="539391" cy="6338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2929" y="4022723"/>
            <a:ext cx="539391" cy="633873"/>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981082" y="193381"/>
            <a:ext cx="11028037" cy="830997"/>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r>
              <a:rPr lang="ru-RU" sz="2400" b="1" dirty="0">
                <a:solidFill>
                  <a:srgbClr val="006600"/>
                </a:solidFill>
              </a:rPr>
              <a:t>Ценностное содержание: </a:t>
            </a:r>
            <a:endParaRPr lang="ru-RU" sz="2400" dirty="0">
              <a:solidFill>
                <a:srgbClr val="006600"/>
              </a:solidFill>
            </a:endParaRPr>
          </a:p>
          <a:p>
            <a:r>
              <a:rPr lang="ru-RU" sz="2400" b="1" i="1" dirty="0" smtClean="0">
                <a:solidFill>
                  <a:srgbClr val="C00000"/>
                </a:solidFill>
                <a:latin typeface="Arial" panose="020B0604020202020204" pitchFamily="34" charset="0"/>
                <a:cs typeface="Arial" panose="020B0604020202020204" pitchFamily="34" charset="0"/>
              </a:rPr>
              <a:t>  </a:t>
            </a:r>
            <a:endParaRPr lang="ru-RU" sz="2400" b="1" i="1" dirty="0">
              <a:solidFill>
                <a:srgbClr val="C00000"/>
              </a:solidFill>
              <a:latin typeface="Arial" panose="020B0604020202020204" pitchFamily="34" charset="0"/>
              <a:cs typeface="Arial" panose="020B0604020202020204" pitchFamily="34" charset="0"/>
            </a:endParaRPr>
          </a:p>
        </p:txBody>
      </p:sp>
      <p:pic>
        <p:nvPicPr>
          <p:cNvPr id="27"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8660" y="1303486"/>
            <a:ext cx="539391" cy="6338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3221" y="4690165"/>
            <a:ext cx="578805" cy="82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954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387595" y="1263526"/>
            <a:ext cx="10584372" cy="49615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smtClean="0">
                <a:solidFill>
                  <a:srgbClr val="006600"/>
                </a:solidFill>
              </a:rPr>
              <a:t>Брак как союз женщины и мужчины, </a:t>
            </a:r>
            <a:r>
              <a:rPr lang="ru-RU" sz="2400" dirty="0" smtClean="0"/>
              <a:t>семья, материнство, отцовство и детство находятся под защитой государства</a:t>
            </a:r>
            <a:r>
              <a:rPr lang="ru-RU" sz="2400" dirty="0"/>
              <a:t>. </a:t>
            </a:r>
            <a:r>
              <a:rPr lang="ru-RU" sz="2400" dirty="0" smtClean="0"/>
              <a:t>Супруги</a:t>
            </a:r>
            <a:r>
              <a:rPr lang="ru-RU" sz="2400" dirty="0" smtClean="0">
                <a:solidFill>
                  <a:srgbClr val="006600"/>
                </a:solidFill>
              </a:rPr>
              <a:t> </a:t>
            </a:r>
            <a:r>
              <a:rPr lang="ru-RU" sz="2400" dirty="0">
                <a:solidFill>
                  <a:srgbClr val="006600"/>
                </a:solidFill>
              </a:rPr>
              <a:t>имеют равные права в браке и </a:t>
            </a:r>
            <a:r>
              <a:rPr lang="ru-RU" sz="2400" dirty="0" smtClean="0">
                <a:solidFill>
                  <a:srgbClr val="006600"/>
                </a:solidFill>
              </a:rPr>
              <a:t>семье. </a:t>
            </a:r>
          </a:p>
          <a:p>
            <a:pPr marL="0" indent="0" algn="just">
              <a:buNone/>
            </a:pPr>
            <a:r>
              <a:rPr lang="ru-RU" sz="2400" dirty="0"/>
              <a:t>Родители или лица, их заменяющие, имеют право и обязаны воспитывать детей, заботиться об их здоровье, развитии и обучении, </a:t>
            </a:r>
            <a:r>
              <a:rPr lang="ru-RU" sz="2400" dirty="0">
                <a:solidFill>
                  <a:srgbClr val="006600"/>
                </a:solidFill>
              </a:rPr>
              <a:t>готовить к общественно полезному труду, прививать культуру и уважение к законам, историческим и национальным традициям Беларуси</a:t>
            </a:r>
            <a:r>
              <a:rPr lang="ru-RU" sz="2400" dirty="0" smtClean="0">
                <a:solidFill>
                  <a:srgbClr val="006600"/>
                </a:solidFill>
              </a:rPr>
              <a:t>.</a:t>
            </a:r>
          </a:p>
          <a:p>
            <a:pPr marL="0" indent="0" algn="just">
              <a:buNone/>
            </a:pPr>
            <a:r>
              <a:rPr lang="ru-RU" sz="2400" dirty="0" smtClean="0">
                <a:solidFill>
                  <a:srgbClr val="006600"/>
                </a:solidFill>
              </a:rPr>
              <a:t>Государство </a:t>
            </a:r>
            <a:r>
              <a:rPr lang="ru-RU" sz="2400" dirty="0">
                <a:solidFill>
                  <a:srgbClr val="006600"/>
                </a:solidFill>
              </a:rPr>
              <a:t>оказывает поддержку семьям с детьми, </a:t>
            </a:r>
            <a:r>
              <a:rPr lang="ru-RU" sz="2400" dirty="0" smtClean="0">
                <a:solidFill>
                  <a:srgbClr val="006600"/>
                </a:solidFill>
              </a:rPr>
              <a:t>детям-сиротам </a:t>
            </a:r>
            <a:r>
              <a:rPr lang="ru-RU" sz="2400" dirty="0">
                <a:solidFill>
                  <a:srgbClr val="006600"/>
                </a:solidFill>
              </a:rPr>
              <a:t>и детям, оставшимся без попечения </a:t>
            </a:r>
            <a:r>
              <a:rPr lang="ru-RU" sz="2400" dirty="0" smtClean="0">
                <a:solidFill>
                  <a:srgbClr val="006600"/>
                </a:solidFill>
              </a:rPr>
              <a:t>родителей </a:t>
            </a:r>
            <a:r>
              <a:rPr lang="ru-RU" dirty="0" smtClean="0">
                <a:solidFill>
                  <a:srgbClr val="006600"/>
                </a:solidFill>
              </a:rPr>
              <a:t>(ст.32).</a:t>
            </a:r>
          </a:p>
          <a:p>
            <a:pPr marL="0" indent="0" algn="just">
              <a:buNone/>
            </a:pPr>
            <a:r>
              <a:rPr lang="ru-RU" sz="2400" dirty="0">
                <a:solidFill>
                  <a:srgbClr val="006600"/>
                </a:solidFill>
              </a:rPr>
              <a:t>Статья </a:t>
            </a:r>
            <a:r>
              <a:rPr lang="ru-RU" sz="2400" dirty="0" smtClean="0">
                <a:solidFill>
                  <a:srgbClr val="006600"/>
                </a:solidFill>
              </a:rPr>
              <a:t>32</a:t>
            </a:r>
            <a:r>
              <a:rPr lang="ru-RU" sz="2400" baseline="30000" dirty="0" smtClean="0">
                <a:solidFill>
                  <a:srgbClr val="006600"/>
                </a:solidFill>
              </a:rPr>
              <a:t>1</a:t>
            </a:r>
            <a:r>
              <a:rPr lang="ru-RU" sz="2400" dirty="0" smtClean="0">
                <a:solidFill>
                  <a:srgbClr val="006600"/>
                </a:solidFill>
              </a:rPr>
              <a:t>. </a:t>
            </a:r>
            <a:r>
              <a:rPr lang="ru-RU" sz="2400" dirty="0">
                <a:solidFill>
                  <a:srgbClr val="006600"/>
                </a:solidFill>
              </a:rPr>
              <a:t>Государство способствует духовному, нравственному, интеллектуальному и физическому развитию молодежи, создает необходимые условия для ее свободного и эффективного участия в общественной жизни, реализации потенциала молодежи в интересах всего общества</a:t>
            </a:r>
            <a:r>
              <a:rPr lang="ru-RU" sz="2400" dirty="0" smtClean="0">
                <a:solidFill>
                  <a:srgbClr val="006600"/>
                </a:solidFill>
              </a:rPr>
              <a:t>.</a:t>
            </a:r>
            <a:endParaRPr lang="ru-RU" dirty="0"/>
          </a:p>
        </p:txBody>
      </p:sp>
      <p:cxnSp>
        <p:nvCxnSpPr>
          <p:cNvPr id="14" name="Прямая соединительная линия 13"/>
          <p:cNvCxnSpPr/>
          <p:nvPr/>
        </p:nvCxnSpPr>
        <p:spPr>
          <a:xfrm flipV="1">
            <a:off x="827606" y="1220598"/>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8997" y="1280953"/>
            <a:ext cx="539391" cy="7719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8187" y="4606227"/>
            <a:ext cx="539391" cy="633873"/>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1007882" y="192110"/>
            <a:ext cx="11028037" cy="1200329"/>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400" b="1" i="1" dirty="0">
                <a:solidFill>
                  <a:srgbClr val="C00000"/>
                </a:solidFill>
                <a:latin typeface="Arial" panose="020B0604020202020204" pitchFamily="34" charset="0"/>
                <a:cs typeface="Arial" panose="020B0604020202020204" pitchFamily="34" charset="0"/>
              </a:rPr>
              <a:t> </a:t>
            </a:r>
            <a:r>
              <a:rPr lang="ru-RU" sz="2400" b="1" i="1" dirty="0" smtClean="0">
                <a:solidFill>
                  <a:srgbClr val="C00000"/>
                </a:solidFill>
                <a:latin typeface="Arial" panose="020B0604020202020204" pitchFamily="34" charset="0"/>
                <a:cs typeface="Arial" panose="020B0604020202020204" pitchFamily="34" charset="0"/>
              </a:rPr>
              <a:t>  </a:t>
            </a:r>
            <a:r>
              <a:rPr lang="ru-RU" sz="2400" b="1" dirty="0" smtClean="0">
                <a:solidFill>
                  <a:srgbClr val="006600"/>
                </a:solidFill>
              </a:rPr>
              <a:t>Ценностное </a:t>
            </a:r>
            <a:r>
              <a:rPr lang="ru-RU" sz="2400" b="1" dirty="0">
                <a:solidFill>
                  <a:srgbClr val="006600"/>
                </a:solidFill>
              </a:rPr>
              <a:t>содержание: </a:t>
            </a:r>
            <a:endParaRPr lang="ru-RU" sz="2400" dirty="0">
              <a:solidFill>
                <a:srgbClr val="006600"/>
              </a:solidFill>
            </a:endParaRPr>
          </a:p>
          <a:p>
            <a:r>
              <a:rPr lang="ru-RU" sz="2400" b="1" i="1" dirty="0" smtClean="0">
                <a:solidFill>
                  <a:srgbClr val="C00000"/>
                </a:solidFill>
                <a:latin typeface="Arial" panose="020B0604020202020204" pitchFamily="34" charset="0"/>
                <a:cs typeface="Arial" panose="020B0604020202020204" pitchFamily="34" charset="0"/>
              </a:rPr>
              <a:t>  </a:t>
            </a:r>
            <a:endParaRPr lang="ru-RU" sz="24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1935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348370" y="1184262"/>
            <a:ext cx="10626179" cy="54172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8288" algn="just">
              <a:spcBef>
                <a:spcPts val="0"/>
              </a:spcBef>
              <a:buNone/>
            </a:pPr>
            <a:r>
              <a:rPr lang="ru-RU" dirty="0" smtClean="0"/>
              <a:t>Гражданам </a:t>
            </a:r>
            <a:r>
              <a:rPr lang="ru-RU" dirty="0"/>
              <a:t>Республики Беларусь гарантируется </a:t>
            </a:r>
            <a:r>
              <a:rPr lang="ru-RU" dirty="0" smtClean="0"/>
              <a:t>право на </a:t>
            </a:r>
            <a:r>
              <a:rPr lang="ru-RU" dirty="0"/>
              <a:t>охрану здоровья, включая бесплатное лечение </a:t>
            </a:r>
            <a:r>
              <a:rPr lang="ru-RU" dirty="0">
                <a:solidFill>
                  <a:srgbClr val="006600"/>
                </a:solidFill>
              </a:rPr>
              <a:t>за </a:t>
            </a:r>
            <a:r>
              <a:rPr lang="ru-RU" dirty="0" smtClean="0">
                <a:solidFill>
                  <a:srgbClr val="006600"/>
                </a:solidFill>
              </a:rPr>
              <a:t>счет государственных </a:t>
            </a:r>
            <a:r>
              <a:rPr lang="ru-RU" dirty="0">
                <a:solidFill>
                  <a:srgbClr val="006600"/>
                </a:solidFill>
              </a:rPr>
              <a:t>средств в порядке, установленном законом.</a:t>
            </a:r>
          </a:p>
          <a:p>
            <a:pPr marL="0" indent="268288" algn="just">
              <a:spcBef>
                <a:spcPts val="0"/>
              </a:spcBef>
              <a:buNone/>
            </a:pPr>
            <a:r>
              <a:rPr lang="ru-RU" dirty="0">
                <a:solidFill>
                  <a:srgbClr val="006600"/>
                </a:solidFill>
              </a:rPr>
              <a:t>Граждане обязаны принимать меры по сохранению и укреплению собственного </a:t>
            </a:r>
            <a:r>
              <a:rPr lang="ru-RU" dirty="0" smtClean="0">
                <a:solidFill>
                  <a:srgbClr val="006600"/>
                </a:solidFill>
              </a:rPr>
              <a:t>здоровья </a:t>
            </a:r>
            <a:r>
              <a:rPr lang="ru-RU" dirty="0" smtClean="0"/>
              <a:t>(Ст.45).</a:t>
            </a:r>
          </a:p>
          <a:p>
            <a:pPr marL="0" indent="0" algn="just">
              <a:spcBef>
                <a:spcPts val="0"/>
              </a:spcBef>
              <a:buNone/>
            </a:pPr>
            <a:endParaRPr lang="ru-RU" dirty="0" smtClean="0"/>
          </a:p>
          <a:p>
            <a:pPr marL="0" indent="268288" algn="just">
              <a:spcBef>
                <a:spcPts val="0"/>
              </a:spcBef>
              <a:buNone/>
            </a:pPr>
            <a:r>
              <a:rPr lang="ru-RU" dirty="0"/>
              <a:t>Государство проявляет особую заботу о ветеранах войны и труда, о лицах, утративших здоровье при защите государственных и общественных интересов, </a:t>
            </a:r>
            <a:r>
              <a:rPr lang="ru-RU" dirty="0">
                <a:solidFill>
                  <a:srgbClr val="006600"/>
                </a:solidFill>
              </a:rPr>
              <a:t>а также об инвалидах и пожилых людях. Инвалидам обеспечиваются равные возможности для осуществления прав и свобод человека и гражданина. Государством реализуется политика социальной интеграции инвалидов, создания доступной среды и улучшения качества их жизни, поддержки семей с </a:t>
            </a:r>
            <a:r>
              <a:rPr lang="ru-RU" dirty="0" smtClean="0">
                <a:solidFill>
                  <a:srgbClr val="006600"/>
                </a:solidFill>
              </a:rPr>
              <a:t>инвалидами (</a:t>
            </a:r>
            <a:r>
              <a:rPr lang="ru-RU" dirty="0" smtClean="0"/>
              <a:t>Ст. 47)</a:t>
            </a:r>
            <a:endParaRPr lang="ru-RU" dirty="0"/>
          </a:p>
        </p:txBody>
      </p:sp>
      <p:cxnSp>
        <p:nvCxnSpPr>
          <p:cNvPr id="14" name="Прямая соединительная линия 13"/>
          <p:cNvCxnSpPr/>
          <p:nvPr/>
        </p:nvCxnSpPr>
        <p:spPr>
          <a:xfrm flipV="1">
            <a:off x="891542" y="891330"/>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4280" y="1007571"/>
            <a:ext cx="674091" cy="79216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860766" y="96604"/>
            <a:ext cx="10982115" cy="790784"/>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b="1" i="1" dirty="0" smtClean="0">
                <a:solidFill>
                  <a:srgbClr val="006600"/>
                </a:solidFill>
                <a:latin typeface="Arial" panose="020B0604020202020204" pitchFamily="34" charset="0"/>
                <a:cs typeface="Arial" panose="020B0604020202020204" pitchFamily="34" charset="0"/>
              </a:rPr>
              <a:t>Социально-правовые аспекты: </a:t>
            </a:r>
            <a:endParaRPr lang="ru-RU" sz="2000" b="1" i="1" dirty="0">
              <a:solidFill>
                <a:srgbClr val="006600"/>
              </a:solidFill>
              <a:latin typeface="Arial" panose="020B0604020202020204" pitchFamily="34" charset="0"/>
              <a:cs typeface="Arial" panose="020B0604020202020204" pitchFamily="34" charset="0"/>
            </a:endParaRPr>
          </a:p>
        </p:txBody>
      </p:sp>
      <p:pic>
        <p:nvPicPr>
          <p:cNvPr id="21"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4279" y="3440082"/>
            <a:ext cx="674091" cy="79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1020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803425" y="1211167"/>
            <a:ext cx="10205693" cy="5495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a:solidFill>
                  <a:srgbClr val="006600"/>
                </a:solidFill>
              </a:rPr>
              <a:t>Не имеют права избирать и быть избранными </a:t>
            </a:r>
            <a:r>
              <a:rPr lang="ru-RU" dirty="0"/>
              <a:t>граждане, признанные судом недееспособными, лица, содержащиеся по приговору суда в местах лишения </a:t>
            </a:r>
            <a:r>
              <a:rPr lang="ru-RU" dirty="0" smtClean="0"/>
              <a:t>свободы (Ст.64).</a:t>
            </a:r>
          </a:p>
          <a:p>
            <a:pPr marL="0" indent="0" algn="just">
              <a:buNone/>
            </a:pPr>
            <a:r>
              <a:rPr lang="ru-RU" dirty="0" smtClean="0"/>
              <a:t> </a:t>
            </a:r>
            <a:r>
              <a:rPr lang="ru-RU" dirty="0" smtClean="0">
                <a:solidFill>
                  <a:srgbClr val="006600"/>
                </a:solidFill>
              </a:rPr>
              <a:t>Выборы </a:t>
            </a:r>
            <a:r>
              <a:rPr lang="ru-RU" dirty="0">
                <a:solidFill>
                  <a:srgbClr val="006600"/>
                </a:solidFill>
              </a:rPr>
              <a:t>депутатов проводятся в единый день голосования в последнее воскресенье </a:t>
            </a:r>
            <a:r>
              <a:rPr lang="ru-RU" dirty="0" smtClean="0">
                <a:solidFill>
                  <a:srgbClr val="006600"/>
                </a:solidFill>
              </a:rPr>
              <a:t>февраля </a:t>
            </a:r>
            <a:r>
              <a:rPr lang="ru-RU" dirty="0" smtClean="0"/>
              <a:t>(Ст.67).</a:t>
            </a:r>
          </a:p>
          <a:p>
            <a:pPr marL="0" indent="0" algn="just">
              <a:buNone/>
            </a:pPr>
            <a:r>
              <a:rPr lang="ru-RU" dirty="0"/>
              <a:t>Право выдвижения кандидатов в депутаты принадлежит </a:t>
            </a:r>
            <a:r>
              <a:rPr lang="ru-RU" dirty="0">
                <a:solidFill>
                  <a:srgbClr val="006600"/>
                </a:solidFill>
              </a:rPr>
              <a:t>политическим партиям</a:t>
            </a:r>
            <a:r>
              <a:rPr lang="ru-RU" dirty="0"/>
              <a:t>, трудовым коллективам и гражданам в соответствии с </a:t>
            </a:r>
            <a:r>
              <a:rPr lang="ru-RU" dirty="0" smtClean="0"/>
              <a:t>законом (Ст. 69).</a:t>
            </a:r>
          </a:p>
          <a:p>
            <a:pPr marL="0" indent="0" algn="just">
              <a:buNone/>
            </a:pPr>
            <a:r>
              <a:rPr lang="ru-RU" dirty="0">
                <a:solidFill>
                  <a:srgbClr val="006600"/>
                </a:solidFill>
              </a:rPr>
              <a:t>Запрещается финансирование расходов на подготовку и проведение выборов иностранными государствами и организациями, иностранными гражданами, а также в других случаях, предусмотренных </a:t>
            </a:r>
            <a:r>
              <a:rPr lang="ru-RU" dirty="0" smtClean="0">
                <a:solidFill>
                  <a:srgbClr val="006600"/>
                </a:solidFill>
              </a:rPr>
              <a:t>законом </a:t>
            </a:r>
            <a:r>
              <a:rPr lang="ru-RU" dirty="0" smtClean="0"/>
              <a:t>(Ст.70).</a:t>
            </a:r>
            <a:endParaRPr lang="ru-RU" dirty="0">
              <a:solidFill>
                <a:srgbClr val="006600"/>
              </a:solidFill>
            </a:endParaRPr>
          </a:p>
        </p:txBody>
      </p:sp>
      <p:cxnSp>
        <p:nvCxnSpPr>
          <p:cNvPr id="14" name="Прямая соединительная линия 13"/>
          <p:cNvCxnSpPr/>
          <p:nvPr/>
        </p:nvCxnSpPr>
        <p:spPr>
          <a:xfrm flipV="1">
            <a:off x="885356" y="1022230"/>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2654" y="1415213"/>
            <a:ext cx="585492" cy="68804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823805" y="167527"/>
            <a:ext cx="10982115" cy="790784"/>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b="1" i="1" dirty="0" smtClean="0">
                <a:solidFill>
                  <a:srgbClr val="006600"/>
                </a:solidFill>
                <a:latin typeface="Arial" panose="020B0604020202020204" pitchFamily="34" charset="0"/>
                <a:cs typeface="Arial" panose="020B0604020202020204" pitchFamily="34" charset="0"/>
              </a:rPr>
              <a:t>Избирательная система</a:t>
            </a:r>
            <a:endParaRPr lang="ru-RU" sz="2000" b="1" i="1" dirty="0">
              <a:solidFill>
                <a:srgbClr val="006600"/>
              </a:solidFill>
              <a:latin typeface="Arial" panose="020B0604020202020204" pitchFamily="34" charset="0"/>
              <a:cs typeface="Arial" panose="020B0604020202020204" pitchFamily="34" charset="0"/>
            </a:endParaRPr>
          </a:p>
        </p:txBody>
      </p:sp>
      <p:pic>
        <p:nvPicPr>
          <p:cNvPr id="22"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3805" y="2474832"/>
            <a:ext cx="585492" cy="6880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3805" y="3448557"/>
            <a:ext cx="585492" cy="6880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3746" y="4480631"/>
            <a:ext cx="585492" cy="68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60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094740" y="1067402"/>
            <a:ext cx="10914379" cy="56920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a:solidFill>
                  <a:srgbClr val="006600"/>
                </a:solidFill>
              </a:rPr>
              <a:t>Систему избирательных комиссий возглавляет Центральная избирательная комиссия. </a:t>
            </a:r>
            <a:endParaRPr lang="ru-RU" dirty="0" smtClean="0">
              <a:solidFill>
                <a:srgbClr val="006600"/>
              </a:solidFill>
            </a:endParaRPr>
          </a:p>
          <a:p>
            <a:pPr marL="0" indent="0" algn="just">
              <a:buNone/>
            </a:pPr>
            <a:r>
              <a:rPr lang="ru-RU" dirty="0" smtClean="0">
                <a:solidFill>
                  <a:srgbClr val="006600"/>
                </a:solidFill>
              </a:rPr>
              <a:t>Центральная </a:t>
            </a:r>
            <a:r>
              <a:rPr lang="ru-RU" dirty="0">
                <a:solidFill>
                  <a:srgbClr val="006600"/>
                </a:solidFill>
              </a:rPr>
              <a:t>избирательная комиссия организует выборы Президента, делегатов Всебелорусского народного собрания, депутатов Палаты представителей и членов Совета Республики, депутатов местных Советов депутатов, проведение республиканских референдумов, осуществляет контроль за исполнением законодательства о выборах и референдуме, а также иные полномочия, установленные законом. </a:t>
            </a:r>
            <a:endParaRPr lang="ru-RU" dirty="0" smtClean="0">
              <a:solidFill>
                <a:srgbClr val="006600"/>
              </a:solidFill>
            </a:endParaRPr>
          </a:p>
          <a:p>
            <a:pPr marL="0" indent="0" algn="just">
              <a:buNone/>
            </a:pPr>
            <a:r>
              <a:rPr lang="ru-RU" dirty="0" smtClean="0">
                <a:solidFill>
                  <a:srgbClr val="006600"/>
                </a:solidFill>
              </a:rPr>
              <a:t>Председатель </a:t>
            </a:r>
            <a:r>
              <a:rPr lang="ru-RU" dirty="0">
                <a:solidFill>
                  <a:srgbClr val="006600"/>
                </a:solidFill>
              </a:rPr>
              <a:t>и члены Центральной избирательной комиссии избираются на пять лет и освобождаются от должности Всебелорусским народным собранием. Система, порядок формирования, компетенция избирательных комиссий и гарантии их независимости определяются законом.(</a:t>
            </a:r>
            <a:r>
              <a:rPr lang="ru-RU" dirty="0" smtClean="0"/>
              <a:t>Ст.71).</a:t>
            </a:r>
            <a:endParaRPr lang="ru-RU" dirty="0">
              <a:solidFill>
                <a:srgbClr val="006600"/>
              </a:solidFill>
            </a:endParaRPr>
          </a:p>
        </p:txBody>
      </p:sp>
      <p:cxnSp>
        <p:nvCxnSpPr>
          <p:cNvPr id="14" name="Прямая соединительная линия 13"/>
          <p:cNvCxnSpPr/>
          <p:nvPr/>
        </p:nvCxnSpPr>
        <p:spPr>
          <a:xfrm flipV="1">
            <a:off x="885356" y="931884"/>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0904" y="1109859"/>
            <a:ext cx="585492" cy="68804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823805" y="79898"/>
            <a:ext cx="10982115" cy="790784"/>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b="1" i="1" dirty="0" smtClean="0">
                <a:solidFill>
                  <a:srgbClr val="006600"/>
                </a:solidFill>
                <a:latin typeface="Arial" panose="020B0604020202020204" pitchFamily="34" charset="0"/>
                <a:cs typeface="Arial" panose="020B0604020202020204" pitchFamily="34" charset="0"/>
              </a:rPr>
              <a:t>Избирательная система</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002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380759" y="1362715"/>
            <a:ext cx="10628359" cy="5495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b="1" dirty="0" smtClean="0">
                <a:solidFill>
                  <a:srgbClr val="006600"/>
                </a:solidFill>
              </a:rPr>
              <a:t>Институт президентской власти:</a:t>
            </a:r>
          </a:p>
          <a:p>
            <a:pPr marL="0" indent="0" algn="just">
              <a:buNone/>
            </a:pPr>
            <a:r>
              <a:rPr lang="ru-RU" sz="2000" dirty="0">
                <a:solidFill>
                  <a:srgbClr val="006600"/>
                </a:solidFill>
              </a:rPr>
              <a:t>Президентом может быть избран гражданин Республики Беларусь по рождению, не моложе 40 лет, обладающий избирательным правом, постоянно проживающий в Республике Беларусь не менее 20 лет непосредственно перед выборами, не имеющий и не имевший ранее гражданства иностранного государства либо вида на жительство или иного документа иностранного государства, дающего право на льготы и иные преимущества; </a:t>
            </a:r>
          </a:p>
          <a:p>
            <a:pPr marL="0" indent="0" algn="just">
              <a:buNone/>
            </a:pPr>
            <a:r>
              <a:rPr lang="ru-RU" sz="2000" dirty="0">
                <a:solidFill>
                  <a:srgbClr val="006600"/>
                </a:solidFill>
              </a:rPr>
              <a:t>Одно и то же лицо может быть Президентом не более 2 – х сроков; </a:t>
            </a:r>
          </a:p>
          <a:p>
            <a:pPr marL="0" indent="0" algn="just">
              <a:buNone/>
            </a:pPr>
            <a:r>
              <a:rPr lang="ru-RU" sz="2000" dirty="0">
                <a:solidFill>
                  <a:srgbClr val="006600"/>
                </a:solidFill>
              </a:rPr>
              <a:t>Исключается норма об издании Декретов Президента Республики Беларусь. При этом Глава государства издает указы и распоряжения, имеющие обязательную силу на всей территории страны, а также сохраняет право отмены актов Правительства; </a:t>
            </a:r>
          </a:p>
          <a:p>
            <a:pPr marL="0" indent="0" algn="just">
              <a:buNone/>
            </a:pPr>
            <a:r>
              <a:rPr lang="ru-RU" sz="2000" dirty="0">
                <a:solidFill>
                  <a:srgbClr val="006600"/>
                </a:solidFill>
              </a:rPr>
              <a:t>Генеральный Прокурор, Председатель Комитета Государственного Контроля назначаются Президентом с предварительного согласия Совета Республики, Премьер-министр – с предварительного согласия Палаты Представителей; </a:t>
            </a:r>
          </a:p>
          <a:p>
            <a:pPr marL="0" indent="0" algn="just">
              <a:buNone/>
            </a:pPr>
            <a:r>
              <a:rPr lang="ru-RU" sz="2000" dirty="0">
                <a:solidFill>
                  <a:srgbClr val="006600"/>
                </a:solidFill>
              </a:rPr>
              <a:t>Президент может быть смещен с должности Всебелорусским Народным Собранием в случае систематического или грубого нарушения Конституции либо совершения государственной измены или иного тяжкого преступления.</a:t>
            </a:r>
          </a:p>
          <a:p>
            <a:endParaRPr lang="ru-RU" dirty="0"/>
          </a:p>
        </p:txBody>
      </p:sp>
      <p:cxnSp>
        <p:nvCxnSpPr>
          <p:cNvPr id="14" name="Прямая соединительная линия 13"/>
          <p:cNvCxnSpPr/>
          <p:nvPr/>
        </p:nvCxnSpPr>
        <p:spPr>
          <a:xfrm flipV="1">
            <a:off x="891542" y="1215138"/>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891542" y="0"/>
            <a:ext cx="11028037" cy="1261884"/>
          </a:xfrm>
          <a:prstGeom prst="rect">
            <a:avLst/>
          </a:prstGeom>
        </p:spPr>
        <p:txBody>
          <a:bodyPr wrap="square">
            <a:spAutoFit/>
          </a:bodyPr>
          <a:lstStyle/>
          <a:p>
            <a:r>
              <a:rPr lang="ru-RU" sz="2800" b="1" i="1" dirty="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400" dirty="0">
                <a:solidFill>
                  <a:srgbClr val="006600"/>
                </a:solidFill>
              </a:rPr>
              <a:t>РАЗДЕЛ </a:t>
            </a:r>
            <a:r>
              <a:rPr lang="en-US" sz="2400" dirty="0">
                <a:solidFill>
                  <a:srgbClr val="006600"/>
                </a:solidFill>
              </a:rPr>
              <a:t>IV</a:t>
            </a:r>
            <a:r>
              <a:rPr lang="ru-RU" sz="2400" dirty="0">
                <a:solidFill>
                  <a:srgbClr val="006600"/>
                </a:solidFill>
              </a:rPr>
              <a:t>. ПРЕЗИДЕНТ, ВСЕБЕЛОРУССКОЕ НАРОДНОЕ СОБРАНИЕ, ПАРЛАМЕНТ, ПРАВИТЕЛЬСТВО, СУД</a:t>
            </a:r>
            <a:endParaRPr lang="ru-RU" sz="2400" b="1" i="1" dirty="0">
              <a:solidFill>
                <a:srgbClr val="006600"/>
              </a:solidFill>
              <a:latin typeface="Arial" panose="020B0604020202020204" pitchFamily="34" charset="0"/>
              <a:cs typeface="Arial" panose="020B0604020202020204" pitchFamily="34" charset="0"/>
            </a:endParaRPr>
          </a:p>
        </p:txBody>
      </p: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2100" y="1615741"/>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2100" y="2820259"/>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4062" y="3623767"/>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811" y="5406243"/>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2044" y="4457416"/>
            <a:ext cx="845332" cy="99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45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383807" y="1395884"/>
            <a:ext cx="10490407" cy="50718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Президентом может быть избран гражданин Республики Беларусь по рождению, не моложе </a:t>
            </a:r>
            <a:r>
              <a:rPr lang="ru-RU" sz="3200" dirty="0">
                <a:solidFill>
                  <a:srgbClr val="006600"/>
                </a:solidFill>
              </a:rPr>
              <a:t>40</a:t>
            </a:r>
            <a:r>
              <a:rPr lang="ru-RU" sz="3200" dirty="0"/>
              <a:t> лет, обладающий избирательным правом, постоянно проживающий в Республике Беларусь не менее </a:t>
            </a:r>
            <a:r>
              <a:rPr lang="ru-RU" sz="3200" dirty="0">
                <a:solidFill>
                  <a:srgbClr val="006600"/>
                </a:solidFill>
              </a:rPr>
              <a:t>20</a:t>
            </a:r>
            <a:r>
              <a:rPr lang="ru-RU" sz="3200" dirty="0"/>
              <a:t> лет непосредственно перед выборами, </a:t>
            </a:r>
            <a:r>
              <a:rPr lang="ru-RU" sz="3200" dirty="0">
                <a:solidFill>
                  <a:srgbClr val="006600"/>
                </a:solidFill>
              </a:rPr>
              <a:t>не имеющий и не имевший ранее гражданства иностранного государства либо вида на жительство или иного документа иностранного государства, дающего право на льготы и другие </a:t>
            </a:r>
            <a:r>
              <a:rPr lang="ru-RU" sz="3200" dirty="0" smtClean="0">
                <a:solidFill>
                  <a:srgbClr val="006600"/>
                </a:solidFill>
              </a:rPr>
              <a:t>преимущества </a:t>
            </a:r>
            <a:r>
              <a:rPr lang="ru-RU" sz="3200" dirty="0" smtClean="0"/>
              <a:t>(Ст.80).</a:t>
            </a:r>
          </a:p>
          <a:p>
            <a:pPr marL="0" indent="0" algn="just">
              <a:buNone/>
            </a:pPr>
            <a:r>
              <a:rPr lang="ru-RU" sz="3200" dirty="0">
                <a:solidFill>
                  <a:srgbClr val="006600"/>
                </a:solidFill>
              </a:rPr>
              <a:t>Одно и то же лицо может быть Президентом не более двух сроков</a:t>
            </a:r>
            <a:r>
              <a:rPr lang="ru-RU" sz="3200" dirty="0"/>
              <a:t>. </a:t>
            </a:r>
            <a:r>
              <a:rPr lang="ru-RU" sz="3200" dirty="0" smtClean="0"/>
              <a:t>(Ст.81).</a:t>
            </a:r>
          </a:p>
          <a:p>
            <a:pPr marL="0" indent="0" algn="just">
              <a:buNone/>
            </a:pPr>
            <a:endParaRPr lang="ru-RU" dirty="0">
              <a:solidFill>
                <a:srgbClr val="006600"/>
              </a:solidFill>
            </a:endParaRPr>
          </a:p>
        </p:txBody>
      </p:sp>
      <p:cxnSp>
        <p:nvCxnSpPr>
          <p:cNvPr id="14" name="Прямая соединительная линия 13"/>
          <p:cNvCxnSpPr/>
          <p:nvPr/>
        </p:nvCxnSpPr>
        <p:spPr>
          <a:xfrm flipV="1">
            <a:off x="953650" y="1182737"/>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0904" y="1310898"/>
            <a:ext cx="585492" cy="68804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892099" y="89199"/>
            <a:ext cx="10982115" cy="1077218"/>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solidFill>
                  <a:srgbClr val="006600"/>
                </a:solidFill>
              </a:rPr>
              <a:t>РАЗДЕЛ </a:t>
            </a:r>
            <a:r>
              <a:rPr lang="en-US" sz="2000" dirty="0" smtClean="0">
                <a:solidFill>
                  <a:srgbClr val="006600"/>
                </a:solidFill>
              </a:rPr>
              <a:t>IV</a:t>
            </a:r>
            <a:r>
              <a:rPr lang="ru-RU" sz="2000" dirty="0" smtClean="0">
                <a:solidFill>
                  <a:srgbClr val="006600"/>
                </a:solidFill>
              </a:rPr>
              <a:t>. ПРЕЗИДЕНТ</a:t>
            </a:r>
            <a:r>
              <a:rPr lang="ru-RU" sz="2000" dirty="0">
                <a:solidFill>
                  <a:srgbClr val="006600"/>
                </a:solidFill>
              </a:rPr>
              <a:t>, ВСЕБЕЛОРУССКОЕ НАРОДНОЕ СОБРАНИЕ, ПАРЛАМЕНТ, ПРАВИТЕЛЬСТВО, </a:t>
            </a:r>
            <a:r>
              <a:rPr lang="ru-RU" sz="2000" dirty="0" smtClean="0">
                <a:solidFill>
                  <a:srgbClr val="006600"/>
                </a:solidFill>
              </a:rPr>
              <a:t>СУД</a:t>
            </a:r>
            <a:endParaRPr lang="ru-RU" sz="2000" b="1" i="1" dirty="0">
              <a:solidFill>
                <a:srgbClr val="006600"/>
              </a:solidFill>
              <a:latin typeface="Arial" panose="020B0604020202020204" pitchFamily="34" charset="0"/>
              <a:cs typeface="Arial" panose="020B0604020202020204" pitchFamily="34" charset="0"/>
            </a:endParaRPr>
          </a:p>
        </p:txBody>
      </p:sp>
      <p:pic>
        <p:nvPicPr>
          <p:cNvPr id="12"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8660" y="5391131"/>
            <a:ext cx="585492" cy="68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802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1303020" y="335846"/>
            <a:ext cx="6835140" cy="5632311"/>
          </a:xfrm>
          <a:prstGeom prst="rect">
            <a:avLst/>
          </a:prstGeom>
        </p:spPr>
        <p:txBody>
          <a:bodyPr wrap="square">
            <a:spAutoFit/>
          </a:bodyPr>
          <a:lstStyle/>
          <a:p>
            <a:pPr algn="just"/>
            <a:r>
              <a:rPr lang="ru-RU" sz="3600" b="1" i="0" dirty="0" smtClean="0">
                <a:solidFill>
                  <a:srgbClr val="A50021"/>
                </a:solidFill>
                <a:effectLst/>
                <a:latin typeface="Arial" panose="020B0604020202020204" pitchFamily="34" charset="0"/>
                <a:cs typeface="Arial" panose="020B0604020202020204" pitchFamily="34" charset="0"/>
              </a:rPr>
              <a:t>Конституция Республики Беларусь</a:t>
            </a:r>
            <a:r>
              <a:rPr lang="ru-RU" sz="3600" b="0" i="0" dirty="0" smtClean="0">
                <a:solidFill>
                  <a:srgbClr val="000000"/>
                </a:solidFill>
                <a:effectLst/>
                <a:latin typeface="Arial" panose="020B0604020202020204" pitchFamily="34" charset="0"/>
                <a:cs typeface="Arial" panose="020B0604020202020204" pitchFamily="34" charset="0"/>
              </a:rPr>
              <a:t> – Основной Закон Республики Беларусь, имеющий высшую юридическую силу и закрепляющий основополагающие принципы и нормы правового регулирования важнейших общественных отношений</a:t>
            </a:r>
            <a:endParaRPr lang="ru-RU" sz="3600" dirty="0">
              <a:latin typeface="Arial" panose="020B0604020202020204" pitchFamily="34" charset="0"/>
              <a:cs typeface="Arial" panose="020B0604020202020204" pitchFamily="34" charset="0"/>
            </a:endParaRPr>
          </a:p>
        </p:txBody>
      </p:sp>
      <p:pic>
        <p:nvPicPr>
          <p:cNvPr id="4104" name="Picture 8" descr="https://ncpi.gov.by/upload/iblock/7be/7be09756ae92fcb812dad836384f473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200" b="90000" l="20200" r="75400"/>
                    </a14:imgEffect>
                  </a14:imgLayer>
                </a14:imgProps>
              </a:ext>
              <a:ext uri="{28A0092B-C50C-407E-A947-70E740481C1C}">
                <a14:useLocalDpi xmlns:a14="http://schemas.microsoft.com/office/drawing/2010/main" val="0"/>
              </a:ext>
            </a:extLst>
          </a:blip>
          <a:srcRect l="19293" r="22146" b="-17702"/>
          <a:stretch/>
        </p:blipFill>
        <p:spPr bwMode="auto">
          <a:xfrm>
            <a:off x="8526780" y="1325880"/>
            <a:ext cx="278892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524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383807" y="1395883"/>
            <a:ext cx="10490407" cy="5408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t>Статья 84. Президент Республики Беларусь</a:t>
            </a:r>
            <a:r>
              <a:rPr lang="ru-RU" sz="2400" dirty="0" smtClean="0"/>
              <a:t>:</a:t>
            </a:r>
          </a:p>
          <a:p>
            <a:pPr marL="0" indent="0" algn="just">
              <a:buNone/>
            </a:pPr>
            <a:r>
              <a:rPr lang="ru-RU" sz="2600" dirty="0" smtClean="0"/>
              <a:t>Исключены </a:t>
            </a:r>
          </a:p>
          <a:p>
            <a:pPr marL="0" indent="0" algn="just">
              <a:buNone/>
            </a:pPr>
            <a:r>
              <a:rPr lang="ru-RU" sz="2600" dirty="0" smtClean="0"/>
              <a:t>п.4 </a:t>
            </a:r>
            <a:r>
              <a:rPr lang="ru-RU" sz="2600" dirty="0" smtClean="0">
                <a:solidFill>
                  <a:srgbClr val="A50021"/>
                </a:solidFill>
              </a:rPr>
              <a:t>назначает </a:t>
            </a:r>
            <a:r>
              <a:rPr lang="ru-RU" sz="2600" dirty="0">
                <a:solidFill>
                  <a:srgbClr val="A50021"/>
                </a:solidFill>
              </a:rPr>
              <a:t>шесть членов Центральной комиссии Республики Беларусь по выборам и проведению республиканских референдумов;</a:t>
            </a:r>
          </a:p>
          <a:p>
            <a:pPr marL="0" indent="0" algn="just">
              <a:buNone/>
            </a:pPr>
            <a:r>
              <a:rPr lang="ru-RU" sz="2600" dirty="0" smtClean="0"/>
              <a:t>П.8 </a:t>
            </a:r>
            <a:r>
              <a:rPr lang="ru-RU" sz="2600" dirty="0" smtClean="0">
                <a:solidFill>
                  <a:srgbClr val="C00000"/>
                </a:solidFill>
              </a:rPr>
              <a:t>с </a:t>
            </a:r>
            <a:r>
              <a:rPr lang="ru-RU" sz="2600" dirty="0">
                <a:solidFill>
                  <a:srgbClr val="C00000"/>
                </a:solidFill>
              </a:rPr>
              <a:t>согласия Совета Республики назначает на должность Председателя Конституционного Суда, Председателя Верховного Суда, Председателя Высшего Хозяйственного Суда из числа судей этих </a:t>
            </a:r>
            <a:r>
              <a:rPr lang="ru-RU" sz="2600" dirty="0" smtClean="0">
                <a:solidFill>
                  <a:srgbClr val="C00000"/>
                </a:solidFill>
              </a:rPr>
              <a:t>судов;</a:t>
            </a:r>
          </a:p>
          <a:p>
            <a:pPr marL="0" indent="0" algn="just">
              <a:buNone/>
            </a:pPr>
            <a:r>
              <a:rPr lang="ru-RU" sz="2600" dirty="0" smtClean="0"/>
              <a:t>п.9 с </a:t>
            </a:r>
            <a:r>
              <a:rPr lang="ru-RU" sz="2600" dirty="0">
                <a:solidFill>
                  <a:srgbClr val="006600"/>
                </a:solidFill>
              </a:rPr>
              <a:t>предварительного</a:t>
            </a:r>
            <a:r>
              <a:rPr lang="ru-RU" sz="2600" dirty="0"/>
              <a:t> согласия Совета Республики назначает на должность Генерального прокурора, </a:t>
            </a:r>
            <a:r>
              <a:rPr lang="ru-RU" sz="2600" dirty="0">
                <a:solidFill>
                  <a:srgbClr val="006600"/>
                </a:solidFill>
              </a:rPr>
              <a:t>Председателя Комитета государственного контроля</a:t>
            </a:r>
            <a:r>
              <a:rPr lang="ru-RU" sz="2600" dirty="0"/>
              <a:t>, Председателя и членов Правления Национального банка </a:t>
            </a:r>
            <a:r>
              <a:rPr lang="ru-RU" sz="2600" dirty="0">
                <a:solidFill>
                  <a:srgbClr val="006600"/>
                </a:solidFill>
              </a:rPr>
              <a:t>и освобождает их от должности по основаниям, предусмотренным законом</a:t>
            </a:r>
            <a:r>
              <a:rPr lang="ru-RU" sz="2600" dirty="0" smtClean="0"/>
              <a:t>; </a:t>
            </a:r>
            <a:endParaRPr lang="ru-RU" sz="2600" dirty="0">
              <a:solidFill>
                <a:srgbClr val="006600"/>
              </a:solidFill>
            </a:endParaRPr>
          </a:p>
        </p:txBody>
      </p:sp>
      <p:cxnSp>
        <p:nvCxnSpPr>
          <p:cNvPr id="14" name="Прямая соединительная линия 13"/>
          <p:cNvCxnSpPr/>
          <p:nvPr/>
        </p:nvCxnSpPr>
        <p:spPr>
          <a:xfrm flipV="1">
            <a:off x="953650" y="1182737"/>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0904" y="1310898"/>
            <a:ext cx="585492" cy="68804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892099" y="89199"/>
            <a:ext cx="10982115" cy="1077218"/>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t>РАЗДЕЛ </a:t>
            </a:r>
            <a:r>
              <a:rPr lang="en-US" sz="2000" dirty="0" smtClean="0"/>
              <a:t>IV</a:t>
            </a:r>
            <a:r>
              <a:rPr lang="ru-RU" sz="2000" dirty="0" smtClean="0"/>
              <a:t> ПРЕЗИДЕНТ</a:t>
            </a:r>
            <a:r>
              <a:rPr lang="ru-RU" sz="2000" dirty="0">
                <a:solidFill>
                  <a:srgbClr val="006600"/>
                </a:solidFill>
              </a:rPr>
              <a:t>, ВСЕБЕЛОРУССКОЕ НАРОДНОЕ СОБРАНИЕ, </a:t>
            </a:r>
            <a:r>
              <a:rPr lang="ru-RU" sz="2000" dirty="0"/>
              <a:t>ПАРЛАМЕНТ, ПРАВИТЕЛЬСТВО, </a:t>
            </a:r>
            <a:r>
              <a:rPr lang="ru-RU" sz="2000" dirty="0" smtClean="0"/>
              <a:t>СУД</a:t>
            </a:r>
            <a:endParaRPr lang="ru-RU"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436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205126" y="1643705"/>
            <a:ext cx="10490407" cy="4949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t>Статья 84. Президент Республики Беларусь:</a:t>
            </a:r>
          </a:p>
          <a:p>
            <a:pPr marL="0" indent="0" algn="just">
              <a:buNone/>
            </a:pPr>
            <a:r>
              <a:rPr lang="ru-RU" sz="2400" dirty="0" smtClean="0"/>
              <a:t>П.10 назначает </a:t>
            </a:r>
            <a:r>
              <a:rPr lang="ru-RU" sz="2400" dirty="0">
                <a:solidFill>
                  <a:srgbClr val="006600"/>
                </a:solidFill>
              </a:rPr>
              <a:t>судей судов общей юрисдикции и освобождает их от должности по основаниям, предусмотренным законом, если иное не определено </a:t>
            </a:r>
            <a:r>
              <a:rPr lang="ru-RU" sz="2400" dirty="0" smtClean="0">
                <a:solidFill>
                  <a:srgbClr val="006600"/>
                </a:solidFill>
              </a:rPr>
              <a:t>Конституцией</a:t>
            </a:r>
            <a:r>
              <a:rPr lang="ru-RU" sz="2400" dirty="0" smtClean="0"/>
              <a:t>;</a:t>
            </a:r>
          </a:p>
          <a:p>
            <a:pPr marL="0" indent="0" algn="just">
              <a:buNone/>
            </a:pPr>
            <a:r>
              <a:rPr lang="ru-RU" sz="2400" dirty="0" smtClean="0"/>
              <a:t>Исключены </a:t>
            </a:r>
          </a:p>
          <a:p>
            <a:pPr marL="0" indent="0" algn="just">
              <a:spcBef>
                <a:spcPts val="0"/>
              </a:spcBef>
              <a:buNone/>
            </a:pPr>
            <a:r>
              <a:rPr lang="ru-RU" sz="2400" dirty="0" smtClean="0">
                <a:solidFill>
                  <a:srgbClr val="A50021"/>
                </a:solidFill>
              </a:rPr>
              <a:t>п.11</a:t>
            </a:r>
            <a:r>
              <a:rPr lang="ru-RU" sz="2400" dirty="0" smtClean="0"/>
              <a:t> </a:t>
            </a:r>
            <a:r>
              <a:rPr lang="ru-RU" sz="2400" dirty="0">
                <a:solidFill>
                  <a:srgbClr val="A50021"/>
                </a:solidFill>
              </a:rPr>
              <a:t>освобождает от должности Председателя и судей Конституционного Суда, Председателя и судей Верховного Суда, Председателя и судей Высшего Хозяйственного Суда, Председателя и членов Центральной комиссии по выборам и проведению республиканских референдумов, Генерального прокурора, Председателя и членов Правления Национального банка по основаниям, предусмотренным законом, с уведомлением Совета Республики;</a:t>
            </a:r>
          </a:p>
          <a:p>
            <a:pPr marL="0" indent="0" algn="just">
              <a:spcBef>
                <a:spcPts val="0"/>
              </a:spcBef>
              <a:buNone/>
            </a:pPr>
            <a:endParaRPr lang="ru-RU" sz="2400" dirty="0" smtClean="0">
              <a:solidFill>
                <a:srgbClr val="A50021"/>
              </a:solidFill>
            </a:endParaRPr>
          </a:p>
          <a:p>
            <a:pPr marL="0" indent="0" algn="just">
              <a:spcBef>
                <a:spcPts val="0"/>
              </a:spcBef>
              <a:buNone/>
            </a:pPr>
            <a:r>
              <a:rPr lang="ru-RU" sz="2400" dirty="0" smtClean="0">
                <a:solidFill>
                  <a:srgbClr val="A50021"/>
                </a:solidFill>
              </a:rPr>
              <a:t>п12</a:t>
            </a:r>
            <a:r>
              <a:rPr lang="ru-RU" sz="2400" dirty="0">
                <a:solidFill>
                  <a:srgbClr val="A50021"/>
                </a:solidFill>
              </a:rPr>
              <a:t> назначает на должность и освобождает от должности Председателя Комитета государственного контроля</a:t>
            </a:r>
            <a:r>
              <a:rPr lang="ru-RU" sz="2400" dirty="0" smtClean="0">
                <a:solidFill>
                  <a:srgbClr val="A50021"/>
                </a:solidFill>
              </a:rPr>
              <a:t>;</a:t>
            </a:r>
            <a:endParaRPr lang="ru-RU" sz="2400" dirty="0">
              <a:solidFill>
                <a:srgbClr val="A50021"/>
              </a:solidFill>
            </a:endParaRPr>
          </a:p>
        </p:txBody>
      </p:sp>
      <p:cxnSp>
        <p:nvCxnSpPr>
          <p:cNvPr id="14" name="Прямая соединительная линия 13"/>
          <p:cNvCxnSpPr/>
          <p:nvPr/>
        </p:nvCxnSpPr>
        <p:spPr>
          <a:xfrm flipV="1">
            <a:off x="953650" y="1182737"/>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5148" y="1713042"/>
            <a:ext cx="585492" cy="68804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892099" y="89199"/>
            <a:ext cx="10982115" cy="1077218"/>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t>РАЗДЕЛ </a:t>
            </a:r>
            <a:r>
              <a:rPr lang="en-US" sz="2000" dirty="0" smtClean="0"/>
              <a:t>IV</a:t>
            </a:r>
            <a:r>
              <a:rPr lang="ru-RU" sz="2000" dirty="0" smtClean="0"/>
              <a:t> ПРЕЗИДЕНТ</a:t>
            </a:r>
            <a:r>
              <a:rPr lang="ru-RU" sz="2000" dirty="0">
                <a:solidFill>
                  <a:srgbClr val="006600"/>
                </a:solidFill>
              </a:rPr>
              <a:t>, ВСЕБЕЛОРУССКОЕ НАРОДНОЕ СОБРАНИЕ, </a:t>
            </a:r>
            <a:r>
              <a:rPr lang="ru-RU" sz="2000" dirty="0"/>
              <a:t>ПАРЛАМЕНТ, ПРАВИТЕЛЬСТВО, </a:t>
            </a:r>
            <a:r>
              <a:rPr lang="ru-RU" sz="2000" dirty="0" smtClean="0">
                <a:solidFill>
                  <a:srgbClr val="006600"/>
                </a:solidFill>
              </a:rPr>
              <a:t>СУД</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7850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383807" y="1697415"/>
            <a:ext cx="10490407" cy="46832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smtClean="0"/>
              <a:t>п.14 </a:t>
            </a:r>
            <a:r>
              <a:rPr lang="ru-RU" sz="2400" dirty="0"/>
              <a:t>обращается с ежегодными посланиями к Парламенту, которые заслушиваются </a:t>
            </a:r>
            <a:r>
              <a:rPr lang="ru-RU" sz="2400" dirty="0">
                <a:solidFill>
                  <a:srgbClr val="006600"/>
                </a:solidFill>
              </a:rPr>
              <a:t>на Всебелорусском народном собрании</a:t>
            </a:r>
            <a:r>
              <a:rPr lang="ru-RU" sz="2400" dirty="0"/>
              <a:t>; имеет право участвовать в работе Парламента и его органов, выступать перед ними в любое время с речью или сообщением;</a:t>
            </a:r>
            <a:endParaRPr lang="ru-RU" sz="2400" dirty="0">
              <a:solidFill>
                <a:srgbClr val="A50021"/>
              </a:solidFill>
            </a:endParaRPr>
          </a:p>
        </p:txBody>
      </p:sp>
      <p:cxnSp>
        <p:nvCxnSpPr>
          <p:cNvPr id="14" name="Прямая соединительная линия 13"/>
          <p:cNvCxnSpPr/>
          <p:nvPr/>
        </p:nvCxnSpPr>
        <p:spPr>
          <a:xfrm flipV="1">
            <a:off x="953650" y="1182737"/>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5148" y="1713042"/>
            <a:ext cx="585492" cy="68804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892099" y="89199"/>
            <a:ext cx="10982115" cy="1077218"/>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t>РАЗДЕЛ </a:t>
            </a:r>
            <a:r>
              <a:rPr lang="en-US" sz="2000" dirty="0" smtClean="0"/>
              <a:t>IV</a:t>
            </a:r>
            <a:r>
              <a:rPr lang="ru-RU" sz="2000" dirty="0" smtClean="0"/>
              <a:t> ПРЕЗИДЕНТ</a:t>
            </a:r>
            <a:r>
              <a:rPr lang="ru-RU" sz="2000" dirty="0">
                <a:solidFill>
                  <a:srgbClr val="006600"/>
                </a:solidFill>
              </a:rPr>
              <a:t>, ВСЕБЕЛОРУССКОЕ НАРОДНОЕ СОБРАНИЕ, </a:t>
            </a:r>
            <a:r>
              <a:rPr lang="ru-RU" sz="2000" dirty="0"/>
              <a:t>ПАРЛАМЕНТ, ПРАВИТЕЛЬСТВО, </a:t>
            </a:r>
            <a:r>
              <a:rPr lang="ru-RU" sz="2000" dirty="0" smtClean="0">
                <a:solidFill>
                  <a:srgbClr val="006600"/>
                </a:solidFill>
              </a:rPr>
              <a:t>СУД</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8226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800379" y="1385982"/>
            <a:ext cx="11299901" cy="52156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900" dirty="0">
                <a:solidFill>
                  <a:srgbClr val="006600"/>
                </a:solidFill>
              </a:rPr>
              <a:t>Президент может быть смещен с должности Всебелорусским народным собранием в случае систематического или грубого нарушения Конституции либо совершения государственной измены или иного тяжкого преступления. </a:t>
            </a:r>
            <a:endParaRPr lang="ru-RU" sz="1900" dirty="0" smtClean="0">
              <a:solidFill>
                <a:srgbClr val="006600"/>
              </a:solidFill>
            </a:endParaRPr>
          </a:p>
          <a:p>
            <a:pPr marL="0" indent="0" algn="just">
              <a:buNone/>
            </a:pPr>
            <a:r>
              <a:rPr lang="ru-RU" sz="1900" dirty="0" smtClean="0">
                <a:solidFill>
                  <a:srgbClr val="006600"/>
                </a:solidFill>
              </a:rPr>
              <a:t>Предложение </a:t>
            </a:r>
            <a:r>
              <a:rPr lang="ru-RU" sz="1900" dirty="0">
                <a:solidFill>
                  <a:srgbClr val="006600"/>
                </a:solidFill>
              </a:rPr>
              <a:t>о выдвижении обвинения Президенту и смещении его с должности вносится Всебелорусскому народному собранию по инициативе не менее одной трети от полного состава Палаты представителей или не менее 150 тысяч граждан Республики Беларусь, обладающих избирательным правом. Расследование обвинения организуется Всебелорусским народным собранием</a:t>
            </a:r>
            <a:r>
              <a:rPr lang="ru-RU" sz="1900" dirty="0" smtClean="0">
                <a:solidFill>
                  <a:srgbClr val="006600"/>
                </a:solidFill>
              </a:rPr>
              <a:t>.</a:t>
            </a:r>
          </a:p>
          <a:p>
            <a:pPr marL="0" indent="0" algn="just">
              <a:buNone/>
            </a:pPr>
            <a:r>
              <a:rPr lang="ru-RU" sz="1900" dirty="0" smtClean="0">
                <a:solidFill>
                  <a:srgbClr val="006600"/>
                </a:solidFill>
              </a:rPr>
              <a:t> </a:t>
            </a:r>
            <a:r>
              <a:rPr lang="ru-RU" sz="1900" dirty="0">
                <a:solidFill>
                  <a:srgbClr val="006600"/>
                </a:solidFill>
              </a:rPr>
              <a:t>Решение Всебелорусского народного собрания о смещении Президента с должности принимается после получения заключения Конституционного Суда о наличии фактов систематического или грубого нарушения Президентом Конституции в случае, если Президент обвиняется в таком нарушении Конституции. </a:t>
            </a:r>
            <a:endParaRPr lang="ru-RU" sz="1900" dirty="0" smtClean="0">
              <a:solidFill>
                <a:srgbClr val="006600"/>
              </a:solidFill>
            </a:endParaRPr>
          </a:p>
          <a:p>
            <a:pPr marL="0" indent="0" algn="just">
              <a:buNone/>
            </a:pPr>
            <a:r>
              <a:rPr lang="ru-RU" sz="1900" dirty="0" smtClean="0">
                <a:solidFill>
                  <a:srgbClr val="006600"/>
                </a:solidFill>
              </a:rPr>
              <a:t> </a:t>
            </a:r>
            <a:r>
              <a:rPr lang="ru-RU" sz="1900" dirty="0">
                <a:solidFill>
                  <a:srgbClr val="006600"/>
                </a:solidFill>
              </a:rPr>
              <a:t>Всебелорусского народного собрания о смещении Президента с должности считается принятым, если за него проголосовало большинство от полного состава Всебелорусского народного собрания. Непринятие Всебелорусским народным собранием решения о смещении Президента с должности в течение двух месяцев со дня внесения предложения о выдвижении обвинения означает отклонение обвинения. </a:t>
            </a:r>
            <a:endParaRPr lang="ru-RU" sz="1900" dirty="0" smtClean="0">
              <a:solidFill>
                <a:srgbClr val="006600"/>
              </a:solidFill>
            </a:endParaRPr>
          </a:p>
          <a:p>
            <a:pPr marL="0" indent="0" algn="just">
              <a:buNone/>
            </a:pPr>
            <a:r>
              <a:rPr lang="ru-RU" sz="1900" dirty="0" smtClean="0"/>
              <a:t>Предложение</a:t>
            </a:r>
            <a:r>
              <a:rPr lang="ru-RU" sz="1900" dirty="0" smtClean="0">
                <a:solidFill>
                  <a:srgbClr val="006600"/>
                </a:solidFill>
              </a:rPr>
              <a:t> </a:t>
            </a:r>
            <a:r>
              <a:rPr lang="ru-RU" sz="1900" dirty="0">
                <a:solidFill>
                  <a:srgbClr val="006600"/>
                </a:solidFill>
              </a:rPr>
              <a:t>о выдвижении обвинения Президенту и </a:t>
            </a:r>
            <a:r>
              <a:rPr lang="ru-RU" sz="1900" dirty="0"/>
              <a:t>смещении</a:t>
            </a:r>
            <a:r>
              <a:rPr lang="ru-RU" sz="1900" dirty="0">
                <a:solidFill>
                  <a:srgbClr val="006600"/>
                </a:solidFill>
              </a:rPr>
              <a:t> его </a:t>
            </a:r>
            <a:r>
              <a:rPr lang="ru-RU" sz="1900" dirty="0"/>
              <a:t>с должности не может инициироваться в период рассмотрения в соответствии с Конституцией вопроса о досрочном прекращении полномочий Парламента. </a:t>
            </a:r>
            <a:r>
              <a:rPr lang="ru-RU" sz="1900" dirty="0" smtClean="0"/>
              <a:t> (Ст.88)</a:t>
            </a:r>
            <a:endParaRPr lang="ru-RU" sz="1900" dirty="0"/>
          </a:p>
        </p:txBody>
      </p:sp>
      <p:cxnSp>
        <p:nvCxnSpPr>
          <p:cNvPr id="14" name="Прямая соединительная линия 13"/>
          <p:cNvCxnSpPr/>
          <p:nvPr/>
        </p:nvCxnSpPr>
        <p:spPr>
          <a:xfrm flipV="1">
            <a:off x="953650" y="1182737"/>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1077218"/>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t>РАЗДЕЛ </a:t>
            </a:r>
            <a:r>
              <a:rPr lang="en-US" sz="2000" dirty="0" smtClean="0"/>
              <a:t>IV</a:t>
            </a:r>
            <a:r>
              <a:rPr lang="ru-RU" sz="2000" dirty="0" smtClean="0"/>
              <a:t> ПРЕЗИДЕНТ</a:t>
            </a:r>
            <a:r>
              <a:rPr lang="ru-RU" sz="2000" dirty="0">
                <a:solidFill>
                  <a:srgbClr val="006600"/>
                </a:solidFill>
              </a:rPr>
              <a:t>, ВСЕБЕЛОРУССКОЕ НАРОДНОЕ СОБРАНИЕ, </a:t>
            </a:r>
            <a:r>
              <a:rPr lang="ru-RU" sz="2000" dirty="0"/>
              <a:t>ПАРЛАМЕНТ, ПРАВИТЕЛЬСТВО, </a:t>
            </a:r>
            <a:r>
              <a:rPr lang="ru-RU" sz="2000" dirty="0" smtClean="0">
                <a:solidFill>
                  <a:srgbClr val="006600"/>
                </a:solidFill>
              </a:rPr>
              <a:t>СУД</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471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026446" y="1660996"/>
            <a:ext cx="10615427" cy="4591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100" dirty="0">
                <a:solidFill>
                  <a:srgbClr val="006600"/>
                </a:solidFill>
              </a:rPr>
              <a:t> </a:t>
            </a:r>
            <a:r>
              <a:rPr lang="ru-RU" sz="2100" dirty="0" smtClean="0">
                <a:solidFill>
                  <a:srgbClr val="006600"/>
                </a:solidFill>
              </a:rPr>
              <a:t> </a:t>
            </a:r>
            <a:r>
              <a:rPr lang="ru-RU" sz="2400" dirty="0">
                <a:solidFill>
                  <a:srgbClr val="006600"/>
                </a:solidFill>
              </a:rPr>
              <a:t>Статья 89. Президент обладает неприкосновенностью, его честь и достоинство охраняются законом. </a:t>
            </a:r>
            <a:endParaRPr lang="ru-RU" sz="2400" dirty="0" smtClean="0">
              <a:solidFill>
                <a:srgbClr val="006600"/>
              </a:solidFill>
            </a:endParaRPr>
          </a:p>
          <a:p>
            <a:pPr marL="0" indent="0" algn="just">
              <a:buNone/>
            </a:pPr>
            <a:r>
              <a:rPr lang="ru-RU" sz="2400" dirty="0" smtClean="0">
                <a:solidFill>
                  <a:srgbClr val="006600"/>
                </a:solidFill>
              </a:rPr>
              <a:t>Положения </a:t>
            </a:r>
            <a:r>
              <a:rPr lang="ru-RU" sz="2400" dirty="0">
                <a:solidFill>
                  <a:srgbClr val="006600"/>
                </a:solidFill>
              </a:rPr>
              <a:t>части первой настоящей статьи распространяются на Президента, прекратившего исполнение полномочий в связи с истечением срока его пребывания в должности либо досрочно в случае его отставки или стойкой неспособности по состоянию здоровья осуществлять обязанности Президента. </a:t>
            </a:r>
            <a:endParaRPr lang="ru-RU" sz="2400" dirty="0" smtClean="0">
              <a:solidFill>
                <a:srgbClr val="006600"/>
              </a:solidFill>
            </a:endParaRPr>
          </a:p>
          <a:p>
            <a:pPr marL="0" indent="0" algn="just">
              <a:buNone/>
            </a:pPr>
            <a:r>
              <a:rPr lang="ru-RU" sz="2400" dirty="0" smtClean="0">
                <a:solidFill>
                  <a:srgbClr val="006600"/>
                </a:solidFill>
              </a:rPr>
              <a:t>Президент</a:t>
            </a:r>
            <a:r>
              <a:rPr lang="ru-RU" sz="2400" dirty="0">
                <a:solidFill>
                  <a:srgbClr val="006600"/>
                </a:solidFill>
              </a:rPr>
              <a:t>, прекративший исполнение своих полномочий, не может быть привлечен к ответственности за действия, совершенные в связи с осуществлением им президентских полномочий. </a:t>
            </a:r>
            <a:endParaRPr lang="ru-RU" sz="2400" dirty="0" smtClean="0">
              <a:solidFill>
                <a:srgbClr val="006600"/>
              </a:solidFill>
            </a:endParaRPr>
          </a:p>
          <a:p>
            <a:pPr marL="0" indent="0" algn="just">
              <a:buNone/>
            </a:pPr>
            <a:r>
              <a:rPr lang="ru-RU" sz="2400" dirty="0" smtClean="0">
                <a:solidFill>
                  <a:srgbClr val="006600"/>
                </a:solidFill>
              </a:rPr>
              <a:t>Статус </a:t>
            </a:r>
            <a:r>
              <a:rPr lang="ru-RU" sz="2400" dirty="0">
                <a:solidFill>
                  <a:srgbClr val="006600"/>
                </a:solidFill>
              </a:rPr>
              <a:t>Президента, прекратившего исполнение своих полномочий, устанавливается законом. </a:t>
            </a:r>
          </a:p>
        </p:txBody>
      </p:sp>
      <p:cxnSp>
        <p:nvCxnSpPr>
          <p:cNvPr id="14" name="Прямая соединительная линия 13"/>
          <p:cNvCxnSpPr/>
          <p:nvPr/>
        </p:nvCxnSpPr>
        <p:spPr>
          <a:xfrm flipV="1">
            <a:off x="953650" y="1182737"/>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1077218"/>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t>РАЗДЕЛ </a:t>
            </a:r>
            <a:r>
              <a:rPr lang="en-US" sz="2000" dirty="0" smtClean="0"/>
              <a:t>IV</a:t>
            </a:r>
            <a:r>
              <a:rPr lang="ru-RU" sz="2000" dirty="0" smtClean="0"/>
              <a:t> ПРЕЗИДЕНТ</a:t>
            </a:r>
            <a:r>
              <a:rPr lang="ru-RU" sz="2000" dirty="0">
                <a:solidFill>
                  <a:srgbClr val="006600"/>
                </a:solidFill>
              </a:rPr>
              <a:t>, ВСЕБЕЛОРУССКОЕ НАРОДНОЕ СОБРАНИЕ, </a:t>
            </a:r>
            <a:r>
              <a:rPr lang="ru-RU" sz="2000" dirty="0"/>
              <a:t>ПАРЛАМЕНТ, ПРАВИТЕЛЬСТВО, </a:t>
            </a:r>
            <a:r>
              <a:rPr lang="ru-RU" sz="2000" dirty="0" smtClean="0">
                <a:solidFill>
                  <a:srgbClr val="006600"/>
                </a:solidFill>
              </a:rPr>
              <a:t>СУД</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3955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026446" y="1385982"/>
            <a:ext cx="10847768" cy="52156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solidFill>
                  <a:srgbClr val="006600"/>
                </a:solidFill>
              </a:rPr>
              <a:t>Статья 88</a:t>
            </a:r>
            <a:r>
              <a:rPr lang="ru-RU" sz="2400" baseline="30000" dirty="0">
                <a:solidFill>
                  <a:srgbClr val="006600"/>
                </a:solidFill>
              </a:rPr>
              <a:t>1</a:t>
            </a:r>
            <a:r>
              <a:rPr lang="ru-RU" sz="2400" dirty="0">
                <a:solidFill>
                  <a:srgbClr val="006600"/>
                </a:solidFill>
              </a:rPr>
              <a:t> . В случае вакансии должности Президента или невозможности исполнения им своих обязанностей по основаниям, предусмотренным Конституцией, его полномочия до принесения Присяги вновь избранным Президентом переходят к Председателю Совета Республики</a:t>
            </a:r>
            <a:r>
              <a:rPr lang="ru-RU" sz="2400" dirty="0" smtClean="0">
                <a:solidFill>
                  <a:srgbClr val="006600"/>
                </a:solidFill>
              </a:rPr>
              <a:t>.</a:t>
            </a:r>
          </a:p>
          <a:p>
            <a:pPr marL="0" indent="0" algn="just">
              <a:buNone/>
            </a:pPr>
            <a:r>
              <a:rPr lang="ru-RU" sz="2400" dirty="0">
                <a:solidFill>
                  <a:srgbClr val="006600"/>
                </a:solidFill>
              </a:rPr>
              <a:t>В случае гибели Президента в результате покушения на его жизнь, совершения акта терроризма, военной агрессии, вследствие иных действий насильственного характера: </a:t>
            </a:r>
            <a:endParaRPr lang="ru-RU" sz="2400" dirty="0" smtClean="0">
              <a:solidFill>
                <a:srgbClr val="006600"/>
              </a:solidFill>
            </a:endParaRPr>
          </a:p>
          <a:p>
            <a:pPr marL="0" indent="0" algn="just">
              <a:buNone/>
            </a:pPr>
            <a:r>
              <a:rPr lang="ru-RU" sz="2400" dirty="0" smtClean="0">
                <a:solidFill>
                  <a:srgbClr val="006600"/>
                </a:solidFill>
              </a:rPr>
              <a:t>заседания </a:t>
            </a:r>
            <a:r>
              <a:rPr lang="ru-RU" sz="2400" dirty="0">
                <a:solidFill>
                  <a:srgbClr val="006600"/>
                </a:solidFill>
              </a:rPr>
              <a:t>Совета Безопасности проводятся под руководством Председателя Совета Республики; </a:t>
            </a:r>
            <a:endParaRPr lang="ru-RU" sz="2400" dirty="0" smtClean="0">
              <a:solidFill>
                <a:srgbClr val="006600"/>
              </a:solidFill>
            </a:endParaRPr>
          </a:p>
          <a:p>
            <a:pPr marL="0" indent="0" algn="just">
              <a:buNone/>
            </a:pPr>
            <a:r>
              <a:rPr lang="ru-RU" sz="2400" dirty="0" smtClean="0">
                <a:solidFill>
                  <a:srgbClr val="006600"/>
                </a:solidFill>
              </a:rPr>
              <a:t>незамедлительно </a:t>
            </a:r>
            <a:r>
              <a:rPr lang="ru-RU" sz="2400" dirty="0">
                <a:solidFill>
                  <a:srgbClr val="006600"/>
                </a:solidFill>
              </a:rPr>
              <a:t>на основании решения Совета Безопасности в установленном порядке на территории Республики Беларусь вводится чрезвычайное или военное положение; </a:t>
            </a:r>
            <a:endParaRPr lang="ru-RU" sz="2400" dirty="0" smtClean="0">
              <a:solidFill>
                <a:srgbClr val="006600"/>
              </a:solidFill>
            </a:endParaRPr>
          </a:p>
          <a:p>
            <a:pPr marL="0" indent="0" algn="just">
              <a:buNone/>
            </a:pPr>
            <a:r>
              <a:rPr lang="ru-RU" sz="2400" dirty="0" smtClean="0">
                <a:solidFill>
                  <a:srgbClr val="006600"/>
                </a:solidFill>
              </a:rPr>
              <a:t>государственные </a:t>
            </a:r>
            <a:r>
              <a:rPr lang="ru-RU" sz="2400" dirty="0">
                <a:solidFill>
                  <a:srgbClr val="006600"/>
                </a:solidFill>
              </a:rPr>
              <a:t>органы и должностные лица действуют в соответствии с решениями Совета Безопасности. </a:t>
            </a:r>
          </a:p>
        </p:txBody>
      </p:sp>
      <p:cxnSp>
        <p:nvCxnSpPr>
          <p:cNvPr id="14" name="Прямая соединительная линия 13"/>
          <p:cNvCxnSpPr/>
          <p:nvPr/>
        </p:nvCxnSpPr>
        <p:spPr>
          <a:xfrm flipV="1">
            <a:off x="953650" y="1182737"/>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1077218"/>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t>РАЗДЕЛ </a:t>
            </a:r>
            <a:r>
              <a:rPr lang="en-US" sz="2000" dirty="0" smtClean="0"/>
              <a:t>IV</a:t>
            </a:r>
            <a:r>
              <a:rPr lang="ru-RU" sz="2000" dirty="0" smtClean="0"/>
              <a:t> ПРЕЗИДЕНТ</a:t>
            </a:r>
            <a:r>
              <a:rPr lang="ru-RU" sz="2000" dirty="0">
                <a:solidFill>
                  <a:srgbClr val="006600"/>
                </a:solidFill>
              </a:rPr>
              <a:t>, ВСЕБЕЛОРУССКОЕ НАРОДНОЕ СОБРАНИЕ, </a:t>
            </a:r>
            <a:r>
              <a:rPr lang="ru-RU" sz="2000" dirty="0"/>
              <a:t>ПАРЛАМЕНТ, ПРАВИТЕЛЬСТВО, </a:t>
            </a:r>
            <a:r>
              <a:rPr lang="ru-RU" sz="2000" dirty="0" smtClean="0">
                <a:solidFill>
                  <a:srgbClr val="006600"/>
                </a:solidFill>
              </a:rPr>
              <a:t>СУД</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9714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380759" y="1595871"/>
            <a:ext cx="10628359" cy="5495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200" b="1" dirty="0" smtClean="0">
                <a:solidFill>
                  <a:srgbClr val="006600"/>
                </a:solidFill>
              </a:rPr>
              <a:t>Структура </a:t>
            </a:r>
            <a:r>
              <a:rPr lang="ru-RU" sz="2200" b="1" dirty="0">
                <a:solidFill>
                  <a:srgbClr val="006600"/>
                </a:solidFill>
              </a:rPr>
              <a:t>и организация деятельности: </a:t>
            </a:r>
            <a:endParaRPr lang="ru-RU" sz="2200" dirty="0">
              <a:solidFill>
                <a:srgbClr val="006600"/>
              </a:solidFill>
            </a:endParaRPr>
          </a:p>
          <a:p>
            <a:pPr marL="0" indent="0" algn="just">
              <a:buNone/>
            </a:pPr>
            <a:r>
              <a:rPr lang="ru-RU" sz="2200" b="1" dirty="0">
                <a:solidFill>
                  <a:srgbClr val="006600"/>
                </a:solidFill>
              </a:rPr>
              <a:t> </a:t>
            </a:r>
            <a:r>
              <a:rPr lang="ru-RU" sz="2200" dirty="0" smtClean="0">
                <a:solidFill>
                  <a:srgbClr val="006600"/>
                </a:solidFill>
              </a:rPr>
              <a:t>Всебелорусское </a:t>
            </a:r>
            <a:r>
              <a:rPr lang="ru-RU" sz="2200" dirty="0">
                <a:solidFill>
                  <a:srgbClr val="006600"/>
                </a:solidFill>
              </a:rPr>
              <a:t>Народное Собрание – высший представительный орган народовластия Республики Беларусь, определяющий стратегические направления развития общества и государства; </a:t>
            </a:r>
          </a:p>
          <a:p>
            <a:pPr marL="0" indent="182563" algn="just">
              <a:buNone/>
            </a:pPr>
            <a:r>
              <a:rPr lang="ru-RU" sz="2200" dirty="0">
                <a:solidFill>
                  <a:srgbClr val="006600"/>
                </a:solidFill>
              </a:rPr>
              <a:t>Делегатами ВНС по умолчанию являются действующий Президент Республики Беларусь и Президент, прекративший исполнение своих полномочий, а также представители исполнительной, законодательной, судебной власти, депутаты местных советов и выдвиженцы от структур гражданского общества; </a:t>
            </a:r>
          </a:p>
          <a:p>
            <a:pPr marL="0" indent="0" algn="just">
              <a:buNone/>
            </a:pPr>
            <a:r>
              <a:rPr lang="ru-RU" sz="2200" dirty="0">
                <a:solidFill>
                  <a:srgbClr val="006600"/>
                </a:solidFill>
              </a:rPr>
              <a:t>Предельная численность делегатов ВНС 1200 человек. Срок полномочий пять лет. Работа делегата ВНС осуществляется без отрыва от трудовой (служебной) деятельности. Заседания ВНС проводятся не реже одного раза в год; </a:t>
            </a:r>
          </a:p>
          <a:p>
            <a:pPr marL="0" indent="0" algn="just">
              <a:buNone/>
            </a:pPr>
            <a:r>
              <a:rPr lang="ru-RU" sz="2200" dirty="0">
                <a:solidFill>
                  <a:srgbClr val="006600"/>
                </a:solidFill>
              </a:rPr>
              <a:t>Коллегиальным органом руководства ВНС является Президиум. Председатель ВНС, его заместитель, иные члены Президиума избираются делегатами ВНС тайным голосованием. </a:t>
            </a:r>
          </a:p>
          <a:p>
            <a:pPr marL="0" indent="0">
              <a:buNone/>
            </a:pPr>
            <a:r>
              <a:rPr lang="ru-RU" sz="2000" dirty="0"/>
              <a:t> </a:t>
            </a:r>
          </a:p>
          <a:p>
            <a:endParaRPr lang="ru-RU" dirty="0"/>
          </a:p>
        </p:txBody>
      </p:sp>
      <p:cxnSp>
        <p:nvCxnSpPr>
          <p:cNvPr id="14" name="Прямая соединительная линия 13"/>
          <p:cNvCxnSpPr/>
          <p:nvPr/>
        </p:nvCxnSpPr>
        <p:spPr>
          <a:xfrm flipV="1">
            <a:off x="891542" y="1258554"/>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936311" y="189186"/>
            <a:ext cx="11028037" cy="769441"/>
          </a:xfrm>
          <a:prstGeom prst="rect">
            <a:avLst/>
          </a:prstGeom>
        </p:spPr>
        <p:txBody>
          <a:bodyPr wrap="square">
            <a:spAutoFit/>
          </a:bodyPr>
          <a:lstStyle/>
          <a:p>
            <a:r>
              <a:rPr lang="ru-RU" sz="2400" b="1" i="1" dirty="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pic>
        <p:nvPicPr>
          <p:cNvPr id="18"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2100" y="1615741"/>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2899" y="2720601"/>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2144" y="5201030"/>
            <a:ext cx="845332" cy="9934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2443" y="4096170"/>
            <a:ext cx="845332" cy="99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67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026446" y="1660996"/>
            <a:ext cx="10615427" cy="4591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100" smtClean="0">
                <a:solidFill>
                  <a:srgbClr val="006600"/>
                </a:solidFill>
              </a:rPr>
              <a:t> </a:t>
            </a:r>
            <a:r>
              <a:rPr lang="ru-RU" sz="2400" dirty="0">
                <a:solidFill>
                  <a:srgbClr val="006600"/>
                </a:solidFill>
              </a:rPr>
              <a:t>Статья 89</a:t>
            </a:r>
            <a:r>
              <a:rPr lang="ru-RU" sz="2400" baseline="30000" dirty="0">
                <a:solidFill>
                  <a:srgbClr val="006600"/>
                </a:solidFill>
              </a:rPr>
              <a:t>1</a:t>
            </a:r>
            <a:r>
              <a:rPr lang="ru-RU" sz="2400" dirty="0">
                <a:solidFill>
                  <a:srgbClr val="006600"/>
                </a:solidFill>
              </a:rPr>
              <a:t> . Всебелорусское народное собрание – высший представительный орган народовластия Республики Беларусь, определяющий стратегические направления развития общества и государства, обеспечивающий незыблемость конституционного строя, преемственность поколений и гражданское согласие.</a:t>
            </a:r>
          </a:p>
        </p:txBody>
      </p:sp>
      <p:cxnSp>
        <p:nvCxnSpPr>
          <p:cNvPr id="14" name="Прямая соединительная линия 13"/>
          <p:cNvCxnSpPr/>
          <p:nvPr/>
        </p:nvCxnSpPr>
        <p:spPr>
          <a:xfrm flipV="1">
            <a:off x="922874" y="1017674"/>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9314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026446" y="1133464"/>
            <a:ext cx="10847768" cy="55281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100" dirty="0">
                <a:solidFill>
                  <a:srgbClr val="006600"/>
                </a:solidFill>
              </a:rPr>
              <a:t> </a:t>
            </a:r>
            <a:r>
              <a:rPr lang="ru-RU" sz="2100" dirty="0" smtClean="0">
                <a:solidFill>
                  <a:srgbClr val="006600"/>
                </a:solidFill>
              </a:rPr>
              <a:t> </a:t>
            </a:r>
            <a:r>
              <a:rPr lang="ru-RU" sz="2400" dirty="0">
                <a:solidFill>
                  <a:srgbClr val="006600"/>
                </a:solidFill>
              </a:rPr>
              <a:t>Статья </a:t>
            </a:r>
            <a:r>
              <a:rPr lang="ru-RU" sz="2400" dirty="0" smtClean="0">
                <a:solidFill>
                  <a:srgbClr val="006600"/>
                </a:solidFill>
              </a:rPr>
              <a:t>89 </a:t>
            </a:r>
            <a:r>
              <a:rPr lang="ru-RU" sz="2400" dirty="0">
                <a:solidFill>
                  <a:srgbClr val="006600"/>
                </a:solidFill>
              </a:rPr>
              <a:t>. Делегатами Всебелорусского народного собрания являются: </a:t>
            </a:r>
            <a:endParaRPr lang="ru-RU" sz="2400" dirty="0" smtClean="0">
              <a:solidFill>
                <a:srgbClr val="006600"/>
              </a:solidFill>
            </a:endParaRPr>
          </a:p>
          <a:p>
            <a:pPr marL="0" indent="0" algn="just">
              <a:buNone/>
            </a:pPr>
            <a:r>
              <a:rPr lang="ru-RU" sz="2400" dirty="0" smtClean="0">
                <a:solidFill>
                  <a:srgbClr val="006600"/>
                </a:solidFill>
              </a:rPr>
              <a:t>Президент </a:t>
            </a:r>
            <a:r>
              <a:rPr lang="ru-RU" sz="2400" dirty="0">
                <a:solidFill>
                  <a:srgbClr val="006600"/>
                </a:solidFill>
              </a:rPr>
              <a:t>Республики Беларусь; </a:t>
            </a:r>
            <a:r>
              <a:rPr lang="ru-RU" sz="2400" dirty="0" smtClean="0">
                <a:solidFill>
                  <a:srgbClr val="006600"/>
                </a:solidFill>
              </a:rPr>
              <a:t> </a:t>
            </a:r>
          </a:p>
          <a:p>
            <a:pPr marL="0" indent="0" algn="just">
              <a:buNone/>
            </a:pPr>
            <a:r>
              <a:rPr lang="ru-RU" sz="2400" dirty="0" smtClean="0">
                <a:solidFill>
                  <a:srgbClr val="006600"/>
                </a:solidFill>
              </a:rPr>
              <a:t>Президент </a:t>
            </a:r>
            <a:r>
              <a:rPr lang="ru-RU" sz="2400" dirty="0">
                <a:solidFill>
                  <a:srgbClr val="006600"/>
                </a:solidFill>
              </a:rPr>
              <a:t>Республики Беларусь, прекративший исполнение своих полномочий в связи с истечением срока его пребывания в должности либо досрочно в случае его отставки; </a:t>
            </a:r>
            <a:endParaRPr lang="ru-RU" sz="2400" dirty="0" smtClean="0">
              <a:solidFill>
                <a:srgbClr val="006600"/>
              </a:solidFill>
            </a:endParaRPr>
          </a:p>
          <a:p>
            <a:pPr marL="0" indent="0" algn="just">
              <a:buNone/>
            </a:pPr>
            <a:r>
              <a:rPr lang="ru-RU" sz="2400" dirty="0" smtClean="0">
                <a:solidFill>
                  <a:srgbClr val="006600"/>
                </a:solidFill>
              </a:rPr>
              <a:t>Представители </a:t>
            </a:r>
            <a:r>
              <a:rPr lang="ru-RU" sz="2400" dirty="0">
                <a:solidFill>
                  <a:srgbClr val="006600"/>
                </a:solidFill>
              </a:rPr>
              <a:t>законодательной, исполнительной и судебной власти; представители местных Советов депутатов; представители гражданского общества. </a:t>
            </a:r>
            <a:endParaRPr lang="ru-RU" sz="2400" dirty="0" smtClean="0">
              <a:solidFill>
                <a:srgbClr val="006600"/>
              </a:solidFill>
            </a:endParaRPr>
          </a:p>
          <a:p>
            <a:pPr marL="0" indent="0" algn="just">
              <a:buNone/>
            </a:pPr>
            <a:r>
              <a:rPr lang="ru-RU" sz="2400" dirty="0" smtClean="0">
                <a:solidFill>
                  <a:srgbClr val="006600"/>
                </a:solidFill>
              </a:rPr>
              <a:t>Представители </a:t>
            </a:r>
            <a:r>
              <a:rPr lang="ru-RU" sz="2400" dirty="0">
                <a:solidFill>
                  <a:srgbClr val="006600"/>
                </a:solidFill>
              </a:rPr>
              <a:t>местных Советов депутатов и гражданского общества на Всебелорусское народное собрание избираются от каждой области и города Минска в порядке, определяемом законом. </a:t>
            </a:r>
            <a:endParaRPr lang="ru-RU" sz="2400" dirty="0" smtClean="0">
              <a:solidFill>
                <a:srgbClr val="006600"/>
              </a:solidFill>
            </a:endParaRPr>
          </a:p>
          <a:p>
            <a:pPr marL="0" indent="0" algn="just">
              <a:buNone/>
            </a:pPr>
            <a:r>
              <a:rPr lang="ru-RU" sz="2400" dirty="0" smtClean="0">
                <a:solidFill>
                  <a:srgbClr val="006600"/>
                </a:solidFill>
              </a:rPr>
              <a:t>Предельная </a:t>
            </a:r>
            <a:r>
              <a:rPr lang="ru-RU" sz="2400" dirty="0">
                <a:solidFill>
                  <a:srgbClr val="006600"/>
                </a:solidFill>
              </a:rPr>
              <a:t>численность делегатов Всебелорусского народного собрания составляет 1200 человек. </a:t>
            </a:r>
            <a:endParaRPr lang="ru-RU" sz="2400" dirty="0" smtClean="0">
              <a:solidFill>
                <a:srgbClr val="006600"/>
              </a:solidFill>
            </a:endParaRPr>
          </a:p>
          <a:p>
            <a:pPr marL="0" indent="0" algn="just">
              <a:buNone/>
            </a:pPr>
            <a:r>
              <a:rPr lang="ru-RU" sz="2400" dirty="0" smtClean="0">
                <a:solidFill>
                  <a:srgbClr val="006600"/>
                </a:solidFill>
              </a:rPr>
              <a:t>Срок </a:t>
            </a:r>
            <a:r>
              <a:rPr lang="ru-RU" sz="2400" dirty="0">
                <a:solidFill>
                  <a:srgbClr val="006600"/>
                </a:solidFill>
              </a:rPr>
              <a:t>полномочий Всебелорусского народного собрания составляет пять лет. </a:t>
            </a:r>
          </a:p>
        </p:txBody>
      </p:sp>
      <p:cxnSp>
        <p:nvCxnSpPr>
          <p:cNvPr id="14" name="Прямая соединительная линия 13"/>
          <p:cNvCxnSpPr/>
          <p:nvPr/>
        </p:nvCxnSpPr>
        <p:spPr>
          <a:xfrm flipV="1">
            <a:off x="922874" y="1017674"/>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4823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59272" y="1660996"/>
            <a:ext cx="10847768" cy="4591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solidFill>
                  <a:srgbClr val="006600"/>
                </a:solidFill>
              </a:rPr>
              <a:t> </a:t>
            </a:r>
            <a:r>
              <a:rPr lang="ru-RU" sz="2400" dirty="0" smtClean="0">
                <a:solidFill>
                  <a:srgbClr val="006600"/>
                </a:solidFill>
              </a:rPr>
              <a:t>  </a:t>
            </a:r>
            <a:r>
              <a:rPr lang="ru-RU" sz="2500" dirty="0" smtClean="0">
                <a:solidFill>
                  <a:srgbClr val="006600"/>
                </a:solidFill>
              </a:rPr>
              <a:t>Статья </a:t>
            </a:r>
            <a:r>
              <a:rPr lang="ru-RU" sz="2500" dirty="0">
                <a:solidFill>
                  <a:srgbClr val="006600"/>
                </a:solidFill>
              </a:rPr>
              <a:t>89</a:t>
            </a:r>
            <a:r>
              <a:rPr lang="ru-RU" sz="2500" baseline="30000" dirty="0">
                <a:solidFill>
                  <a:srgbClr val="006600"/>
                </a:solidFill>
              </a:rPr>
              <a:t>2</a:t>
            </a:r>
            <a:r>
              <a:rPr lang="ru-RU" sz="2500" dirty="0">
                <a:solidFill>
                  <a:srgbClr val="006600"/>
                </a:solidFill>
              </a:rPr>
              <a:t> . </a:t>
            </a:r>
            <a:r>
              <a:rPr lang="ru-RU" sz="2500" dirty="0" smtClean="0">
                <a:solidFill>
                  <a:srgbClr val="006600"/>
                </a:solidFill>
              </a:rPr>
              <a:t>Всебелорусское </a:t>
            </a:r>
            <a:r>
              <a:rPr lang="ru-RU" sz="2500" dirty="0">
                <a:solidFill>
                  <a:srgbClr val="006600"/>
                </a:solidFill>
              </a:rPr>
              <a:t>народное собрание созывается на первое заседание Центральной избирательной комиссией не позднее 60 дней после выборов депутатов. </a:t>
            </a:r>
            <a:endParaRPr lang="ru-RU" sz="2500" dirty="0" smtClean="0">
              <a:solidFill>
                <a:srgbClr val="006600"/>
              </a:solidFill>
            </a:endParaRPr>
          </a:p>
          <a:p>
            <a:pPr marL="0" indent="0" algn="just">
              <a:buNone/>
            </a:pPr>
            <a:r>
              <a:rPr lang="ru-RU" sz="2500" dirty="0" smtClean="0">
                <a:solidFill>
                  <a:srgbClr val="006600"/>
                </a:solidFill>
              </a:rPr>
              <a:t>Делегат </a:t>
            </a:r>
            <a:r>
              <a:rPr lang="ru-RU" sz="2500" dirty="0">
                <a:solidFill>
                  <a:srgbClr val="006600"/>
                </a:solidFill>
              </a:rPr>
              <a:t>Всебелорусского народного собрания принимает участие в работе Всебелорусского народного собрания без отрыва от трудовой (служебной) деятельности. </a:t>
            </a:r>
            <a:endParaRPr lang="ru-RU" sz="2500" dirty="0" smtClean="0">
              <a:solidFill>
                <a:srgbClr val="006600"/>
              </a:solidFill>
            </a:endParaRPr>
          </a:p>
          <a:p>
            <a:pPr marL="0" indent="0" algn="just">
              <a:buNone/>
            </a:pPr>
            <a:r>
              <a:rPr lang="ru-RU" sz="2500" dirty="0" smtClean="0">
                <a:solidFill>
                  <a:srgbClr val="006600"/>
                </a:solidFill>
              </a:rPr>
              <a:t>Коллегиальным </a:t>
            </a:r>
            <a:r>
              <a:rPr lang="ru-RU" sz="2500" dirty="0">
                <a:solidFill>
                  <a:srgbClr val="006600"/>
                </a:solidFill>
              </a:rPr>
              <a:t>органом, обеспечивающим в порядке, установленном законом, оперативное решение вопросов, входящих в компетенцию Всебелорусского народного собрания, является Президиум. </a:t>
            </a:r>
            <a:endParaRPr lang="ru-RU" sz="2500" dirty="0" smtClean="0">
              <a:solidFill>
                <a:srgbClr val="006600"/>
              </a:solidFill>
            </a:endParaRPr>
          </a:p>
          <a:p>
            <a:pPr marL="0" indent="0" algn="just">
              <a:buNone/>
            </a:pPr>
            <a:r>
              <a:rPr lang="ru-RU" sz="2500" dirty="0" smtClean="0">
                <a:solidFill>
                  <a:srgbClr val="006600"/>
                </a:solidFill>
              </a:rPr>
              <a:t>Председатель </a:t>
            </a:r>
            <a:r>
              <a:rPr lang="ru-RU" sz="2500" dirty="0">
                <a:solidFill>
                  <a:srgbClr val="006600"/>
                </a:solidFill>
              </a:rPr>
              <a:t>Всебелорусского народного собрания, его заместители и иные члены Президиума избираются Всебелорусским народным собранием тайным голосованием.</a:t>
            </a:r>
          </a:p>
        </p:txBody>
      </p:sp>
      <p:cxnSp>
        <p:nvCxnSpPr>
          <p:cNvPr id="14" name="Прямая соединительная линия 13"/>
          <p:cNvCxnSpPr/>
          <p:nvPr/>
        </p:nvCxnSpPr>
        <p:spPr>
          <a:xfrm flipV="1">
            <a:off x="1112543" y="1055064"/>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2664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1673155" y="809272"/>
            <a:ext cx="8935533" cy="1261884"/>
          </a:xfrm>
          <a:prstGeom prst="rect">
            <a:avLst/>
          </a:prstGeom>
        </p:spPr>
        <p:txBody>
          <a:bodyPr wrap="square">
            <a:spAutoFit/>
          </a:bodyPr>
          <a:lstStyle/>
          <a:p>
            <a:pPr algn="just"/>
            <a:r>
              <a:rPr lang="ru-RU" sz="2400" b="1" i="0" u="sng" dirty="0" smtClean="0">
                <a:solidFill>
                  <a:srgbClr val="333333"/>
                </a:solidFill>
                <a:effectLst/>
                <a:latin typeface="Roboto"/>
              </a:rPr>
              <a:t>1-я Конституция</a:t>
            </a:r>
            <a:r>
              <a:rPr lang="ru-RU" sz="2400" b="1" i="0" dirty="0" smtClean="0">
                <a:solidFill>
                  <a:srgbClr val="333333"/>
                </a:solidFill>
                <a:effectLst/>
                <a:latin typeface="Roboto"/>
              </a:rPr>
              <a:t> </a:t>
            </a:r>
            <a:r>
              <a:rPr lang="ru-RU" sz="2400" dirty="0" smtClean="0">
                <a:latin typeface="Arial" panose="020B0604020202020204" pitchFamily="34" charset="0"/>
                <a:cs typeface="Arial" panose="020B0604020202020204" pitchFamily="34" charset="0"/>
              </a:rPr>
              <a:t>принята</a:t>
            </a:r>
            <a:r>
              <a:rPr lang="ru-RU" sz="2400" b="0" i="0" dirty="0" smtClean="0">
                <a:solidFill>
                  <a:srgbClr val="333333"/>
                </a:solidFill>
                <a:effectLst/>
                <a:latin typeface="Roboto"/>
              </a:rPr>
              <a:t> Первым съездом Советов Социалистической Советской Республики Беларусь (ССРБ)</a:t>
            </a:r>
            <a:r>
              <a:rPr lang="ru-RU" sz="2800" b="1" i="0" u="sng" dirty="0" smtClean="0">
                <a:solidFill>
                  <a:srgbClr val="333333"/>
                </a:solidFill>
                <a:effectLst/>
                <a:latin typeface="Roboto"/>
              </a:rPr>
              <a:t> </a:t>
            </a:r>
            <a:r>
              <a:rPr lang="ru-RU" sz="2400" b="1" i="0" u="sng" dirty="0" smtClean="0">
                <a:solidFill>
                  <a:srgbClr val="333333"/>
                </a:solidFill>
                <a:effectLst/>
                <a:latin typeface="Arial" panose="020B0604020202020204" pitchFamily="34" charset="0"/>
                <a:cs typeface="Arial" panose="020B0604020202020204" pitchFamily="34" charset="0"/>
              </a:rPr>
              <a:t>3 февраля 1919 г.</a:t>
            </a:r>
            <a:endParaRPr lang="ru-RU" sz="2400" dirty="0">
              <a:latin typeface="Arial" panose="020B0604020202020204" pitchFamily="34" charset="0"/>
              <a:cs typeface="Arial" panose="020B0604020202020204" pitchFamily="34" charset="0"/>
            </a:endParaRPr>
          </a:p>
        </p:txBody>
      </p:sp>
      <p:sp>
        <p:nvSpPr>
          <p:cNvPr id="2" name="TextBox 1"/>
          <p:cNvSpPr txBox="1"/>
          <p:nvPr/>
        </p:nvSpPr>
        <p:spPr>
          <a:xfrm>
            <a:off x="1303020" y="173923"/>
            <a:ext cx="7063740" cy="461665"/>
          </a:xfrm>
          <a:prstGeom prst="rect">
            <a:avLst/>
          </a:prstGeom>
          <a:noFill/>
        </p:spPr>
        <p:txBody>
          <a:bodyPr wrap="square" rtlCol="0">
            <a:spAutoFit/>
          </a:bodyPr>
          <a:lstStyle/>
          <a:p>
            <a:r>
              <a:rPr lang="ru-RU" sz="2400" b="1" dirty="0" smtClean="0">
                <a:solidFill>
                  <a:srgbClr val="C00000"/>
                </a:solidFill>
                <a:latin typeface="Arial" panose="020B0604020202020204" pitchFamily="34" charset="0"/>
                <a:cs typeface="Arial" panose="020B0604020202020204" pitchFamily="34" charset="0"/>
              </a:rPr>
              <a:t>ИСТОРИЯ БЕЛОРУССКОЙ КОНСТИТУЦИИ</a:t>
            </a:r>
            <a:endParaRPr lang="ru-RU" sz="2400" b="1" dirty="0">
              <a:solidFill>
                <a:srgbClr val="C00000"/>
              </a:solidFill>
              <a:latin typeface="Arial" panose="020B0604020202020204" pitchFamily="34" charset="0"/>
              <a:cs typeface="Arial" panose="020B0604020202020204" pitchFamily="34" charset="0"/>
            </a:endParaRPr>
          </a:p>
        </p:txBody>
      </p:sp>
      <p:cxnSp>
        <p:nvCxnSpPr>
          <p:cNvPr id="12" name="Прямая соединительная линия 11"/>
          <p:cNvCxnSpPr/>
          <p:nvPr/>
        </p:nvCxnSpPr>
        <p:spPr>
          <a:xfrm flipV="1">
            <a:off x="1062053" y="655737"/>
            <a:ext cx="10421288"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673155" y="3586516"/>
            <a:ext cx="6909171" cy="1200329"/>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3-я </a:t>
            </a:r>
            <a:r>
              <a:rPr lang="ru-RU" sz="2400" b="1" dirty="0">
                <a:latin typeface="Arial" panose="020B0604020202020204" pitchFamily="34" charset="0"/>
                <a:cs typeface="Arial" panose="020B0604020202020204" pitchFamily="34" charset="0"/>
              </a:rPr>
              <a:t>Конституция БССР </a:t>
            </a:r>
            <a:r>
              <a:rPr lang="ru-RU" sz="2400" dirty="0" smtClean="0">
                <a:latin typeface="Arial" panose="020B0604020202020204" pitchFamily="34" charset="0"/>
                <a:cs typeface="Arial" panose="020B0604020202020204" pitchFamily="34" charset="0"/>
              </a:rPr>
              <a:t>принята </a:t>
            </a:r>
            <a:r>
              <a:rPr lang="ru-RU" sz="2400" dirty="0">
                <a:latin typeface="Arial" panose="020B0604020202020204" pitchFamily="34" charset="0"/>
                <a:cs typeface="Arial" panose="020B0604020202020204" pitchFamily="34" charset="0"/>
              </a:rPr>
              <a:t>вторым Чрезвычайным съездом Советов </a:t>
            </a:r>
            <a:endParaRPr lang="ru-RU" sz="2400" dirty="0" smtClean="0">
              <a:latin typeface="Arial" panose="020B0604020202020204" pitchFamily="34" charset="0"/>
              <a:cs typeface="Arial" panose="020B0604020202020204" pitchFamily="34" charset="0"/>
            </a:endParaRPr>
          </a:p>
          <a:p>
            <a:r>
              <a:rPr lang="ru-RU" sz="2400" b="1" u="sng" dirty="0" smtClean="0">
                <a:latin typeface="Arial" panose="020B0604020202020204" pitchFamily="34" charset="0"/>
                <a:cs typeface="Arial" panose="020B0604020202020204" pitchFamily="34" charset="0"/>
              </a:rPr>
              <a:t>19 </a:t>
            </a:r>
            <a:r>
              <a:rPr lang="ru-RU" sz="2400" b="1" u="sng" dirty="0">
                <a:latin typeface="Arial" panose="020B0604020202020204" pitchFamily="34" charset="0"/>
                <a:cs typeface="Arial" panose="020B0604020202020204" pitchFamily="34" charset="0"/>
              </a:rPr>
              <a:t>февраля 1937 г</a:t>
            </a:r>
            <a:r>
              <a:rPr lang="ru-RU" sz="2400" b="1" dirty="0">
                <a:latin typeface="Arial" panose="020B0604020202020204" pitchFamily="34" charset="0"/>
                <a:cs typeface="Arial" panose="020B0604020202020204" pitchFamily="34" charset="0"/>
              </a:rPr>
              <a:t>.</a:t>
            </a:r>
          </a:p>
        </p:txBody>
      </p:sp>
      <p:pic>
        <p:nvPicPr>
          <p:cNvPr id="13314" name="Picture 2" descr="https://1863x.com/wp-content/uploads/2018/04/%D0%BA%D0%BE%D0%BD%D1%81%D1%82%D0%B8%D1%82%D1%83%D1%86%D0%B8%D1%8F-1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58498">
            <a:off x="9033984" y="2488934"/>
            <a:ext cx="2021281" cy="30319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8733" y="2011762"/>
            <a:ext cx="944877" cy="11245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8204" y="3529553"/>
            <a:ext cx="944877" cy="11245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4176" y="5297115"/>
            <a:ext cx="944877" cy="11245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w7.pngwing.com/pngs/646/430/png-transparent-check-mark-computer-icons-green-tick-miscellaneous-angle-leaf.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8205" y="737357"/>
            <a:ext cx="944877" cy="1124585"/>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1739702" y="2201413"/>
            <a:ext cx="6960362" cy="1200329"/>
          </a:xfrm>
          <a:prstGeom prst="rect">
            <a:avLst/>
          </a:prstGeom>
        </p:spPr>
        <p:txBody>
          <a:bodyPr wrap="square">
            <a:spAutoFit/>
          </a:bodyPr>
          <a:lstStyle/>
          <a:p>
            <a:pPr algn="just"/>
            <a:r>
              <a:rPr lang="ru-RU" sz="2400" b="1" dirty="0" smtClean="0">
                <a:latin typeface="Arial" panose="020B0604020202020204" pitchFamily="34" charset="0"/>
                <a:cs typeface="Arial" panose="020B0604020202020204" pitchFamily="34" charset="0"/>
              </a:rPr>
              <a:t>2-я </a:t>
            </a:r>
            <a:r>
              <a:rPr lang="ru-RU" sz="2400" b="1" dirty="0">
                <a:latin typeface="Arial" panose="020B0604020202020204" pitchFamily="34" charset="0"/>
                <a:cs typeface="Arial" panose="020B0604020202020204" pitchFamily="34" charset="0"/>
              </a:rPr>
              <a:t>Конституция </a:t>
            </a:r>
            <a:r>
              <a:rPr lang="ru-RU" sz="2400" b="1" dirty="0" smtClean="0">
                <a:latin typeface="Arial" panose="020B0604020202020204" pitchFamily="34" charset="0"/>
                <a:cs typeface="Arial" panose="020B0604020202020204" pitchFamily="34" charset="0"/>
              </a:rPr>
              <a:t>БССР </a:t>
            </a:r>
            <a:r>
              <a:rPr lang="ru-RU" sz="2400" dirty="0" smtClean="0">
                <a:latin typeface="Arial" panose="020B0604020202020204" pitchFamily="34" charset="0"/>
                <a:cs typeface="Arial" panose="020B0604020202020204" pitchFamily="34" charset="0"/>
              </a:rPr>
              <a:t>принята </a:t>
            </a:r>
          </a:p>
          <a:p>
            <a:pPr algn="just"/>
            <a:r>
              <a:rPr lang="ru-RU" sz="2400" dirty="0" smtClean="0">
                <a:latin typeface="Arial" panose="020B0604020202020204" pitchFamily="34" charset="0"/>
                <a:cs typeface="Arial" panose="020B0604020202020204" pitchFamily="34" charset="0"/>
              </a:rPr>
              <a:t>2-м  Всебелорусским </a:t>
            </a:r>
            <a:r>
              <a:rPr lang="ru-RU" sz="2400" dirty="0">
                <a:latin typeface="Arial" panose="020B0604020202020204" pitchFamily="34" charset="0"/>
                <a:cs typeface="Arial" panose="020B0604020202020204" pitchFamily="34" charset="0"/>
              </a:rPr>
              <a:t>съездом </a:t>
            </a:r>
            <a:r>
              <a:rPr lang="ru-RU" sz="2400" dirty="0" smtClean="0">
                <a:latin typeface="Arial" panose="020B0604020202020204" pitchFamily="34" charset="0"/>
                <a:cs typeface="Arial" panose="020B0604020202020204" pitchFamily="34" charset="0"/>
              </a:rPr>
              <a:t>Советов</a:t>
            </a:r>
          </a:p>
          <a:p>
            <a:pPr algn="just"/>
            <a:r>
              <a:rPr lang="ru-RU" sz="2400" b="1" u="sng" dirty="0">
                <a:latin typeface="Arial" panose="020B0604020202020204" pitchFamily="34" charset="0"/>
                <a:cs typeface="Arial" panose="020B0604020202020204" pitchFamily="34" charset="0"/>
              </a:rPr>
              <a:t>11 апреля 1927 г. </a:t>
            </a:r>
            <a:endParaRPr lang="ru-RU" sz="2400" b="1" i="1" u="sng" dirty="0">
              <a:latin typeface="Arial" panose="020B0604020202020204" pitchFamily="34" charset="0"/>
              <a:cs typeface="Arial" panose="020B0604020202020204" pitchFamily="34" charset="0"/>
            </a:endParaRPr>
          </a:p>
        </p:txBody>
      </p:sp>
      <p:sp>
        <p:nvSpPr>
          <p:cNvPr id="13" name="Прямоугольник 12"/>
          <p:cNvSpPr/>
          <p:nvPr/>
        </p:nvSpPr>
        <p:spPr>
          <a:xfrm>
            <a:off x="1638715" y="5222258"/>
            <a:ext cx="6813887" cy="1200329"/>
          </a:xfrm>
          <a:prstGeom prst="rect">
            <a:avLst/>
          </a:prstGeom>
        </p:spPr>
        <p:txBody>
          <a:bodyPr wrap="square">
            <a:spAutoFit/>
          </a:bodyPr>
          <a:lstStyle/>
          <a:p>
            <a:r>
              <a:rPr lang="ru-RU" sz="2400" b="0" i="0" dirty="0" smtClean="0">
                <a:effectLst/>
                <a:latin typeface="Arial" panose="020B0604020202020204" pitchFamily="34" charset="0"/>
                <a:cs typeface="Arial" panose="020B0604020202020204" pitchFamily="34" charset="0"/>
              </a:rPr>
              <a:t> </a:t>
            </a:r>
            <a:r>
              <a:rPr lang="ru-RU" sz="2400" b="1" i="0" dirty="0" smtClean="0">
                <a:effectLst/>
                <a:latin typeface="Arial" panose="020B0604020202020204" pitchFamily="34" charset="0"/>
                <a:cs typeface="Arial" panose="020B0604020202020204" pitchFamily="34" charset="0"/>
              </a:rPr>
              <a:t>4-я Конституция БССР </a:t>
            </a:r>
            <a:r>
              <a:rPr lang="ru-RU" sz="2400" b="0" i="0" dirty="0" smtClean="0">
                <a:effectLst/>
                <a:latin typeface="Arial" panose="020B0604020202020204" pitchFamily="34" charset="0"/>
                <a:cs typeface="Arial" panose="020B0604020202020204" pitchFamily="34" charset="0"/>
              </a:rPr>
              <a:t>принята 9 сессией Верховного Совета БССР 9 -го созыва </a:t>
            </a:r>
          </a:p>
          <a:p>
            <a:r>
              <a:rPr lang="ru-RU" sz="2400" b="1" i="0" u="sng" dirty="0" smtClean="0">
                <a:effectLst/>
                <a:latin typeface="Arial" panose="020B0604020202020204" pitchFamily="34" charset="0"/>
                <a:cs typeface="Arial" panose="020B0604020202020204" pitchFamily="34" charset="0"/>
              </a:rPr>
              <a:t>19 апреля 1978 г.</a:t>
            </a:r>
            <a:endParaRPr lang="ru-RU"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7543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070449" y="1416024"/>
            <a:ext cx="10847768" cy="48658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solidFill>
                  <a:srgbClr val="006600"/>
                </a:solidFill>
              </a:rPr>
              <a:t> </a:t>
            </a:r>
            <a:r>
              <a:rPr lang="ru-RU" sz="2400" dirty="0" smtClean="0">
                <a:solidFill>
                  <a:srgbClr val="006600"/>
                </a:solidFill>
              </a:rPr>
              <a:t>  </a:t>
            </a:r>
            <a:r>
              <a:rPr lang="ru-RU" dirty="0">
                <a:solidFill>
                  <a:srgbClr val="006600"/>
                </a:solidFill>
              </a:rPr>
              <a:t>Статья 89</a:t>
            </a:r>
            <a:r>
              <a:rPr lang="ru-RU" baseline="30000" dirty="0">
                <a:solidFill>
                  <a:srgbClr val="006600"/>
                </a:solidFill>
              </a:rPr>
              <a:t>3</a:t>
            </a:r>
            <a:r>
              <a:rPr lang="ru-RU" dirty="0">
                <a:solidFill>
                  <a:srgbClr val="006600"/>
                </a:solidFill>
              </a:rPr>
              <a:t> . Всебелорусское народное собрание: </a:t>
            </a:r>
            <a:endParaRPr lang="ru-RU" dirty="0" smtClean="0">
              <a:solidFill>
                <a:srgbClr val="006600"/>
              </a:solidFill>
            </a:endParaRPr>
          </a:p>
          <a:p>
            <a:pPr marL="0" indent="0" algn="just">
              <a:buNone/>
            </a:pPr>
            <a:r>
              <a:rPr lang="ru-RU" dirty="0" smtClean="0">
                <a:solidFill>
                  <a:srgbClr val="006600"/>
                </a:solidFill>
              </a:rPr>
              <a:t>1) утверждает </a:t>
            </a:r>
            <a:r>
              <a:rPr lang="ru-RU" dirty="0">
                <a:solidFill>
                  <a:srgbClr val="006600"/>
                </a:solidFill>
              </a:rPr>
              <a:t>основные направления внутренней и внешней политики, военную доктрину, концепцию национальной безопасности</a:t>
            </a:r>
            <a:r>
              <a:rPr lang="ru-RU" dirty="0" smtClean="0">
                <a:solidFill>
                  <a:srgbClr val="006600"/>
                </a:solidFill>
              </a:rPr>
              <a:t>;</a:t>
            </a:r>
          </a:p>
          <a:p>
            <a:pPr marL="0" indent="0" algn="just">
              <a:buNone/>
            </a:pPr>
            <a:r>
              <a:rPr lang="ru-RU" dirty="0" smtClean="0">
                <a:solidFill>
                  <a:srgbClr val="006600"/>
                </a:solidFill>
              </a:rPr>
              <a:t> </a:t>
            </a:r>
            <a:r>
              <a:rPr lang="ru-RU" dirty="0">
                <a:solidFill>
                  <a:srgbClr val="006600"/>
                </a:solidFill>
              </a:rPr>
              <a:t>2) утверждает программы социально-экономического развития Республики Беларусь; </a:t>
            </a:r>
            <a:endParaRPr lang="ru-RU" dirty="0" smtClean="0">
              <a:solidFill>
                <a:srgbClr val="006600"/>
              </a:solidFill>
            </a:endParaRPr>
          </a:p>
          <a:p>
            <a:pPr marL="0" indent="0" algn="just">
              <a:buNone/>
            </a:pPr>
            <a:r>
              <a:rPr lang="ru-RU" dirty="0" smtClean="0">
                <a:solidFill>
                  <a:srgbClr val="006600"/>
                </a:solidFill>
              </a:rPr>
              <a:t>3</a:t>
            </a:r>
            <a:r>
              <a:rPr lang="ru-RU" dirty="0">
                <a:solidFill>
                  <a:srgbClr val="006600"/>
                </a:solidFill>
              </a:rPr>
              <a:t>) заслушивает Премьер-министра о выполнении программы социально-экономического развития Республики Беларусь; </a:t>
            </a:r>
            <a:endParaRPr lang="ru-RU" dirty="0" smtClean="0">
              <a:solidFill>
                <a:srgbClr val="006600"/>
              </a:solidFill>
            </a:endParaRPr>
          </a:p>
          <a:p>
            <a:pPr marL="0" indent="0" algn="just">
              <a:buNone/>
            </a:pPr>
            <a:r>
              <a:rPr lang="ru-RU" dirty="0" smtClean="0">
                <a:solidFill>
                  <a:srgbClr val="006600"/>
                </a:solidFill>
              </a:rPr>
              <a:t>4</a:t>
            </a:r>
            <a:r>
              <a:rPr lang="ru-RU" dirty="0">
                <a:solidFill>
                  <a:srgbClr val="006600"/>
                </a:solidFill>
              </a:rPr>
              <a:t>) предлагает изменения и дополнения в Конституцию; </a:t>
            </a:r>
            <a:endParaRPr lang="ru-RU" dirty="0" smtClean="0">
              <a:solidFill>
                <a:srgbClr val="006600"/>
              </a:solidFill>
            </a:endParaRPr>
          </a:p>
          <a:p>
            <a:pPr marL="0" indent="0" algn="just">
              <a:buNone/>
            </a:pPr>
            <a:r>
              <a:rPr lang="ru-RU" dirty="0" smtClean="0">
                <a:solidFill>
                  <a:srgbClr val="006600"/>
                </a:solidFill>
              </a:rPr>
              <a:t>5</a:t>
            </a:r>
            <a:r>
              <a:rPr lang="ru-RU" dirty="0">
                <a:solidFill>
                  <a:srgbClr val="006600"/>
                </a:solidFill>
              </a:rPr>
              <a:t>) предлагает проведение республиканских референдумов; </a:t>
            </a:r>
            <a:endParaRPr lang="ru-RU" dirty="0" smtClean="0">
              <a:solidFill>
                <a:srgbClr val="006600"/>
              </a:solidFill>
            </a:endParaRPr>
          </a:p>
          <a:p>
            <a:pPr marL="0" indent="0" algn="just">
              <a:buNone/>
            </a:pPr>
            <a:r>
              <a:rPr lang="ru-RU" dirty="0" smtClean="0">
                <a:solidFill>
                  <a:srgbClr val="006600"/>
                </a:solidFill>
              </a:rPr>
              <a:t>6</a:t>
            </a:r>
            <a:r>
              <a:rPr lang="ru-RU" dirty="0">
                <a:solidFill>
                  <a:srgbClr val="006600"/>
                </a:solidFill>
              </a:rPr>
              <a:t>) вправе рассматривать вопрос о легитимности выборов; </a:t>
            </a:r>
            <a:endParaRPr lang="ru-RU" dirty="0" smtClean="0">
              <a:solidFill>
                <a:srgbClr val="006600"/>
              </a:solidFill>
            </a:endParaRPr>
          </a:p>
          <a:p>
            <a:pPr marL="0" indent="0" algn="just">
              <a:buNone/>
            </a:pPr>
            <a:endParaRPr lang="ru-RU" sz="2500" dirty="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366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59272" y="1133464"/>
            <a:ext cx="10847768" cy="5044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solidFill>
                  <a:srgbClr val="006600"/>
                </a:solidFill>
              </a:rPr>
              <a:t> </a:t>
            </a:r>
            <a:r>
              <a:rPr lang="ru-RU" sz="2400" dirty="0" smtClean="0">
                <a:solidFill>
                  <a:srgbClr val="006600"/>
                </a:solidFill>
              </a:rPr>
              <a:t>  </a:t>
            </a:r>
            <a:r>
              <a:rPr lang="ru-RU" dirty="0">
                <a:solidFill>
                  <a:srgbClr val="006600"/>
                </a:solidFill>
              </a:rPr>
              <a:t>Статья 89</a:t>
            </a:r>
            <a:r>
              <a:rPr lang="ru-RU" baseline="30000" dirty="0">
                <a:solidFill>
                  <a:srgbClr val="006600"/>
                </a:solidFill>
              </a:rPr>
              <a:t>3</a:t>
            </a:r>
            <a:r>
              <a:rPr lang="ru-RU" dirty="0">
                <a:solidFill>
                  <a:srgbClr val="006600"/>
                </a:solidFill>
              </a:rPr>
              <a:t> . Всебелорусское народное собрание: </a:t>
            </a:r>
            <a:endParaRPr lang="ru-RU" dirty="0" smtClean="0">
              <a:solidFill>
                <a:srgbClr val="006600"/>
              </a:solidFill>
            </a:endParaRPr>
          </a:p>
          <a:p>
            <a:pPr marL="0" indent="0" algn="just">
              <a:buNone/>
            </a:pPr>
            <a:r>
              <a:rPr lang="ru-RU" dirty="0" smtClean="0">
                <a:solidFill>
                  <a:srgbClr val="006600"/>
                </a:solidFill>
              </a:rPr>
              <a:t>7</a:t>
            </a:r>
            <a:r>
              <a:rPr lang="ru-RU" dirty="0">
                <a:solidFill>
                  <a:srgbClr val="006600"/>
                </a:solidFill>
              </a:rPr>
              <a:t>) принимает решение о смещении Президента с должности в случае систематического или грубого нарушения им Конституции </a:t>
            </a:r>
            <a:r>
              <a:rPr lang="ru-RU" dirty="0" smtClean="0">
                <a:solidFill>
                  <a:srgbClr val="006600"/>
                </a:solidFill>
              </a:rPr>
              <a:t>либо </a:t>
            </a:r>
            <a:r>
              <a:rPr lang="ru-RU" dirty="0">
                <a:solidFill>
                  <a:srgbClr val="006600"/>
                </a:solidFill>
              </a:rPr>
              <a:t>совершения государственной измены или иного тяжкого преступления; </a:t>
            </a:r>
            <a:endParaRPr lang="ru-RU" dirty="0" smtClean="0">
              <a:solidFill>
                <a:srgbClr val="006600"/>
              </a:solidFill>
            </a:endParaRPr>
          </a:p>
          <a:p>
            <a:pPr marL="0" indent="0" algn="just">
              <a:buNone/>
            </a:pPr>
            <a:r>
              <a:rPr lang="ru-RU" dirty="0" smtClean="0">
                <a:solidFill>
                  <a:srgbClr val="006600"/>
                </a:solidFill>
              </a:rPr>
              <a:t>8</a:t>
            </a:r>
            <a:r>
              <a:rPr lang="ru-RU" dirty="0">
                <a:solidFill>
                  <a:srgbClr val="006600"/>
                </a:solidFill>
              </a:rPr>
              <a:t>) вправе ввести на территории Республики Беларусь чрезвычайное или военное положение при наличии оснований, предусмотренных Конституцией, и в случае бездействия Президента по этим вопросам. Введение чрезвычайного или военного положения рассматривается Всебелорусским народным собранием по инициативе Президиума Всебелорусского народного собрания или Совета Республики</a:t>
            </a:r>
            <a:r>
              <a:rPr lang="ru-RU" dirty="0" smtClean="0">
                <a:solidFill>
                  <a:srgbClr val="006600"/>
                </a:solidFill>
              </a:rPr>
              <a:t>;</a:t>
            </a:r>
          </a:p>
          <a:p>
            <a:pPr marL="0" indent="0" algn="just">
              <a:buNone/>
            </a:pPr>
            <a:r>
              <a:rPr lang="ru-RU" sz="2400" dirty="0" smtClean="0">
                <a:solidFill>
                  <a:srgbClr val="006600"/>
                </a:solidFill>
              </a:rPr>
              <a:t> </a:t>
            </a:r>
            <a:endParaRPr lang="ru-RU" sz="2500" dirty="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5220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01139" y="947838"/>
            <a:ext cx="11098381" cy="65831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solidFill>
                  <a:srgbClr val="006600"/>
                </a:solidFill>
              </a:rPr>
              <a:t> </a:t>
            </a:r>
            <a:r>
              <a:rPr lang="ru-RU" sz="2400" dirty="0" smtClean="0">
                <a:solidFill>
                  <a:srgbClr val="006600"/>
                </a:solidFill>
              </a:rPr>
              <a:t>  </a:t>
            </a:r>
            <a:r>
              <a:rPr lang="ru-RU" sz="2400" dirty="0">
                <a:solidFill>
                  <a:srgbClr val="006600"/>
                </a:solidFill>
              </a:rPr>
              <a:t>Статья 89</a:t>
            </a:r>
            <a:r>
              <a:rPr lang="ru-RU" sz="2400" baseline="30000" dirty="0">
                <a:solidFill>
                  <a:srgbClr val="006600"/>
                </a:solidFill>
              </a:rPr>
              <a:t>3</a:t>
            </a:r>
            <a:r>
              <a:rPr lang="ru-RU" sz="2400" dirty="0">
                <a:solidFill>
                  <a:srgbClr val="006600"/>
                </a:solidFill>
              </a:rPr>
              <a:t> . Всебелорусское народное собрание: </a:t>
            </a:r>
            <a:endParaRPr lang="ru-RU" sz="2400" dirty="0" smtClean="0">
              <a:solidFill>
                <a:srgbClr val="006600"/>
              </a:solidFill>
            </a:endParaRPr>
          </a:p>
          <a:p>
            <a:pPr marL="0" indent="0" algn="just">
              <a:buNone/>
            </a:pPr>
            <a:r>
              <a:rPr lang="ru-RU" sz="2400" dirty="0" smtClean="0">
                <a:solidFill>
                  <a:srgbClr val="006600"/>
                </a:solidFill>
              </a:rPr>
              <a:t>9</a:t>
            </a:r>
            <a:r>
              <a:rPr lang="ru-RU" sz="2400" dirty="0">
                <a:solidFill>
                  <a:srgbClr val="006600"/>
                </a:solidFill>
              </a:rPr>
              <a:t>) по предложению </a:t>
            </a:r>
            <a:r>
              <a:rPr lang="ru-RU" sz="2400" dirty="0" smtClean="0">
                <a:solidFill>
                  <a:srgbClr val="006600"/>
                </a:solidFill>
              </a:rPr>
              <a:t>Президента</a:t>
            </a:r>
            <a:r>
              <a:rPr lang="ru-RU" sz="2400" dirty="0" smtClean="0"/>
              <a:t>, </a:t>
            </a:r>
            <a:r>
              <a:rPr lang="ru-RU" sz="2400" dirty="0">
                <a:solidFill>
                  <a:srgbClr val="006600"/>
                </a:solidFill>
              </a:rPr>
              <a:t>предварительно согласованному с Президиумом Всебелорусского народного собрания: </a:t>
            </a:r>
            <a:endParaRPr lang="ru-RU" sz="2400" dirty="0" smtClean="0">
              <a:solidFill>
                <a:srgbClr val="006600"/>
              </a:solidFill>
            </a:endParaRPr>
          </a:p>
          <a:p>
            <a:pPr marL="0" indent="0" algn="just">
              <a:buNone/>
            </a:pPr>
            <a:r>
              <a:rPr lang="ru-RU" sz="2400" dirty="0" smtClean="0">
                <a:solidFill>
                  <a:srgbClr val="006600"/>
                </a:solidFill>
              </a:rPr>
              <a:t>избирает </a:t>
            </a:r>
            <a:r>
              <a:rPr lang="ru-RU" sz="2400" dirty="0">
                <a:solidFill>
                  <a:srgbClr val="006600"/>
                </a:solidFill>
              </a:rPr>
              <a:t>Председателя и судей Конституционного Суда и освобождает их от должности по основаниям, предусмотренным законом</a:t>
            </a:r>
            <a:r>
              <a:rPr lang="ru-RU" sz="2400" dirty="0" smtClean="0">
                <a:solidFill>
                  <a:srgbClr val="006600"/>
                </a:solidFill>
              </a:rPr>
              <a:t>;</a:t>
            </a:r>
          </a:p>
          <a:p>
            <a:pPr marL="0" indent="0" algn="just">
              <a:buNone/>
            </a:pPr>
            <a:r>
              <a:rPr lang="ru-RU" sz="2400" dirty="0" smtClean="0">
                <a:solidFill>
                  <a:srgbClr val="006600"/>
                </a:solidFill>
              </a:rPr>
              <a:t> </a:t>
            </a:r>
            <a:r>
              <a:rPr lang="ru-RU" sz="2400" dirty="0">
                <a:solidFill>
                  <a:srgbClr val="006600"/>
                </a:solidFill>
              </a:rPr>
              <a:t>избирает Председателя и судей Верховного Суда и освобождает их от должности по основаниям, предусмотренным законом; </a:t>
            </a:r>
            <a:endParaRPr lang="ru-RU" sz="2400" dirty="0" smtClean="0">
              <a:solidFill>
                <a:srgbClr val="006600"/>
              </a:solidFill>
            </a:endParaRPr>
          </a:p>
          <a:p>
            <a:pPr marL="0" indent="0" algn="just">
              <a:buNone/>
            </a:pPr>
            <a:r>
              <a:rPr lang="ru-RU" sz="2400" dirty="0" smtClean="0">
                <a:solidFill>
                  <a:srgbClr val="006600"/>
                </a:solidFill>
              </a:rPr>
              <a:t>избирает </a:t>
            </a:r>
            <a:r>
              <a:rPr lang="ru-RU" sz="2400" dirty="0">
                <a:solidFill>
                  <a:srgbClr val="006600"/>
                </a:solidFill>
              </a:rPr>
              <a:t>Председателя и членов Центральной избирательной комиссии и освобождает их от должности по основаниям, предусмотренным законом; </a:t>
            </a:r>
            <a:endParaRPr lang="ru-RU" sz="2400" dirty="0" smtClean="0">
              <a:solidFill>
                <a:srgbClr val="006600"/>
              </a:solidFill>
            </a:endParaRPr>
          </a:p>
          <a:p>
            <a:pPr marL="0" indent="0" algn="just">
              <a:buNone/>
            </a:pPr>
            <a:r>
              <a:rPr lang="ru-RU" sz="2400" dirty="0" smtClean="0">
                <a:solidFill>
                  <a:srgbClr val="006600"/>
                </a:solidFill>
              </a:rPr>
              <a:t>10</a:t>
            </a:r>
            <a:r>
              <a:rPr lang="ru-RU" sz="2400" dirty="0">
                <a:solidFill>
                  <a:srgbClr val="006600"/>
                </a:solidFill>
              </a:rPr>
              <a:t>) по предложению Президента принимает </a:t>
            </a:r>
            <a:r>
              <a:rPr lang="ru-RU" sz="2400" dirty="0" smtClean="0">
                <a:solidFill>
                  <a:srgbClr val="006600"/>
                </a:solidFill>
              </a:rPr>
              <a:t>решение </a:t>
            </a:r>
            <a:r>
              <a:rPr lang="ru-RU" sz="2400" dirty="0">
                <a:solidFill>
                  <a:srgbClr val="006600"/>
                </a:solidFill>
              </a:rPr>
              <a:t>о возможности направления военнослужащих, сотрудников военизированных организаций, иных лиц за пределы Республики Беларусь для участия в обеспечении коллективной безопасности и деятельности по поддержанию международного мира и безопасности; </a:t>
            </a:r>
            <a:endParaRPr lang="ru-RU" sz="2500" dirty="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9449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01139" y="1690891"/>
            <a:ext cx="11098381" cy="43178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400" dirty="0">
                <a:solidFill>
                  <a:srgbClr val="006600"/>
                </a:solidFill>
              </a:rPr>
              <a:t> </a:t>
            </a:r>
            <a:r>
              <a:rPr lang="ru-RU" sz="2400" dirty="0" smtClean="0">
                <a:solidFill>
                  <a:srgbClr val="006600"/>
                </a:solidFill>
              </a:rPr>
              <a:t>  </a:t>
            </a:r>
            <a:r>
              <a:rPr lang="ru-RU" sz="2400" dirty="0">
                <a:solidFill>
                  <a:srgbClr val="006600"/>
                </a:solidFill>
              </a:rPr>
              <a:t>Статья 89</a:t>
            </a:r>
            <a:r>
              <a:rPr lang="ru-RU" sz="2400" baseline="30000" dirty="0">
                <a:solidFill>
                  <a:srgbClr val="006600"/>
                </a:solidFill>
              </a:rPr>
              <a:t>3</a:t>
            </a:r>
            <a:r>
              <a:rPr lang="ru-RU" sz="2400" dirty="0">
                <a:solidFill>
                  <a:srgbClr val="006600"/>
                </a:solidFill>
              </a:rPr>
              <a:t> . Всебелорусское народное собрание: </a:t>
            </a:r>
            <a:endParaRPr lang="ru-RU" sz="2400" dirty="0" smtClean="0">
              <a:solidFill>
                <a:srgbClr val="006600"/>
              </a:solidFill>
            </a:endParaRPr>
          </a:p>
          <a:p>
            <a:pPr marL="0" indent="0" algn="just">
              <a:buNone/>
            </a:pPr>
            <a:r>
              <a:rPr lang="ru-RU" sz="3000" dirty="0">
                <a:solidFill>
                  <a:srgbClr val="006600"/>
                </a:solidFill>
              </a:rPr>
              <a:t>11) награждает Президента государственными наградами, а также предлагает лиц для награждения государственными наградами; </a:t>
            </a:r>
            <a:endParaRPr lang="ru-RU" sz="3000" dirty="0" smtClean="0">
              <a:solidFill>
                <a:srgbClr val="006600"/>
              </a:solidFill>
            </a:endParaRPr>
          </a:p>
          <a:p>
            <a:pPr marL="0" indent="0" algn="just">
              <a:buNone/>
            </a:pPr>
            <a:r>
              <a:rPr lang="ru-RU" sz="3000" dirty="0" smtClean="0">
                <a:solidFill>
                  <a:srgbClr val="006600"/>
                </a:solidFill>
              </a:rPr>
              <a:t>12</a:t>
            </a:r>
            <a:r>
              <a:rPr lang="ru-RU" sz="3000" dirty="0">
                <a:solidFill>
                  <a:srgbClr val="006600"/>
                </a:solidFill>
              </a:rPr>
              <a:t>) дает обязательные для исполнения поручения государственным органам и должностным лицам, получает информацию от государственных органов и должностных лиц, осуществляет иные установленные Конституцией и законами полномочия, необходимые для реализации возложенных на него конституционных функций. </a:t>
            </a: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653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01139" y="1690891"/>
            <a:ext cx="11098381" cy="43178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000" dirty="0" smtClean="0">
                <a:solidFill>
                  <a:srgbClr val="006600"/>
                </a:solidFill>
              </a:rPr>
              <a:t>Статья 89</a:t>
            </a:r>
            <a:r>
              <a:rPr lang="ru-RU" sz="3000" baseline="30000" dirty="0" smtClean="0">
                <a:solidFill>
                  <a:srgbClr val="006600"/>
                </a:solidFill>
              </a:rPr>
              <a:t>4</a:t>
            </a:r>
            <a:r>
              <a:rPr lang="ru-RU" sz="3000" dirty="0" smtClean="0">
                <a:solidFill>
                  <a:srgbClr val="006600"/>
                </a:solidFill>
              </a:rPr>
              <a:t>. </a:t>
            </a:r>
            <a:r>
              <a:rPr lang="ru-RU" sz="3000" dirty="0">
                <a:solidFill>
                  <a:srgbClr val="006600"/>
                </a:solidFill>
              </a:rPr>
              <a:t>Заседания Всебелорусского народного собрания проводятся не реже одного раза в год. </a:t>
            </a:r>
            <a:endParaRPr lang="ru-RU" sz="3000" dirty="0" smtClean="0">
              <a:solidFill>
                <a:srgbClr val="006600"/>
              </a:solidFill>
            </a:endParaRPr>
          </a:p>
          <a:p>
            <a:pPr marL="0" indent="0" algn="just">
              <a:buNone/>
            </a:pPr>
            <a:r>
              <a:rPr lang="ru-RU" sz="3000" dirty="0" smtClean="0">
                <a:solidFill>
                  <a:srgbClr val="006600"/>
                </a:solidFill>
              </a:rPr>
              <a:t>Всебелорусское </a:t>
            </a:r>
            <a:r>
              <a:rPr lang="ru-RU" sz="3000" dirty="0">
                <a:solidFill>
                  <a:srgbClr val="006600"/>
                </a:solidFill>
              </a:rPr>
              <a:t>народное собрание может быть созвано на внеочередное заседание по инициативе Президента, Президиума Всебелорусского народного собрания, обеих палат Национального </a:t>
            </a:r>
            <a:r>
              <a:rPr lang="ru-RU" sz="3000" dirty="0" smtClean="0">
                <a:solidFill>
                  <a:srgbClr val="006600"/>
                </a:solidFill>
              </a:rPr>
              <a:t> </a:t>
            </a:r>
            <a:r>
              <a:rPr lang="ru-RU" sz="3000" dirty="0">
                <a:solidFill>
                  <a:srgbClr val="006600"/>
                </a:solidFill>
              </a:rPr>
              <a:t>собрания (совместным решением), а также по инициативе не менее 150 тысяч граждан Республики Беларусь, обладающих избирательным правом. </a:t>
            </a: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ГЛАВА 3</a:t>
            </a:r>
            <a:r>
              <a:rPr lang="ru-RU" sz="2000" baseline="30000" dirty="0">
                <a:solidFill>
                  <a:srgbClr val="006600"/>
                </a:solidFill>
              </a:rPr>
              <a:t>1</a:t>
            </a:r>
            <a:r>
              <a:rPr lang="ru-RU" sz="2000" dirty="0">
                <a:solidFill>
                  <a:srgbClr val="006600"/>
                </a:solidFill>
              </a:rPr>
              <a:t> ВСЕБЕЛОРУССКОЕ НАРОДНОЕ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3930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59272" y="1270078"/>
            <a:ext cx="10524069" cy="47105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solidFill>
                  <a:srgbClr val="006600"/>
                </a:solidFill>
              </a:rPr>
              <a:t>Членом Совета Республики пожизненно с его согласия является Президент Республики Беларусь, прекративший исполнение своих полномочий в связи с истечением срока его пребывания в должности либо досрочно </a:t>
            </a:r>
            <a:r>
              <a:rPr lang="ru-RU" sz="3200" dirty="0" smtClean="0">
                <a:solidFill>
                  <a:srgbClr val="006600"/>
                </a:solidFill>
              </a:rPr>
              <a:t>в случае его отставки </a:t>
            </a:r>
          </a:p>
          <a:p>
            <a:pPr marL="0" indent="0" algn="just">
              <a:buNone/>
            </a:pPr>
            <a:r>
              <a:rPr lang="ru-RU" sz="3200" dirty="0"/>
              <a:t>Выборы нового состава палат Парламента назначаются не позднее </a:t>
            </a:r>
            <a:r>
              <a:rPr lang="ru-RU" sz="3200" dirty="0">
                <a:solidFill>
                  <a:srgbClr val="006600"/>
                </a:solidFill>
              </a:rPr>
              <a:t>трех месяцев до единого дня голосования</a:t>
            </a:r>
            <a:r>
              <a:rPr lang="ru-RU" sz="3200" dirty="0"/>
              <a:t>.</a:t>
            </a:r>
            <a:r>
              <a:rPr lang="ru-RU" sz="3200" dirty="0" smtClean="0">
                <a:solidFill>
                  <a:srgbClr val="006600"/>
                </a:solidFill>
              </a:rPr>
              <a:t>(Ст.91).</a:t>
            </a:r>
          </a:p>
          <a:p>
            <a:pPr marL="0" indent="0" algn="just">
              <a:buNone/>
            </a:pPr>
            <a:r>
              <a:rPr lang="ru-RU" sz="3200" dirty="0" smtClean="0"/>
              <a:t>Срок </a:t>
            </a:r>
            <a:r>
              <a:rPr lang="ru-RU" sz="3200" dirty="0"/>
              <a:t>полномочий Парламента – </a:t>
            </a:r>
            <a:r>
              <a:rPr lang="ru-RU" sz="3200" dirty="0">
                <a:solidFill>
                  <a:srgbClr val="006600"/>
                </a:solidFill>
              </a:rPr>
              <a:t>пять лет</a:t>
            </a:r>
            <a:r>
              <a:rPr lang="ru-RU" sz="3200" dirty="0"/>
              <a:t>, если иное не предусмотрено Конституцией</a:t>
            </a:r>
            <a:r>
              <a:rPr lang="ru-RU" sz="3200" dirty="0" smtClean="0"/>
              <a:t>. (Ст.93)</a:t>
            </a:r>
            <a:endParaRPr lang="ru-RU" sz="3000" dirty="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ПАРЛАМЕНТ – НАЦИОНАЛЬНОЕ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0712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25685" y="1055011"/>
            <a:ext cx="10914942" cy="558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solidFill>
                  <a:srgbClr val="006600"/>
                </a:solidFill>
              </a:rPr>
              <a:t>Членом Совета Республики пожизненно с его согласия является Президент Республики Беларусь, прекративший исполнение своих полномочий в связи с истечением срока его пребывания в должности либо досрочно </a:t>
            </a:r>
            <a:r>
              <a:rPr lang="ru-RU" sz="3200" dirty="0" smtClean="0">
                <a:solidFill>
                  <a:srgbClr val="006600"/>
                </a:solidFill>
              </a:rPr>
              <a:t>в случае его отставки. </a:t>
            </a:r>
          </a:p>
          <a:p>
            <a:pPr marL="0" indent="0" algn="just">
              <a:buNone/>
            </a:pPr>
            <a:r>
              <a:rPr lang="ru-RU" sz="3200" dirty="0"/>
              <a:t>Выборы нового состава палат Парламента назначаются не позднее </a:t>
            </a:r>
            <a:r>
              <a:rPr lang="ru-RU" sz="3200" dirty="0">
                <a:solidFill>
                  <a:srgbClr val="006600"/>
                </a:solidFill>
              </a:rPr>
              <a:t>трех месяцев до единого дня голосования</a:t>
            </a:r>
            <a:r>
              <a:rPr lang="ru-RU" sz="3200" dirty="0"/>
              <a:t>.</a:t>
            </a:r>
            <a:r>
              <a:rPr lang="ru-RU" sz="3200" dirty="0" smtClean="0">
                <a:solidFill>
                  <a:srgbClr val="006600"/>
                </a:solidFill>
              </a:rPr>
              <a:t>(Ст.91).</a:t>
            </a:r>
          </a:p>
          <a:p>
            <a:pPr marL="0" indent="0" algn="just">
              <a:buNone/>
            </a:pPr>
            <a:r>
              <a:rPr lang="ru-RU" sz="3200" dirty="0" smtClean="0"/>
              <a:t>Срок </a:t>
            </a:r>
            <a:r>
              <a:rPr lang="ru-RU" sz="3200" dirty="0"/>
              <a:t>полномочий Парламента – </a:t>
            </a:r>
            <a:r>
              <a:rPr lang="ru-RU" sz="3200" dirty="0">
                <a:solidFill>
                  <a:srgbClr val="006600"/>
                </a:solidFill>
              </a:rPr>
              <a:t>пять лет</a:t>
            </a:r>
            <a:r>
              <a:rPr lang="ru-RU" sz="3200" dirty="0"/>
              <a:t>, если иное не предусмотрено Конституцией</a:t>
            </a:r>
            <a:r>
              <a:rPr lang="ru-RU" sz="3200" dirty="0" smtClean="0"/>
              <a:t>. (Ст.93)</a:t>
            </a:r>
          </a:p>
          <a:p>
            <a:pPr marL="0" indent="0" algn="just">
              <a:buNone/>
            </a:pPr>
            <a:r>
              <a:rPr lang="ru-RU" sz="3200" dirty="0" smtClean="0"/>
              <a:t>Палаты </a:t>
            </a:r>
            <a:r>
              <a:rPr lang="ru-RU" sz="3200" dirty="0"/>
              <a:t>собираются на сессию, которая открывается </a:t>
            </a:r>
            <a:r>
              <a:rPr lang="ru-RU" sz="3200" dirty="0">
                <a:solidFill>
                  <a:srgbClr val="006600"/>
                </a:solidFill>
              </a:rPr>
              <a:t>в третий вторник сентября и закрывается в последний рабочий день июня следующего </a:t>
            </a:r>
            <a:r>
              <a:rPr lang="ru-RU" sz="3200" dirty="0" smtClean="0">
                <a:solidFill>
                  <a:srgbClr val="006600"/>
                </a:solidFill>
              </a:rPr>
              <a:t>года</a:t>
            </a:r>
            <a:r>
              <a:rPr lang="ru-RU" sz="3200" dirty="0"/>
              <a:t> </a:t>
            </a:r>
            <a:r>
              <a:rPr lang="ru-RU" sz="3200" dirty="0" smtClean="0"/>
              <a:t>(Ст.95) </a:t>
            </a:r>
            <a:endParaRPr lang="ru-RU" sz="3000" dirty="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ПАРЛАМЕНТ – НАЦИОНАЛЬНОЕ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7590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25685" y="1055011"/>
            <a:ext cx="10914942" cy="558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smtClean="0"/>
              <a:t> </a:t>
            </a:r>
            <a:r>
              <a:rPr lang="ru-RU" sz="3200" dirty="0"/>
              <a:t>Палата представителей избирает из своего состава Председателя Палаты представителей и его </a:t>
            </a:r>
            <a:r>
              <a:rPr lang="ru-RU" sz="3200" dirty="0">
                <a:solidFill>
                  <a:srgbClr val="006600"/>
                </a:solidFill>
              </a:rPr>
              <a:t>заместителей</a:t>
            </a:r>
            <a:r>
              <a:rPr lang="ru-RU" sz="3200" dirty="0"/>
              <a:t>. Совет Республики избирает из своего состава Председателя Совета Республики и его </a:t>
            </a:r>
            <a:r>
              <a:rPr lang="ru-RU" sz="3200" dirty="0" smtClean="0">
                <a:solidFill>
                  <a:srgbClr val="006600"/>
                </a:solidFill>
              </a:rPr>
              <a:t>заместителей </a:t>
            </a:r>
            <a:r>
              <a:rPr lang="ru-RU" sz="3200" dirty="0" smtClean="0"/>
              <a:t>(Ст.96)</a:t>
            </a:r>
          </a:p>
          <a:p>
            <a:pPr marL="0" indent="0" algn="just">
              <a:buNone/>
            </a:pPr>
            <a:endParaRPr lang="ru-RU" sz="3200" dirty="0" smtClean="0"/>
          </a:p>
          <a:p>
            <a:pPr marL="0" indent="0" algn="just">
              <a:buNone/>
            </a:pPr>
            <a:r>
              <a:rPr lang="ru-RU" sz="3200" dirty="0" smtClean="0"/>
              <a:t>Палата представителей: </a:t>
            </a:r>
          </a:p>
          <a:p>
            <a:pPr marL="0" indent="0" algn="just">
              <a:buNone/>
            </a:pPr>
            <a:r>
              <a:rPr lang="ru-RU" sz="3200" dirty="0" smtClean="0"/>
              <a:t>2</a:t>
            </a:r>
            <a:r>
              <a:rPr lang="ru-RU" sz="3200" baseline="30000" dirty="0" smtClean="0"/>
              <a:t>1</a:t>
            </a:r>
            <a:r>
              <a:rPr lang="ru-RU" sz="3200" dirty="0" smtClean="0"/>
              <a:t> </a:t>
            </a:r>
            <a:r>
              <a:rPr lang="ru-RU" sz="3200" dirty="0" smtClean="0">
                <a:solidFill>
                  <a:srgbClr val="006600"/>
                </a:solidFill>
              </a:rPr>
              <a:t>рассматривает </a:t>
            </a:r>
            <a:r>
              <a:rPr lang="ru-RU" sz="3200" dirty="0">
                <a:solidFill>
                  <a:srgbClr val="006600"/>
                </a:solidFill>
              </a:rPr>
              <a:t>проекты законов о республиканском бюджете и об утверждении отчета о его исполнении. Проекты законов о республиканском бюджете и об утверждении отчета о его исполнении вносятся в Палату представителей Правительством по согласованию с </a:t>
            </a:r>
            <a:r>
              <a:rPr lang="ru-RU" sz="3200" dirty="0" smtClean="0">
                <a:solidFill>
                  <a:srgbClr val="006600"/>
                </a:solidFill>
              </a:rPr>
              <a:t>Президентом </a:t>
            </a:r>
            <a:r>
              <a:rPr lang="ru-RU" sz="3200" dirty="0"/>
              <a:t>(</a:t>
            </a:r>
            <a:r>
              <a:rPr lang="ru-RU" sz="3200" dirty="0" smtClean="0"/>
              <a:t>Ст.97)</a:t>
            </a:r>
            <a:endParaRPr lang="ru-RU" sz="3200" dirty="0"/>
          </a:p>
          <a:p>
            <a:pPr marL="0" indent="0" algn="just">
              <a:buNone/>
            </a:pPr>
            <a:r>
              <a:rPr lang="ru-RU" sz="3200" dirty="0" smtClean="0">
                <a:solidFill>
                  <a:srgbClr val="006600"/>
                </a:solidFill>
              </a:rPr>
              <a:t>;</a:t>
            </a: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ПАРЛАМЕНТ – НАЦИОНАЛЬНОЕ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5595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25685" y="1055011"/>
            <a:ext cx="10914942" cy="558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 Палата представителей: </a:t>
            </a:r>
          </a:p>
          <a:p>
            <a:pPr marL="0" indent="0" algn="just">
              <a:buNone/>
            </a:pPr>
            <a:r>
              <a:rPr lang="ru-RU" sz="3200" dirty="0" smtClean="0"/>
              <a:t>5</a:t>
            </a:r>
            <a:r>
              <a:rPr lang="ru-RU" sz="3200" baseline="30000" dirty="0" smtClean="0"/>
              <a:t>1</a:t>
            </a:r>
            <a:r>
              <a:rPr lang="ru-RU" sz="3200" dirty="0" smtClean="0"/>
              <a:t>  </a:t>
            </a:r>
            <a:r>
              <a:rPr lang="ru-RU" sz="3200" dirty="0">
                <a:solidFill>
                  <a:srgbClr val="006600"/>
                </a:solidFill>
              </a:rPr>
              <a:t>ежегодно заслушивает информацию Генерального прокурора, Председателя Комитета государственного контроля и Председателя Правления Национального банка о результатах их </a:t>
            </a:r>
            <a:r>
              <a:rPr lang="ru-RU" sz="3200" dirty="0" smtClean="0">
                <a:solidFill>
                  <a:srgbClr val="006600"/>
                </a:solidFill>
              </a:rPr>
              <a:t>деятельности</a:t>
            </a:r>
            <a:r>
              <a:rPr lang="ru-RU" sz="3200" dirty="0" smtClean="0"/>
              <a:t> </a:t>
            </a:r>
            <a:r>
              <a:rPr lang="ru-RU" sz="3200" dirty="0"/>
              <a:t>(Ст.97)</a:t>
            </a:r>
          </a:p>
          <a:p>
            <a:pPr marL="0" indent="0" algn="just">
              <a:buNone/>
            </a:pPr>
            <a:r>
              <a:rPr lang="ru-RU" sz="3200" dirty="0" smtClean="0">
                <a:solidFill>
                  <a:srgbClr val="006600"/>
                </a:solidFill>
              </a:rPr>
              <a:t> </a:t>
            </a:r>
            <a:r>
              <a:rPr lang="ru-RU" sz="3200" dirty="0" smtClean="0"/>
              <a:t>Исключен </a:t>
            </a:r>
          </a:p>
          <a:p>
            <a:pPr marL="0" indent="0" algn="just">
              <a:buNone/>
            </a:pPr>
            <a:r>
              <a:rPr lang="ru-RU" dirty="0" smtClean="0">
                <a:solidFill>
                  <a:srgbClr val="A50021"/>
                </a:solidFill>
              </a:rPr>
              <a:t>9</a:t>
            </a:r>
            <a:r>
              <a:rPr lang="ru-RU" dirty="0">
                <a:solidFill>
                  <a:srgbClr val="A50021"/>
                </a:solidFill>
              </a:rPr>
              <a:t>) выдвигает большинством голосов от полного состава Палаты представителей обвинение против Президента в совершении государственной измены или иного тяжкого преступления; на основании соответствующего решения Совета Республики принимает большинством не менее двух третей голосов от полного состава решение о смещении Президента с должности;</a:t>
            </a:r>
            <a:endParaRPr lang="ru-RU" sz="3200" dirty="0" smtClean="0">
              <a:solidFill>
                <a:srgbClr val="A50021"/>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ПАРЛАМЕНТ – НАЦИОНАЛЬНОЕ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423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25685" y="1055011"/>
            <a:ext cx="11131968" cy="57842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 Статья 98. Совет Республики</a:t>
            </a:r>
            <a:r>
              <a:rPr lang="ru-RU" sz="3200" dirty="0" smtClean="0"/>
              <a:t>:</a:t>
            </a:r>
          </a:p>
          <a:p>
            <a:pPr marL="0" indent="0" algn="just">
              <a:buNone/>
            </a:pPr>
            <a:r>
              <a:rPr lang="ru-RU" sz="3000" dirty="0" smtClean="0"/>
              <a:t>2. </a:t>
            </a:r>
            <a:r>
              <a:rPr lang="ru-RU" sz="3000" dirty="0"/>
              <a:t>дает </a:t>
            </a:r>
            <a:r>
              <a:rPr lang="ru-RU" sz="3000" dirty="0">
                <a:solidFill>
                  <a:srgbClr val="006600"/>
                </a:solidFill>
              </a:rPr>
              <a:t>предварительное</a:t>
            </a:r>
            <a:r>
              <a:rPr lang="ru-RU" sz="3000" dirty="0"/>
              <a:t> согласие Президенту на назначение </a:t>
            </a:r>
            <a:r>
              <a:rPr lang="ru-RU" sz="3000" dirty="0">
                <a:solidFill>
                  <a:srgbClr val="006600"/>
                </a:solidFill>
              </a:rPr>
              <a:t>на должность и освобождение от должности </a:t>
            </a:r>
            <a:r>
              <a:rPr lang="ru-RU" sz="3000" dirty="0"/>
              <a:t>Генерального прокурора, </a:t>
            </a:r>
            <a:r>
              <a:rPr lang="ru-RU" sz="3000" dirty="0">
                <a:solidFill>
                  <a:srgbClr val="006600"/>
                </a:solidFill>
              </a:rPr>
              <a:t>Председателя Комитета государственного контроля</a:t>
            </a:r>
            <a:r>
              <a:rPr lang="ru-RU" sz="3000" dirty="0"/>
              <a:t>, Председателя и членов Правления Национального банка; </a:t>
            </a:r>
            <a:endParaRPr lang="ru-RU" sz="3000" dirty="0" smtClean="0"/>
          </a:p>
          <a:p>
            <a:pPr marL="0" indent="0" algn="just">
              <a:buNone/>
            </a:pPr>
            <a:r>
              <a:rPr lang="ru-RU" sz="3000" dirty="0" smtClean="0">
                <a:solidFill>
                  <a:srgbClr val="006600"/>
                </a:solidFill>
              </a:rPr>
              <a:t>2</a:t>
            </a:r>
            <a:r>
              <a:rPr lang="ru-RU" sz="3000" baseline="30000" dirty="0" smtClean="0">
                <a:solidFill>
                  <a:srgbClr val="006600"/>
                </a:solidFill>
              </a:rPr>
              <a:t>1</a:t>
            </a:r>
            <a:r>
              <a:rPr lang="ru-RU" sz="3000" dirty="0" smtClean="0">
                <a:solidFill>
                  <a:srgbClr val="006600"/>
                </a:solidFill>
              </a:rPr>
              <a:t>.ежегодно </a:t>
            </a:r>
            <a:r>
              <a:rPr lang="ru-RU" sz="3000" dirty="0">
                <a:solidFill>
                  <a:srgbClr val="006600"/>
                </a:solidFill>
              </a:rPr>
              <a:t>заслушивает информацию Генерального прокурора, Председателя Комитета государственного контроля и Председателя Правления Национального банка о результатах их деятельности</a:t>
            </a:r>
            <a:r>
              <a:rPr lang="ru-RU" sz="3000" dirty="0" smtClean="0">
                <a:solidFill>
                  <a:srgbClr val="006600"/>
                </a:solidFill>
              </a:rPr>
              <a:t>;</a:t>
            </a:r>
          </a:p>
          <a:p>
            <a:pPr marL="0" indent="0" algn="just">
              <a:buNone/>
            </a:pPr>
            <a:r>
              <a:rPr lang="ru-RU" sz="3000" dirty="0" smtClean="0">
                <a:solidFill>
                  <a:srgbClr val="006600"/>
                </a:solidFill>
              </a:rPr>
              <a:t>Исключены</a:t>
            </a:r>
          </a:p>
          <a:p>
            <a:pPr marL="0" indent="0">
              <a:buNone/>
            </a:pPr>
            <a:r>
              <a:rPr lang="ru-RU" sz="2000" dirty="0">
                <a:solidFill>
                  <a:srgbClr val="C00000"/>
                </a:solidFill>
              </a:rPr>
              <a:t>3) избирает шесть судей Конституционного Суда;</a:t>
            </a:r>
          </a:p>
          <a:p>
            <a:pPr marL="0" indent="0">
              <a:buNone/>
            </a:pPr>
            <a:r>
              <a:rPr lang="ru-RU" sz="2000" dirty="0">
                <a:solidFill>
                  <a:srgbClr val="C00000"/>
                </a:solidFill>
              </a:rPr>
              <a:t>4) избирает шесть членов Центральной комиссии Республики Беларусь по выборам и проведению республиканских референдумов;</a:t>
            </a:r>
          </a:p>
          <a:p>
            <a:pPr marL="0" indent="0" algn="just">
              <a:buNone/>
            </a:pPr>
            <a:endParaRPr lang="ru-RU" sz="3200" dirty="0" smtClean="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ПАРЛАМЕНТ – НАЦИОНАЛЬНОЕ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7909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88834" y="996752"/>
            <a:ext cx="9464040" cy="1569660"/>
          </a:xfrm>
          <a:prstGeom prst="rect">
            <a:avLst/>
          </a:prstGeom>
        </p:spPr>
        <p:txBody>
          <a:bodyPr wrap="square">
            <a:spAutoFit/>
          </a:bodyPr>
          <a:lstStyle/>
          <a:p>
            <a:r>
              <a:rPr lang="ru-RU" sz="3200" dirty="0" smtClean="0">
                <a:latin typeface="Arial" panose="020B0604020202020204" pitchFamily="34" charset="0"/>
                <a:cs typeface="Arial" panose="020B0604020202020204" pitchFamily="34" charset="0"/>
              </a:rPr>
              <a:t>Конституция Республики Беларусь принята </a:t>
            </a:r>
          </a:p>
          <a:p>
            <a:pPr algn="just"/>
            <a:r>
              <a:rPr lang="ru-RU" sz="3200" b="1" dirty="0" smtClean="0">
                <a:latin typeface="Arial" panose="020B0604020202020204" pitchFamily="34" charset="0"/>
                <a:cs typeface="Arial" panose="020B0604020202020204" pitchFamily="34" charset="0"/>
              </a:rPr>
              <a:t>15 марта 1994 г. </a:t>
            </a:r>
            <a:r>
              <a:rPr lang="ru-RU" sz="3200" dirty="0" smtClean="0">
                <a:latin typeface="Arial" panose="020B0604020202020204" pitchFamily="34" charset="0"/>
                <a:cs typeface="Arial" panose="020B0604020202020204" pitchFamily="34" charset="0"/>
              </a:rPr>
              <a:t>на 13-й сессии Верховного Совета 12-го созыва.</a:t>
            </a:r>
            <a:endParaRPr lang="ru-RU" sz="3200" dirty="0">
              <a:latin typeface="Arial" panose="020B0604020202020204" pitchFamily="34" charset="0"/>
              <a:cs typeface="Arial" panose="020B0604020202020204" pitchFamily="34" charset="0"/>
            </a:endParaRPr>
          </a:p>
        </p:txBody>
      </p:sp>
      <p:sp>
        <p:nvSpPr>
          <p:cNvPr id="4" name="Прямоугольник 3"/>
          <p:cNvSpPr/>
          <p:nvPr/>
        </p:nvSpPr>
        <p:spPr>
          <a:xfrm>
            <a:off x="2107468" y="2523610"/>
            <a:ext cx="9822180" cy="1938992"/>
          </a:xfrm>
          <a:prstGeom prst="rect">
            <a:avLst/>
          </a:prstGeom>
        </p:spPr>
        <p:txBody>
          <a:bodyPr wrap="square">
            <a:spAutoFit/>
          </a:bodyPr>
          <a:lstStyle/>
          <a:p>
            <a:pPr algn="just"/>
            <a:endParaRPr lang="ru-RU" sz="2400" dirty="0" smtClean="0">
              <a:latin typeface="Arial" panose="020B0604020202020204" pitchFamily="34" charset="0"/>
              <a:cs typeface="Arial" panose="020B0604020202020204" pitchFamily="34" charset="0"/>
            </a:endParaRPr>
          </a:p>
          <a:p>
            <a:pPr algn="just"/>
            <a:r>
              <a:rPr lang="ru-RU" sz="2400" dirty="0" smtClean="0">
                <a:latin typeface="Arial" panose="020B0604020202020204" pitchFamily="34" charset="0"/>
                <a:cs typeface="Arial" panose="020B0604020202020204" pitchFamily="34" charset="0"/>
              </a:rPr>
              <a:t>Она установила принципы демократического строя (народовластие, разделение властей, политический плюрализм, верховенство права), приоритет прав и свобод человека, главенство международного права. </a:t>
            </a:r>
            <a:endParaRPr lang="ru-RU" sz="2400" dirty="0">
              <a:latin typeface="Arial" panose="020B0604020202020204" pitchFamily="34" charset="0"/>
              <a:cs typeface="Arial" panose="020B0604020202020204" pitchFamily="34" charset="0"/>
            </a:endParaRPr>
          </a:p>
        </p:txBody>
      </p:sp>
      <p:sp>
        <p:nvSpPr>
          <p:cNvPr id="5" name="Прямоугольник 4"/>
          <p:cNvSpPr/>
          <p:nvPr/>
        </p:nvSpPr>
        <p:spPr>
          <a:xfrm>
            <a:off x="2088834" y="4539797"/>
            <a:ext cx="8879482" cy="461665"/>
          </a:xfrm>
          <a:prstGeom prst="rect">
            <a:avLst/>
          </a:prstGeom>
        </p:spPr>
        <p:txBody>
          <a:bodyPr wrap="none">
            <a:spAutoFit/>
          </a:bodyPr>
          <a:lstStyle/>
          <a:p>
            <a:pPr algn="just"/>
            <a:r>
              <a:rPr lang="ru-RU" sz="2400" dirty="0" smtClean="0">
                <a:latin typeface="Arial" panose="020B0604020202020204" pitchFamily="34" charset="0"/>
                <a:cs typeface="Arial" panose="020B0604020202020204" pitchFamily="34" charset="0"/>
              </a:rPr>
              <a:t>Впервые в Беларуси был введен </a:t>
            </a:r>
            <a:r>
              <a:rPr lang="ru-RU" sz="2400" b="1" dirty="0" smtClean="0">
                <a:latin typeface="Arial" panose="020B0604020202020204" pitchFamily="34" charset="0"/>
                <a:cs typeface="Arial" panose="020B0604020202020204" pitchFamily="34" charset="0"/>
              </a:rPr>
              <a:t>институт президентства</a:t>
            </a:r>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p:txBody>
      </p:sp>
      <p:pic>
        <p:nvPicPr>
          <p:cNvPr id="12"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3337" y="767131"/>
            <a:ext cx="1062988" cy="12491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5002" y="4217094"/>
            <a:ext cx="1062988" cy="124918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107468" y="5069493"/>
            <a:ext cx="9798366" cy="830997"/>
          </a:xfrm>
          <a:prstGeom prst="rect">
            <a:avLst/>
          </a:prstGeom>
        </p:spPr>
        <p:txBody>
          <a:bodyPr wrap="square">
            <a:spAutoFit/>
          </a:bodyPr>
          <a:lstStyle/>
          <a:p>
            <a:r>
              <a:rPr lang="ru-RU" sz="2400" dirty="0" smtClean="0">
                <a:latin typeface="Arial" panose="020B0604020202020204" pitchFamily="34" charset="0"/>
                <a:cs typeface="Arial" panose="020B0604020202020204" pitchFamily="34" charset="0"/>
              </a:rPr>
              <a:t>Также учреждался институт конституционного контроля – Конституционный Суд Республики Беларусь.</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9370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25685" y="1055011"/>
            <a:ext cx="11131968" cy="57842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 Статья 98. Совет Республики</a:t>
            </a:r>
            <a:r>
              <a:rPr lang="ru-RU" sz="3200" dirty="0" smtClean="0"/>
              <a:t>:</a:t>
            </a:r>
          </a:p>
          <a:p>
            <a:pPr marL="0" indent="0" algn="just">
              <a:buNone/>
            </a:pPr>
            <a:r>
              <a:rPr lang="ru-RU" sz="3200" dirty="0"/>
              <a:t>5) </a:t>
            </a:r>
            <a:r>
              <a:rPr lang="ru-RU" sz="3200" dirty="0">
                <a:solidFill>
                  <a:srgbClr val="006600"/>
                </a:solidFill>
              </a:rPr>
              <a:t>анализирует деятельность местных Советов депутатов, принимает меры по развитию местного </a:t>
            </a:r>
            <a:r>
              <a:rPr lang="ru-RU" sz="3200" dirty="0" smtClean="0">
                <a:solidFill>
                  <a:srgbClr val="006600"/>
                </a:solidFill>
              </a:rPr>
              <a:t>самоуправления.</a:t>
            </a:r>
            <a:endParaRPr lang="ru-RU" sz="3000" dirty="0" smtClean="0">
              <a:solidFill>
                <a:srgbClr val="006600"/>
              </a:solidFill>
            </a:endParaRPr>
          </a:p>
          <a:p>
            <a:pPr marL="0" indent="0" algn="just">
              <a:buNone/>
            </a:pPr>
            <a:r>
              <a:rPr lang="ru-RU" sz="3000" dirty="0" smtClean="0">
                <a:solidFill>
                  <a:srgbClr val="006600"/>
                </a:solidFill>
              </a:rPr>
              <a:t>Исключены</a:t>
            </a:r>
          </a:p>
          <a:p>
            <a:pPr marL="0" indent="0" algn="just">
              <a:buNone/>
            </a:pPr>
            <a:r>
              <a:rPr lang="ru-RU" dirty="0" smtClean="0"/>
              <a:t>7</a:t>
            </a:r>
            <a:r>
              <a:rPr lang="ru-RU" dirty="0"/>
              <a:t>) </a:t>
            </a:r>
            <a:r>
              <a:rPr lang="ru-RU" dirty="0">
                <a:solidFill>
                  <a:srgbClr val="C00000"/>
                </a:solidFill>
              </a:rPr>
              <a:t>рассматривает выдвинутое Палатой представителей обвинение против Президента в совершении государственной измены или иного тяжкого преступления, принимает решение о его расследовании. При наличии оснований большинством не менее двух третей голосов от полного состава принимает решение о смещении Президента с должности;</a:t>
            </a:r>
            <a:endParaRPr lang="ru-RU" sz="3200" dirty="0" smtClean="0">
              <a:solidFill>
                <a:srgbClr val="C000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ПАРЛАМЕНТ – НАЦИОНАЛЬНОЕ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0603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25685" y="1055011"/>
            <a:ext cx="11131968" cy="57842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 Статья 99. Право законодательной инициативы принадлежит Президенту</a:t>
            </a:r>
            <a:r>
              <a:rPr lang="ru-RU" sz="3200" dirty="0" smtClean="0"/>
              <a:t>, </a:t>
            </a:r>
            <a:r>
              <a:rPr lang="ru-RU" sz="3200" dirty="0" smtClean="0">
                <a:solidFill>
                  <a:srgbClr val="006600"/>
                </a:solidFill>
              </a:rPr>
              <a:t>Всебелорусскому </a:t>
            </a:r>
            <a:r>
              <a:rPr lang="ru-RU" sz="3200" dirty="0">
                <a:solidFill>
                  <a:srgbClr val="006600"/>
                </a:solidFill>
              </a:rPr>
              <a:t>народному собранию</a:t>
            </a:r>
            <a:r>
              <a:rPr lang="ru-RU" sz="3200" dirty="0"/>
              <a:t>, депутатам Палаты представителей, Совету Республики, Правительству, а также гражданам, обладающим избирательным правом, в количестве не менее 50 тысяч человек и реализуется в Палате представителей. </a:t>
            </a:r>
            <a:endParaRPr lang="ru-RU" sz="3200" dirty="0" smtClean="0"/>
          </a:p>
          <a:p>
            <a:pPr marL="0" indent="0" algn="just">
              <a:buNone/>
            </a:pPr>
            <a:r>
              <a:rPr lang="ru-RU" sz="3200" dirty="0" smtClean="0"/>
              <a:t>Исключена</a:t>
            </a:r>
          </a:p>
          <a:p>
            <a:pPr marL="0" indent="0" algn="just">
              <a:buNone/>
            </a:pPr>
            <a:r>
              <a:rPr lang="ru-RU" b="1" dirty="0">
                <a:solidFill>
                  <a:srgbClr val="C00000"/>
                </a:solidFill>
              </a:rPr>
              <a:t>Статья 101.</a:t>
            </a:r>
            <a:r>
              <a:rPr lang="ru-RU" dirty="0">
                <a:solidFill>
                  <a:srgbClr val="C00000"/>
                </a:solidFill>
              </a:rPr>
              <a:t>  Палата представителей и Совет Республики законом, принятым большинством голосов от полного состава палат, по предложению Президента могут делегировать ему законодательные полномочия на издание декретов, имеющих силу закона. Этот закон должен определять предмет регулирования и срок полномочий Президента на издание декретов.</a:t>
            </a:r>
            <a:endParaRPr lang="ru-RU" sz="3200" dirty="0" smtClean="0">
              <a:solidFill>
                <a:srgbClr val="C000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ПАРЛАМЕНТ – НАЦИОНАЛЬНОЕ СОБРАНИЕ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5176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892099" y="1078301"/>
            <a:ext cx="10837059" cy="5761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 </a:t>
            </a:r>
            <a:r>
              <a:rPr lang="ru-RU" sz="2400" dirty="0">
                <a:solidFill>
                  <a:srgbClr val="006600"/>
                </a:solidFill>
              </a:rPr>
              <a:t>Статья 112</a:t>
            </a:r>
            <a:r>
              <a:rPr lang="ru-RU" sz="2400" baseline="30000" dirty="0">
                <a:solidFill>
                  <a:srgbClr val="006600"/>
                </a:solidFill>
              </a:rPr>
              <a:t>1</a:t>
            </a:r>
            <a:r>
              <a:rPr lang="ru-RU" sz="2400" dirty="0">
                <a:solidFill>
                  <a:srgbClr val="006600"/>
                </a:solidFill>
              </a:rPr>
              <a:t> . Верховный Суд возглавляет систему судов общей юрисдикции и является высшим судебным органом, который </a:t>
            </a:r>
            <a:r>
              <a:rPr lang="ru-RU" sz="2400" dirty="0" smtClean="0">
                <a:solidFill>
                  <a:srgbClr val="006600"/>
                </a:solidFill>
              </a:rPr>
              <a:t>осуществляет </a:t>
            </a:r>
            <a:r>
              <a:rPr lang="ru-RU" sz="2400" dirty="0">
                <a:solidFill>
                  <a:srgbClr val="006600"/>
                </a:solidFill>
              </a:rPr>
              <a:t>правосудие посредством гражданского, уголовного и иных форм судопроизводства, предусмотренных законом. </a:t>
            </a:r>
            <a:endParaRPr lang="ru-RU" sz="2400" dirty="0" smtClean="0">
              <a:solidFill>
                <a:srgbClr val="006600"/>
              </a:solidFill>
            </a:endParaRPr>
          </a:p>
          <a:p>
            <a:pPr marL="0" indent="0" algn="just">
              <a:buNone/>
            </a:pPr>
            <a:r>
              <a:rPr lang="ru-RU" sz="2400" dirty="0" smtClean="0">
                <a:solidFill>
                  <a:srgbClr val="006600"/>
                </a:solidFill>
              </a:rPr>
              <a:t>Председатель </a:t>
            </a:r>
            <a:r>
              <a:rPr lang="ru-RU" sz="2400" dirty="0">
                <a:solidFill>
                  <a:srgbClr val="006600"/>
                </a:solidFill>
              </a:rPr>
              <a:t>и судьи Верховного Суда избираются и освобождаются от должности Всебелорусским народным собранием</a:t>
            </a:r>
            <a:r>
              <a:rPr lang="ru-RU" sz="2400" dirty="0" smtClean="0">
                <a:solidFill>
                  <a:srgbClr val="006600"/>
                </a:solidFill>
              </a:rPr>
              <a:t>.</a:t>
            </a:r>
          </a:p>
          <a:p>
            <a:pPr marL="0" indent="0" algn="just">
              <a:buNone/>
            </a:pPr>
            <a:r>
              <a:rPr lang="ru-RU" sz="2400" dirty="0">
                <a:solidFill>
                  <a:srgbClr val="006600"/>
                </a:solidFill>
              </a:rPr>
              <a:t>Статья 116. Конституционный Суд осуществляет контроль за конституционностью нормативных правовых актов в государстве посредством конституционного судопроизводства в целях защиты конституционного строя Республики Беларусь, гарантированных Конституцией прав и свобод человека и гражданина, обеспечения верховенства Конституции и ее прямого действия на территории Республики Беларусь</a:t>
            </a:r>
            <a:r>
              <a:rPr lang="ru-RU" sz="2400" dirty="0" smtClean="0">
                <a:solidFill>
                  <a:srgbClr val="006600"/>
                </a:solidFill>
              </a:rPr>
              <a:t>.</a:t>
            </a:r>
          </a:p>
          <a:p>
            <a:pPr marL="0" indent="0" algn="just">
              <a:buNone/>
            </a:pPr>
            <a:r>
              <a:rPr lang="ru-RU" sz="2400" dirty="0">
                <a:solidFill>
                  <a:srgbClr val="006600"/>
                </a:solidFill>
              </a:rPr>
              <a:t>Председатель и судьи Конституционного Суда избираются и освобождаются от должности Всебелорусским народным собранием. Судьи Конституционного Суда избираются на 11 лет и могут быть избраны на новый срок.</a:t>
            </a:r>
            <a:endParaRPr lang="ru-RU" sz="2600" dirty="0" smtClean="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smtClean="0"/>
              <a:t>СУД</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1814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892099" y="1476069"/>
            <a:ext cx="10837059" cy="37215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 </a:t>
            </a:r>
            <a:r>
              <a:rPr lang="ru-RU" sz="3000" dirty="0"/>
              <a:t>Статья 118. Местные Советы депутатов избираются гражданами соответствующих административно-территориальных единиц сроком </a:t>
            </a:r>
            <a:r>
              <a:rPr lang="ru-RU" sz="3000" dirty="0">
                <a:solidFill>
                  <a:srgbClr val="006600"/>
                </a:solidFill>
              </a:rPr>
              <a:t>на пять </a:t>
            </a:r>
            <a:r>
              <a:rPr lang="ru-RU" sz="3000" dirty="0"/>
              <a:t>лет, если иное не предусмотрено Конституцией. </a:t>
            </a:r>
            <a:endParaRPr lang="ru-RU" sz="3000" dirty="0" smtClean="0"/>
          </a:p>
          <a:p>
            <a:pPr marL="0" indent="0" algn="just">
              <a:buNone/>
            </a:pPr>
            <a:r>
              <a:rPr lang="ru-RU" sz="3000" dirty="0" smtClean="0">
                <a:solidFill>
                  <a:srgbClr val="006600"/>
                </a:solidFill>
              </a:rPr>
              <a:t>В </a:t>
            </a:r>
            <a:r>
              <a:rPr lang="ru-RU" sz="3000" dirty="0">
                <a:solidFill>
                  <a:srgbClr val="006600"/>
                </a:solidFill>
              </a:rPr>
              <a:t>случае роспуска местного Совета депутатов новый состав этого Совета депутатов осуществляет свои полномочия до начала полномочий местных Советов депутатов, избранных в единый день голосования</a:t>
            </a:r>
            <a:r>
              <a:rPr lang="ru-RU" sz="3000" dirty="0" smtClean="0">
                <a:solidFill>
                  <a:srgbClr val="006600"/>
                </a:solidFill>
              </a:rPr>
              <a:t>.</a:t>
            </a: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t>МЕСТНОЕ УПРАВЛЕНИЕ И САМОУПРАВЛЕНИЕ</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7006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964626" y="1138894"/>
            <a:ext cx="10837059" cy="54303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3200" dirty="0"/>
              <a:t> </a:t>
            </a:r>
            <a:r>
              <a:rPr lang="ru-RU" dirty="0"/>
              <a:t>Статья 138. Вопрос об изменении и дополнении Конституции рассматривается палатами Парламента по инициативе Президента, </a:t>
            </a:r>
            <a:r>
              <a:rPr lang="ru-RU" dirty="0">
                <a:solidFill>
                  <a:srgbClr val="006600"/>
                </a:solidFill>
              </a:rPr>
              <a:t>Всебелорусского народного собрания</a:t>
            </a:r>
            <a:r>
              <a:rPr lang="ru-RU" dirty="0"/>
              <a:t>, </a:t>
            </a:r>
            <a:r>
              <a:rPr lang="ru-RU" dirty="0">
                <a:solidFill>
                  <a:srgbClr val="006600"/>
                </a:solidFill>
              </a:rPr>
              <a:t>не менее одной трети от </a:t>
            </a:r>
            <a:r>
              <a:rPr lang="ru-RU" dirty="0" smtClean="0">
                <a:solidFill>
                  <a:srgbClr val="006600"/>
                </a:solidFill>
              </a:rPr>
              <a:t> </a:t>
            </a:r>
            <a:r>
              <a:rPr lang="ru-RU" dirty="0">
                <a:solidFill>
                  <a:srgbClr val="006600"/>
                </a:solidFill>
              </a:rPr>
              <a:t>полного состава каждой из палат Парламента либо </a:t>
            </a:r>
            <a:r>
              <a:rPr lang="ru-RU" dirty="0"/>
              <a:t>не менее 150 тысяч граждан Республики Беларусь, обладающих избирательным правом</a:t>
            </a:r>
            <a:r>
              <a:rPr lang="ru-RU" dirty="0" smtClean="0"/>
              <a:t>.</a:t>
            </a:r>
          </a:p>
          <a:p>
            <a:pPr marL="0" indent="0" algn="just">
              <a:buNone/>
            </a:pPr>
            <a:r>
              <a:rPr lang="ru-RU" dirty="0" smtClean="0"/>
              <a:t>Статья 140. Изменения </a:t>
            </a:r>
            <a:r>
              <a:rPr lang="ru-RU" dirty="0"/>
              <a:t>и дополнения Конституции могут быть проведены через референдум. Решение об изменении и дополнении Конституции путем референдума считается принятым, если за него проголосовало </a:t>
            </a:r>
            <a:r>
              <a:rPr lang="ru-RU" dirty="0">
                <a:solidFill>
                  <a:srgbClr val="006600"/>
                </a:solidFill>
              </a:rPr>
              <a:t>более половины граждан</a:t>
            </a:r>
            <a:r>
              <a:rPr lang="ru-RU" dirty="0"/>
              <a:t>, принявших участие в голосовании. </a:t>
            </a:r>
            <a:endParaRPr lang="ru-RU" dirty="0" smtClean="0"/>
          </a:p>
          <a:p>
            <a:pPr marL="0" indent="0" algn="just">
              <a:buNone/>
            </a:pPr>
            <a:r>
              <a:rPr lang="ru-RU" dirty="0" smtClean="0"/>
              <a:t>Считается</a:t>
            </a:r>
            <a:r>
              <a:rPr lang="ru-RU" dirty="0"/>
              <a:t>, что референдум состоялся, если в нем приняло участие </a:t>
            </a:r>
            <a:r>
              <a:rPr lang="ru-RU" dirty="0">
                <a:solidFill>
                  <a:srgbClr val="006600"/>
                </a:solidFill>
              </a:rPr>
              <a:t>более половины граждан</a:t>
            </a:r>
            <a:r>
              <a:rPr lang="ru-RU" dirty="0"/>
              <a:t>, внесенных в списки для </a:t>
            </a:r>
            <a:r>
              <a:rPr lang="ru-RU" dirty="0" smtClean="0"/>
              <a:t>голосования.</a:t>
            </a:r>
            <a:endParaRPr lang="ru-RU" dirty="0" smtClean="0">
              <a:solidFill>
                <a:srgbClr val="006600"/>
              </a:solidFill>
            </a:endParaRPr>
          </a:p>
        </p:txBody>
      </p:sp>
      <p:cxnSp>
        <p:nvCxnSpPr>
          <p:cNvPr id="14" name="Прямая соединительная линия 13"/>
          <p:cNvCxnSpPr/>
          <p:nvPr/>
        </p:nvCxnSpPr>
        <p:spPr>
          <a:xfrm flipV="1">
            <a:off x="1137089" y="839945"/>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92099" y="89199"/>
            <a:ext cx="10982115" cy="769441"/>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Проект Конституции Республики Беларусь.  </a:t>
            </a:r>
          </a:p>
          <a:p>
            <a:r>
              <a:rPr lang="ru-RU" sz="2000" dirty="0">
                <a:solidFill>
                  <a:srgbClr val="006600"/>
                </a:solidFill>
              </a:rPr>
              <a:t>ПОРЯДОК ИЗМЕНЕНИЯ И ДОПОЛНЕНИЯ КОНСТИТУЦИИ</a:t>
            </a:r>
            <a:endParaRPr lang="ru-RU" sz="2000" b="1" i="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9349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180920" y="747294"/>
            <a:ext cx="10628359" cy="5495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b="1" dirty="0" smtClean="0">
                <a:solidFill>
                  <a:srgbClr val="006600"/>
                </a:solidFill>
              </a:rPr>
              <a:t>Партийное строительство и выборы:</a:t>
            </a:r>
          </a:p>
          <a:p>
            <a:pPr marL="0" indent="0" algn="just">
              <a:buNone/>
            </a:pPr>
            <a:r>
              <a:rPr lang="ru-RU" dirty="0"/>
              <a:t>Статья 36. Каждый имеет право на свободу объединений. </a:t>
            </a:r>
            <a:r>
              <a:rPr lang="ru-RU" dirty="0">
                <a:solidFill>
                  <a:srgbClr val="006600"/>
                </a:solidFill>
              </a:rPr>
              <a:t>Граждане для осуществления и удовлетворения политических, социальных, экономических, культурных и иных интересов имеют право на создание политических партий и других общественных объединений и участие в их деятельности. Политические партии и другие общественные объединения создаются и действуют в соответствии с законом.</a:t>
            </a:r>
            <a:r>
              <a:rPr lang="ru-RU" dirty="0"/>
              <a:t> </a:t>
            </a:r>
            <a:endParaRPr lang="ru-RU" dirty="0" smtClean="0"/>
          </a:p>
          <a:p>
            <a:pPr marL="0" indent="0" algn="just">
              <a:buNone/>
            </a:pPr>
            <a:r>
              <a:rPr lang="ru-RU" dirty="0" smtClean="0"/>
              <a:t>Судьи</a:t>
            </a:r>
            <a:r>
              <a:rPr lang="ru-RU" dirty="0"/>
              <a:t>, прокурорские работники, сотрудники Комитета государственного контроля, военизированных организаций, военнослужащие не могут быть членами политических партий</a:t>
            </a:r>
            <a:r>
              <a:rPr lang="ru-RU" dirty="0" smtClean="0"/>
              <a:t>.</a:t>
            </a:r>
          </a:p>
        </p:txBody>
      </p:sp>
      <p:cxnSp>
        <p:nvCxnSpPr>
          <p:cNvPr id="14" name="Прямая соединительная линия 13"/>
          <p:cNvCxnSpPr/>
          <p:nvPr/>
        </p:nvCxnSpPr>
        <p:spPr>
          <a:xfrm flipV="1">
            <a:off x="891541" y="686140"/>
            <a:ext cx="10920564"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981082" y="193381"/>
            <a:ext cx="11028037" cy="461665"/>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Итоги работы Конституционной комиссии: конкретные изменения </a:t>
            </a:r>
            <a:endParaRPr lang="ru-RU" sz="2400" b="1" i="1" dirty="0">
              <a:solidFill>
                <a:srgbClr val="C00000"/>
              </a:solidFill>
              <a:latin typeface="Arial" panose="020B0604020202020204" pitchFamily="34" charset="0"/>
              <a:cs typeface="Arial" panose="020B0604020202020204" pitchFamily="34" charset="0"/>
            </a:endParaRPr>
          </a:p>
        </p:txBody>
      </p:sp>
      <p:pic>
        <p:nvPicPr>
          <p:cNvPr id="18"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427" y="1348755"/>
            <a:ext cx="845332" cy="99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294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2432275" y="2505670"/>
            <a:ext cx="8036110" cy="923330"/>
          </a:xfrm>
          <a:prstGeom prst="rect">
            <a:avLst/>
          </a:prstGeom>
          <a:noFill/>
        </p:spPr>
        <p:txBody>
          <a:bodyPr wrap="none" lIns="91440" tIns="45720" rIns="91440" bIns="45720">
            <a:spAutoFit/>
          </a:bodyPr>
          <a:lstStyle/>
          <a:p>
            <a:pPr algn="ctr"/>
            <a:r>
              <a:rPr lang="ru-RU" sz="5400" b="1" dirty="0" smtClean="0">
                <a:ln w="9525">
                  <a:solidFill>
                    <a:schemeClr val="bg1"/>
                  </a:solidFill>
                  <a:prstDash val="solid"/>
                </a:ln>
                <a:solidFill>
                  <a:srgbClr val="006600"/>
                </a:solidFill>
                <a:effectLst>
                  <a:outerShdw blurRad="12700" dist="38100" dir="2700000" algn="tl" rotWithShape="0">
                    <a:schemeClr val="bg1">
                      <a:lumMod val="50000"/>
                    </a:schemeClr>
                  </a:outerShdw>
                </a:effectLst>
              </a:rPr>
              <a:t>СПАСИБО ЗА ВНИМАНИЕ! </a:t>
            </a:r>
            <a:endParaRPr lang="ru-RU" sz="5400" b="1" dirty="0">
              <a:ln w="9525">
                <a:solidFill>
                  <a:schemeClr val="bg1"/>
                </a:solidFill>
                <a:prstDash val="solid"/>
              </a:ln>
              <a:solidFill>
                <a:srgbClr val="0066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727058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pic>
        <p:nvPicPr>
          <p:cNvPr id="1026" name="Picture 2" descr="https://sun9-62.userapi.com/impg/nTbGdTpnui_hNmHesqVP4uV4MRtCuNhRP5t0-A/UP6swtok3sY.jpg?size=604x453&amp;quality=96&amp;sign=82ba8c1ecfadc5a7a693f5c765d0e02f&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813" y="162560"/>
            <a:ext cx="8596627" cy="644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480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pic>
        <p:nvPicPr>
          <p:cNvPr id="8"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584" y="1750995"/>
            <a:ext cx="8152831" cy="4584399"/>
          </a:xfrm>
          <a:prstGeom prst="rect">
            <a:avLst/>
          </a:prstGeom>
        </p:spPr>
      </p:pic>
      <p:sp>
        <p:nvSpPr>
          <p:cNvPr id="2" name="Прямоугольник 1"/>
          <p:cNvSpPr/>
          <p:nvPr/>
        </p:nvSpPr>
        <p:spPr>
          <a:xfrm>
            <a:off x="2019584" y="336889"/>
            <a:ext cx="6096000" cy="1077218"/>
          </a:xfrm>
          <a:prstGeom prst="rect">
            <a:avLst/>
          </a:prstGeom>
        </p:spPr>
        <p:txBody>
          <a:bodyPr>
            <a:spAutoFit/>
          </a:bodyPr>
          <a:lstStyle/>
          <a:p>
            <a:r>
              <a:rPr lang="ru-RU" sz="3200" b="1" dirty="0">
                <a:solidFill>
                  <a:srgbClr val="006600"/>
                </a:solidFill>
              </a:rPr>
              <a:t>Зарубежный опыт. </a:t>
            </a:r>
            <a:br>
              <a:rPr lang="ru-RU" sz="3200" b="1" dirty="0">
                <a:solidFill>
                  <a:srgbClr val="006600"/>
                </a:solidFill>
              </a:rPr>
            </a:br>
            <a:r>
              <a:rPr lang="ru-RU" sz="3200" b="1" dirty="0">
                <a:solidFill>
                  <a:srgbClr val="006600"/>
                </a:solidFill>
              </a:rPr>
              <a:t>Постсоветское пространство</a:t>
            </a:r>
            <a:endParaRPr lang="ru-RU" sz="3200" dirty="0">
              <a:solidFill>
                <a:srgbClr val="006600"/>
              </a:solidFill>
            </a:endParaRPr>
          </a:p>
        </p:txBody>
      </p:sp>
      <p:cxnSp>
        <p:nvCxnSpPr>
          <p:cNvPr id="12" name="Прямая соединительная линия 11"/>
          <p:cNvCxnSpPr/>
          <p:nvPr/>
        </p:nvCxnSpPr>
        <p:spPr>
          <a:xfrm flipV="1">
            <a:off x="1062053" y="1619325"/>
            <a:ext cx="10421288"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610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pic>
        <p:nvPicPr>
          <p:cNvPr id="17" name="Picture 6" descr="https://mfa.gov.by/upload/19.02.28_constitu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b="10386"/>
          <a:stretch/>
        </p:blipFill>
        <p:spPr bwMode="auto">
          <a:xfrm>
            <a:off x="3783330" y="168358"/>
            <a:ext cx="5334000" cy="652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299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pic>
        <p:nvPicPr>
          <p:cNvPr id="14"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5242" y="1296392"/>
            <a:ext cx="1062988" cy="124918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Прямая соединительная линия 16"/>
          <p:cNvCxnSpPr/>
          <p:nvPr/>
        </p:nvCxnSpPr>
        <p:spPr>
          <a:xfrm flipV="1">
            <a:off x="978427" y="897737"/>
            <a:ext cx="10421288"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844871" y="74807"/>
            <a:ext cx="11210917" cy="461665"/>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Работа над проектом Конституции Республики Беларусь</a:t>
            </a:r>
            <a:endParaRPr lang="ru-RU" sz="2400" b="1" i="1" dirty="0">
              <a:solidFill>
                <a:srgbClr val="C00000"/>
              </a:solidFill>
              <a:latin typeface="Arial" panose="020B0604020202020204" pitchFamily="34" charset="0"/>
              <a:cs typeface="Arial" panose="020B0604020202020204" pitchFamily="34" charset="0"/>
            </a:endParaRPr>
          </a:p>
        </p:txBody>
      </p:sp>
      <p:sp>
        <p:nvSpPr>
          <p:cNvPr id="2" name="Прямоугольник 1"/>
          <p:cNvSpPr/>
          <p:nvPr/>
        </p:nvSpPr>
        <p:spPr>
          <a:xfrm>
            <a:off x="1702878" y="1695961"/>
            <a:ext cx="10062402" cy="3539430"/>
          </a:xfrm>
          <a:prstGeom prst="rect">
            <a:avLst/>
          </a:prstGeom>
        </p:spPr>
        <p:txBody>
          <a:bodyPr wrap="square">
            <a:spAutoFit/>
          </a:bodyPr>
          <a:lstStyle/>
          <a:p>
            <a:pPr indent="365125" algn="just"/>
            <a:r>
              <a:rPr lang="ru-RU" sz="3200" dirty="0">
                <a:solidFill>
                  <a:srgbClr val="003300"/>
                </a:solidFill>
              </a:rPr>
              <a:t>Первые поручения по подготовке потенциальных изменений в Основной Закон были даны Президентом в середине 2017 года. </a:t>
            </a:r>
            <a:endParaRPr lang="ru-RU" sz="3200" dirty="0" smtClean="0">
              <a:solidFill>
                <a:srgbClr val="003300"/>
              </a:solidFill>
            </a:endParaRPr>
          </a:p>
          <a:p>
            <a:pPr indent="365125" algn="just"/>
            <a:r>
              <a:rPr lang="ru-RU" sz="3200" dirty="0" smtClean="0">
                <a:solidFill>
                  <a:srgbClr val="003300"/>
                </a:solidFill>
              </a:rPr>
              <a:t>Публично </a:t>
            </a:r>
            <a:r>
              <a:rPr lang="ru-RU" sz="3200" dirty="0">
                <a:solidFill>
                  <a:srgbClr val="003300"/>
                </a:solidFill>
              </a:rPr>
              <a:t>информация о грядущей конституционной реформе была анонсирована Александром </a:t>
            </a:r>
            <a:r>
              <a:rPr lang="ru-RU" sz="3200" dirty="0" smtClean="0">
                <a:solidFill>
                  <a:srgbClr val="003300"/>
                </a:solidFill>
              </a:rPr>
              <a:t>  Лукашенко </a:t>
            </a:r>
            <a:r>
              <a:rPr lang="ru-RU" sz="3200" dirty="0">
                <a:solidFill>
                  <a:srgbClr val="003300"/>
                </a:solidFill>
              </a:rPr>
              <a:t>1 марта 2019 года во время «Большого Разговора» Главы государства с журналистами. </a:t>
            </a:r>
          </a:p>
        </p:txBody>
      </p:sp>
      <p:pic>
        <p:nvPicPr>
          <p:cNvPr id="18"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3886" y="3063241"/>
            <a:ext cx="1062988" cy="124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6742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un1-29.userapi.com/Pn72yUS7zQKbDwanlZxaNoXEnrTE2SywQxDLxA/T3QYneDpLdk.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 r="86424"/>
          <a:stretch/>
        </p:blipFill>
        <p:spPr bwMode="auto">
          <a:xfrm>
            <a:off x="0" y="0"/>
            <a:ext cx="708660" cy="6858000"/>
          </a:xfrm>
          <a:prstGeom prst="rect">
            <a:avLst/>
          </a:prstGeom>
          <a:noFill/>
          <a:ln w="28575">
            <a:solidFill>
              <a:srgbClr val="009900"/>
            </a:solidFill>
          </a:ln>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858000"/>
            <a:ext cx="121920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219200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0" y="0"/>
            <a:ext cx="0" cy="685800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916304" y="657174"/>
            <a:ext cx="10421288" cy="37390"/>
          </a:xfrm>
          <a:prstGeom prst="line">
            <a:avLst/>
          </a:prstGeom>
          <a:ln w="38100">
            <a:solidFill>
              <a:srgbClr val="009900"/>
            </a:solidFill>
            <a:prstDash val="lgDash"/>
          </a:ln>
        </p:spPr>
        <p:style>
          <a:lnRef idx="1">
            <a:schemeClr val="accent1"/>
          </a:lnRef>
          <a:fillRef idx="0">
            <a:schemeClr val="accent1"/>
          </a:fillRef>
          <a:effectRef idx="0">
            <a:schemeClr val="accent1"/>
          </a:effectRef>
          <a:fontRef idx="minor">
            <a:schemeClr val="tx1"/>
          </a:fontRef>
        </p:style>
      </p:cxnSp>
      <p:sp>
        <p:nvSpPr>
          <p:cNvPr id="13" name="Объект 3"/>
          <p:cNvSpPr txBox="1">
            <a:spLocks/>
          </p:cNvSpPr>
          <p:nvPr/>
        </p:nvSpPr>
        <p:spPr>
          <a:xfrm>
            <a:off x="1436394" y="857413"/>
            <a:ext cx="10628932" cy="60005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b="1" dirty="0" smtClean="0">
                <a:solidFill>
                  <a:srgbClr val="006600"/>
                </a:solidFill>
              </a:rPr>
              <a:t>Создание: </a:t>
            </a:r>
          </a:p>
          <a:p>
            <a:pPr marL="0" indent="0" algn="just">
              <a:buNone/>
            </a:pPr>
            <a:r>
              <a:rPr lang="ru-RU" dirty="0" smtClean="0">
                <a:solidFill>
                  <a:srgbClr val="006600"/>
                </a:solidFill>
              </a:rPr>
              <a:t>Указ Президента Республики Беларусь № </a:t>
            </a:r>
            <a:r>
              <a:rPr lang="ru-RU" dirty="0">
                <a:solidFill>
                  <a:srgbClr val="006600"/>
                </a:solidFill>
              </a:rPr>
              <a:t>105 от 15 марта 2021 </a:t>
            </a:r>
            <a:r>
              <a:rPr lang="ru-RU" dirty="0" smtClean="0">
                <a:solidFill>
                  <a:srgbClr val="006600"/>
                </a:solidFill>
              </a:rPr>
              <a:t>г. О Конституционной комиссии. </a:t>
            </a:r>
            <a:r>
              <a:rPr lang="ru-RU" sz="2400" i="1" dirty="0" smtClean="0">
                <a:solidFill>
                  <a:srgbClr val="006600"/>
                </a:solidFill>
              </a:rPr>
              <a:t>Документ принят в целях реализации положений резолюции шестого Всебелорусского народного собрания. </a:t>
            </a:r>
          </a:p>
          <a:p>
            <a:pPr marL="0" indent="0" algn="just">
              <a:buNone/>
            </a:pPr>
            <a:r>
              <a:rPr lang="ru-RU" dirty="0" smtClean="0">
                <a:solidFill>
                  <a:srgbClr val="006600"/>
                </a:solidFill>
              </a:rPr>
              <a:t> </a:t>
            </a:r>
            <a:r>
              <a:rPr lang="ru-RU" dirty="0">
                <a:solidFill>
                  <a:srgbClr val="006600"/>
                </a:solidFill>
              </a:rPr>
              <a:t>В состав Конституционной комиссии вошли 36 человек. Это представители государственных органов, юридической науки, общественных объединений, различных отраслей экономики и социальной </a:t>
            </a:r>
            <a:r>
              <a:rPr lang="ru-RU" dirty="0" smtClean="0">
                <a:solidFill>
                  <a:srgbClr val="006600"/>
                </a:solidFill>
              </a:rPr>
              <a:t>сферы. </a:t>
            </a:r>
          </a:p>
          <a:p>
            <a:pPr marL="0" indent="0" algn="just">
              <a:buNone/>
            </a:pPr>
            <a:r>
              <a:rPr lang="ru-RU" b="1" dirty="0" smtClean="0">
                <a:solidFill>
                  <a:srgbClr val="006600"/>
                </a:solidFill>
              </a:rPr>
              <a:t>Руководство: </a:t>
            </a:r>
            <a:endParaRPr lang="ru-RU" dirty="0" smtClean="0">
              <a:solidFill>
                <a:srgbClr val="006600"/>
              </a:solidFill>
            </a:endParaRPr>
          </a:p>
          <a:p>
            <a:pPr marL="0" indent="0" algn="just">
              <a:buNone/>
            </a:pPr>
            <a:r>
              <a:rPr lang="ru-RU" dirty="0" smtClean="0">
                <a:solidFill>
                  <a:srgbClr val="006600"/>
                </a:solidFill>
              </a:rPr>
              <a:t>Председателем комиссии является Председатель Конституционного Суда, заслуженный юрист Беларуси Петр </a:t>
            </a:r>
            <a:r>
              <a:rPr lang="ru-RU" dirty="0" err="1" smtClean="0">
                <a:solidFill>
                  <a:srgbClr val="006600"/>
                </a:solidFill>
              </a:rPr>
              <a:t>Миклашевич</a:t>
            </a:r>
            <a:r>
              <a:rPr lang="ru-RU" dirty="0" smtClean="0">
                <a:solidFill>
                  <a:srgbClr val="006600"/>
                </a:solidFill>
              </a:rPr>
              <a:t>. Его заместители на посту председателя комиссии – председатели Палаты представителей и Совета Республики Национального собрания Владимир Андрейченко и Наталья </a:t>
            </a:r>
            <a:r>
              <a:rPr lang="ru-RU" dirty="0" err="1" smtClean="0">
                <a:solidFill>
                  <a:srgbClr val="006600"/>
                </a:solidFill>
              </a:rPr>
              <a:t>Кочанова</a:t>
            </a:r>
            <a:r>
              <a:rPr lang="ru-RU" dirty="0" smtClean="0">
                <a:solidFill>
                  <a:srgbClr val="006600"/>
                </a:solidFill>
              </a:rPr>
              <a:t>. </a:t>
            </a:r>
            <a:endParaRPr lang="ru-RU" dirty="0"/>
          </a:p>
        </p:txBody>
      </p:sp>
      <p:sp>
        <p:nvSpPr>
          <p:cNvPr id="14" name="Прямоугольник 13"/>
          <p:cNvSpPr/>
          <p:nvPr/>
        </p:nvSpPr>
        <p:spPr>
          <a:xfrm>
            <a:off x="854409" y="144380"/>
            <a:ext cx="11210917" cy="461665"/>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Работа над проектом Конституции Республики Беларусь</a:t>
            </a:r>
            <a:endParaRPr lang="ru-RU" sz="2400" b="1" i="1" dirty="0">
              <a:solidFill>
                <a:srgbClr val="C00000"/>
              </a:solidFill>
              <a:latin typeface="Arial" panose="020B0604020202020204" pitchFamily="34" charset="0"/>
              <a:cs typeface="Arial" panose="020B0604020202020204" pitchFamily="34" charset="0"/>
            </a:endParaRPr>
          </a:p>
        </p:txBody>
      </p:sp>
      <p:pic>
        <p:nvPicPr>
          <p:cNvPr id="15"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5170" y="697581"/>
            <a:ext cx="911224" cy="10708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w7.pngwing.com/pngs/646/430/png-transparent-check-mark-computer-icons-green-tick-miscellaneous-angle-leaf.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5170" y="4025346"/>
            <a:ext cx="911224" cy="107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470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3879</Words>
  <Application>Microsoft Office PowerPoint</Application>
  <PresentationFormat>Широкоэкранный</PresentationFormat>
  <Paragraphs>310</Paragraphs>
  <Slides>46</Slides>
  <Notes>30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46</vt:i4>
      </vt:variant>
    </vt:vector>
  </HeadingPairs>
  <TitlesOfParts>
    <vt:vector size="52" baseType="lpstr">
      <vt:lpstr>Arial</vt:lpstr>
      <vt:lpstr>Calibri</vt:lpstr>
      <vt:lpstr>Calibri Light</vt:lpstr>
      <vt:lpstr>Century Gothic</vt:lpstr>
      <vt:lpstr>Roboto</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Дубиковская Наталия Федоровна</cp:lastModifiedBy>
  <cp:revision>153</cp:revision>
  <dcterms:created xsi:type="dcterms:W3CDTF">2021-03-07T07:33:23Z</dcterms:created>
  <dcterms:modified xsi:type="dcterms:W3CDTF">2022-01-03T05:47:11Z</dcterms:modified>
</cp:coreProperties>
</file>