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6" r:id="rId3"/>
    <p:sldId id="276" r:id="rId4"/>
    <p:sldId id="275" r:id="rId5"/>
    <p:sldId id="274" r:id="rId6"/>
    <p:sldId id="273" r:id="rId7"/>
    <p:sldId id="272" r:id="rId8"/>
    <p:sldId id="271" r:id="rId9"/>
    <p:sldId id="270" r:id="rId10"/>
    <p:sldId id="269" r:id="rId11"/>
    <p:sldId id="268" r:id="rId12"/>
    <p:sldId id="267" r:id="rId13"/>
    <p:sldId id="266" r:id="rId14"/>
    <p:sldId id="265" r:id="rId15"/>
    <p:sldId id="264" r:id="rId16"/>
    <p:sldId id="263" r:id="rId17"/>
    <p:sldId id="262" r:id="rId18"/>
    <p:sldId id="261" r:id="rId19"/>
    <p:sldId id="260" r:id="rId20"/>
    <p:sldId id="259" r:id="rId21"/>
    <p:sldId id="25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B3705-5C0F-42A2-9BC7-9BDD242FDCDB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57D7E-6E4C-4A3F-96C0-C0EA10DA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5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42762-D339-4E45-AAC3-20D08811E195}" type="slidenum">
              <a:rPr lang="ru-RU"/>
              <a:pPr/>
              <a:t>1</a:t>
            </a:fld>
            <a:endParaRPr lang="ru-RU"/>
          </a:p>
        </p:txBody>
      </p:sp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596EF-9841-4C60-B449-F064A46DDDDD}" type="slidenum">
              <a:rPr lang="ru-RU"/>
              <a:pPr/>
              <a:t>13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596EF-9841-4C60-B449-F064A46DDDDD}" type="slidenum">
              <a:rPr lang="ru-RU"/>
              <a:pPr/>
              <a:t>14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596EF-9841-4C60-B449-F064A46DDDDD}" type="slidenum">
              <a:rPr lang="ru-RU"/>
              <a:pPr/>
              <a:t>15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596EF-9841-4C60-B449-F064A46DDDDD}" type="slidenum">
              <a:rPr lang="ru-RU"/>
              <a:pPr/>
              <a:t>16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2268B-EFA4-4754-94CB-754E458B48E4}" type="slidenum">
              <a:rPr lang="ru-RU"/>
              <a:pPr/>
              <a:t>18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639E6-4719-4C1D-A586-5FE1FC84037A}" type="slidenum">
              <a:rPr lang="ru-RU"/>
              <a:pPr/>
              <a:t>19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C6883-2C0B-4422-A33D-1C179942A002}" type="slidenum">
              <a:rPr lang="ru-RU"/>
              <a:pPr/>
              <a:t>20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2516D-2EB9-4639-92AF-6DAB2A4A69AC}" type="slidenum">
              <a:rPr lang="ru-RU"/>
              <a:pPr/>
              <a:t>21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08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29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08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5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79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5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8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64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55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4DC6-93CA-4618-AB1E-2F9E86DA8240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8110-BCB9-41C6-AECE-20FF931E9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7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886728" cy="353855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Book Antiqua" pitchFamily="18" charset="0"/>
              </a:rPr>
              <a:t>Педагогический совет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Monotype Corsiva" pitchFamily="66" charset="0"/>
              </a:rPr>
              <a:t>«Педагогическое взаимодействие – важнейшее условие</a:t>
            </a:r>
            <a:br>
              <a:rPr lang="ru-RU" sz="4400" dirty="0" smtClean="0">
                <a:latin typeface="Monotype Corsiva" pitchFamily="66" charset="0"/>
              </a:rPr>
            </a:br>
            <a:r>
              <a:rPr lang="ru-RU" sz="4400" dirty="0" smtClean="0">
                <a:latin typeface="Monotype Corsiva" pitchFamily="66" charset="0"/>
              </a:rPr>
              <a:t>эффективности образовательного процесса»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048749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2786058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развитие памяти учащихся с помощью опорных конспектов и сигналов, специальных упражнений;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опережение в обучении за счёт использования заданий на развитие взаимосвязей;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комплексная оценка учебной деятельности, возможность изменить любую оценку;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обучение самоанализу и самооценке своей деятельности;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систематическое развитие интеллекта учащихся с помощью современных методов интеллектуальной деятельности;</a:t>
            </a:r>
            <a:br>
              <a:rPr lang="ru-RU" sz="3200" dirty="0" smtClean="0">
                <a:latin typeface="Constantia" pitchFamily="18" charset="0"/>
              </a:rPr>
            </a:br>
            <a:endParaRPr lang="ru-RU" sz="32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2819400"/>
            <a:ext cx="7086600" cy="4038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54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453338" cy="142876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00"/>
                </a:solidFill>
                <a:latin typeface="Constantia" pitchFamily="18" charset="0"/>
              </a:rPr>
              <a:t>Основные идеи педагогики сотрудничества:</a:t>
            </a:r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Constantia" pitchFamily="18" charset="0"/>
              </a:rPr>
            </a:br>
            <a:endParaRPr lang="ru-RU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572560" cy="417196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latin typeface="Constantia" pitchFamily="18" charset="0"/>
              </a:rPr>
              <a:t>требовательные и уважительные отношения с учениками;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latin typeface="Constantia" pitchFamily="18" charset="0"/>
              </a:rPr>
              <a:t>исключение принуждения в обучении и воспитании за счёт дифференциации учебного материала и обеспечения свободного выбора учащимися уровня сложности заданий;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latin typeface="Constantia" pitchFamily="18" charset="0"/>
              </a:rPr>
              <a:t>конкретная целенаправленность обучения;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5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FF00"/>
                </a:solidFill>
                <a:latin typeface="Constantia" pitchFamily="18" charset="0"/>
              </a:rPr>
              <a:t>Педагогическое </a:t>
            </a:r>
            <a:r>
              <a:rPr lang="ru-RU" b="1" i="1">
                <a:solidFill>
                  <a:srgbClr val="FFFF00"/>
                </a:solidFill>
                <a:latin typeface="Constantia" pitchFamily="18" charset="0"/>
              </a:rPr>
              <a:t>общение</a:t>
            </a:r>
            <a:r>
              <a:rPr lang="ru-RU">
                <a:solidFill>
                  <a:srgbClr val="FFFF00"/>
                </a:solidFill>
                <a:latin typeface="Constantia" pitchFamily="18" charset="0"/>
              </a:rPr>
              <a:t> </a:t>
            </a:r>
            <a:r>
              <a:rPr lang="ru-RU" smtClean="0">
                <a:solidFill>
                  <a:srgbClr val="FFFF00"/>
                </a:solidFill>
                <a:latin typeface="Constantia" pitchFamily="18" charset="0"/>
              </a:rPr>
              <a:t>-</a:t>
            </a:r>
            <a:endParaRPr lang="ru-RU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19400"/>
            <a:ext cx="8358246" cy="33528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Constantia" pitchFamily="18" charset="0"/>
              </a:rPr>
              <a:t>это взаимодействие педагога и ученика, обеспечивающее мотивацию, результативность, творческий характер и воспитательный эффект от совместной коммуникативной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02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158" y="1219200"/>
            <a:ext cx="8024842" cy="52101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Гуманистическое воспитание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предполагает не прямое воздействие на личность, а субъектно-объектное взаимодействие – диалог или сотрудничество “на равных”.</a:t>
            </a:r>
            <a:br>
              <a:rPr lang="ru-RU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2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158" y="1219200"/>
            <a:ext cx="8024842" cy="52101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Гуманистическое воспитание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предполагает не прямое воздействие на личность, а субъектно-объектное взаимодействие – диалог или сотрудничество “на равных”.</a:t>
            </a:r>
            <a:br>
              <a:rPr lang="ru-RU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31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158" y="1219200"/>
            <a:ext cx="8024842" cy="52101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Гуманистическое воспитание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предполагает не прямое воздействие на личность, а субъектно-объектное взаимодействие – диалог или сотрудничество “на равных”.</a:t>
            </a:r>
            <a:br>
              <a:rPr lang="ru-RU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4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158" y="1219200"/>
            <a:ext cx="8024842" cy="52101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Гуманистическое воспитание </a:t>
            </a: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предполагает не прямое воздействие на личность, а субъектно-объектное взаимодействие – диалог или сотрудничество “на равных”.</a:t>
            </a:r>
            <a:br>
              <a:rPr lang="ru-RU" dirty="0" smtClean="0">
                <a:solidFill>
                  <a:schemeClr val="tx1"/>
                </a:solidFill>
                <a:latin typeface="Constant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7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1138230"/>
          </a:xfrm>
        </p:spPr>
        <p:txBody>
          <a:bodyPr>
            <a:normAutofit fontScale="90000"/>
          </a:bodyPr>
          <a:lstStyle/>
          <a:p>
            <a:r>
              <a:rPr lang="en-US" sz="2400" b="1" u="sng" dirty="0" smtClean="0">
                <a:latin typeface="Constantia" pitchFamily="18" charset="0"/>
              </a:rPr>
              <a:t/>
            </a:r>
            <a:br>
              <a:rPr lang="en-US" sz="2400" b="1" u="sng" dirty="0" smtClean="0">
                <a:latin typeface="Constantia" pitchFamily="18" charset="0"/>
              </a:rPr>
            </a:br>
            <a:r>
              <a:rPr lang="en-US" sz="2400" b="1" u="sng" dirty="0" smtClean="0">
                <a:latin typeface="Constantia" pitchFamily="18" charset="0"/>
              </a:rPr>
              <a:t/>
            </a:r>
            <a:br>
              <a:rPr lang="en-US" sz="2400" b="1" u="sng" dirty="0" smtClean="0">
                <a:latin typeface="Constantia" pitchFamily="18" charset="0"/>
              </a:rPr>
            </a:br>
            <a:r>
              <a:rPr lang="en-US" sz="2400" b="1" u="sng" dirty="0" smtClean="0">
                <a:latin typeface="Constantia" pitchFamily="18" charset="0"/>
              </a:rPr>
              <a:t/>
            </a:r>
            <a:br>
              <a:rPr lang="en-US" sz="2400" b="1" u="sng" dirty="0" smtClean="0">
                <a:latin typeface="Constantia" pitchFamily="18" charset="0"/>
              </a:rPr>
            </a:br>
            <a:r>
              <a:rPr lang="en-US" sz="2400" b="1" u="sng" dirty="0" smtClean="0">
                <a:latin typeface="Constantia" pitchFamily="18" charset="0"/>
              </a:rPr>
              <a:t/>
            </a:r>
            <a:br>
              <a:rPr lang="en-US" sz="2400" b="1" u="sng" dirty="0" smtClean="0">
                <a:latin typeface="Constantia" pitchFamily="18" charset="0"/>
              </a:rPr>
            </a:br>
            <a:r>
              <a:rPr lang="en-US" sz="2400" b="1" u="sng" dirty="0" smtClean="0">
                <a:latin typeface="Constantia" pitchFamily="18" charset="0"/>
              </a:rPr>
              <a:t/>
            </a:r>
            <a:br>
              <a:rPr lang="en-US" sz="2400" b="1" u="sng" dirty="0" smtClean="0">
                <a:latin typeface="Constantia" pitchFamily="18" charset="0"/>
              </a:rPr>
            </a:br>
            <a:r>
              <a:rPr lang="ru-RU" sz="2400" b="1" u="sng" dirty="0" smtClean="0">
                <a:latin typeface="Constantia" pitchFamily="18" charset="0"/>
              </a:rPr>
              <a:t/>
            </a:r>
            <a:br>
              <a:rPr lang="ru-RU" sz="2400" b="1" u="sng" dirty="0" smtClean="0">
                <a:latin typeface="Constantia" pitchFamily="18" charset="0"/>
              </a:rPr>
            </a:br>
            <a:r>
              <a:rPr lang="ru-RU" sz="2400" b="1" u="sng" dirty="0" smtClean="0">
                <a:latin typeface="Constantia" pitchFamily="18" charset="0"/>
              </a:rPr>
              <a:t/>
            </a:r>
            <a:br>
              <a:rPr lang="ru-RU" sz="2400" b="1" u="sng" dirty="0" smtClean="0">
                <a:latin typeface="Constantia" pitchFamily="18" charset="0"/>
              </a:rPr>
            </a:br>
            <a:r>
              <a:rPr lang="ru-RU" sz="2400" b="1" u="sng" dirty="0" smtClean="0">
                <a:latin typeface="Constantia" pitchFamily="18" charset="0"/>
              </a:rPr>
              <a:t/>
            </a:r>
            <a:br>
              <a:rPr lang="ru-RU" sz="2400" b="1" u="sng" dirty="0" smtClean="0">
                <a:latin typeface="Constantia" pitchFamily="18" charset="0"/>
              </a:rPr>
            </a:br>
            <a:r>
              <a:rPr lang="ru-RU" sz="2400" b="1" u="sng" dirty="0" smtClean="0">
                <a:latin typeface="Constantia" pitchFamily="18" charset="0"/>
              </a:rPr>
              <a:t/>
            </a:r>
            <a:br>
              <a:rPr lang="ru-RU" sz="2400" b="1" u="sng" dirty="0" smtClean="0">
                <a:latin typeface="Constantia" pitchFamily="18" charset="0"/>
              </a:rPr>
            </a:br>
            <a:r>
              <a:rPr lang="ru-RU" sz="2400" b="1" u="sng" dirty="0" smtClean="0">
                <a:latin typeface="Constantia" pitchFamily="18" charset="0"/>
              </a:rPr>
              <a:t/>
            </a:r>
            <a:br>
              <a:rPr lang="ru-RU" sz="2400" b="1" u="sng" dirty="0" smtClean="0">
                <a:latin typeface="Constantia" pitchFamily="18" charset="0"/>
              </a:rPr>
            </a:br>
            <a:r>
              <a:rPr lang="ru-RU" sz="2800" b="1" u="sng" dirty="0" smtClean="0">
                <a:latin typeface="Constantia" pitchFamily="18" charset="0"/>
              </a:rPr>
              <a:t>Авторитарный тип взаимодействия</a:t>
            </a:r>
            <a:r>
              <a:rPr lang="ru-RU" sz="2800" dirty="0" smtClean="0">
                <a:latin typeface="Constantia" pitchFamily="18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nstantia" pitchFamily="18" charset="0"/>
              </a:rPr>
              <a:t>подавление</a:t>
            </a:r>
            <a:r>
              <a:rPr lang="ru-RU" sz="2800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800" dirty="0" smtClean="0">
                <a:latin typeface="Constantia" pitchFamily="18" charset="0"/>
              </a:rPr>
              <a:t>реализуется с помощью тактики диктата и опеки, противодействие учащихся властному давлению педагога чаще всего приводит к возникновению устойчивых конфликтных ситуации.</a:t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dirty="0" smtClean="0">
                <a:latin typeface="Constantia" pitchFamily="18" charset="0"/>
              </a:rPr>
              <a:t/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b="1" u="sng" dirty="0" smtClean="0">
                <a:latin typeface="Constantia" pitchFamily="18" charset="0"/>
              </a:rPr>
              <a:t>Попустительский тип взаимодействия</a:t>
            </a:r>
            <a:r>
              <a:rPr lang="ru-RU" sz="2800" i="1" dirty="0" smtClean="0">
                <a:latin typeface="Constantia" pitchFamily="18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latin typeface="Constantia" pitchFamily="18" charset="0"/>
              </a:rPr>
              <a:t>индифферентность</a:t>
            </a:r>
            <a:r>
              <a:rPr lang="ru-RU" sz="2800" b="1" i="1" dirty="0" smtClean="0">
                <a:latin typeface="Constantia" pitchFamily="18" charset="0"/>
              </a:rPr>
              <a:t> </a:t>
            </a:r>
            <a:r>
              <a:rPr lang="ru-RU" sz="2800" dirty="0" smtClean="0">
                <a:latin typeface="Constantia" pitchFamily="18" charset="0"/>
              </a:rPr>
              <a:t>характеризуется стремлением педагога минимально включаться в деятельность, что объясняется снятием с себя ответственности за её результат.</a:t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dirty="0" smtClean="0">
                <a:latin typeface="Constantia" pitchFamily="18" charset="0"/>
              </a:rPr>
              <a:t/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b="1" u="sng" dirty="0" smtClean="0">
                <a:latin typeface="Constantia" pitchFamily="18" charset="0"/>
              </a:rPr>
              <a:t>Тип взаимодействия</a:t>
            </a:r>
            <a:r>
              <a:rPr lang="ru-RU" sz="2800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Constantia" pitchFamily="18" charset="0"/>
              </a:rPr>
              <a:t>сотрудничество </a:t>
            </a:r>
            <a:r>
              <a:rPr lang="ru-RU" sz="2800" dirty="0" smtClean="0">
                <a:latin typeface="Constantia" pitchFamily="18" charset="0"/>
              </a:rPr>
              <a:t>ориентирован на повышение роли учащегося во взаимодействии, на привлечение каждого к решению общих дел.</a:t>
            </a:r>
            <a:br>
              <a:rPr lang="ru-RU" sz="2800" dirty="0" smtClean="0">
                <a:latin typeface="Constantia" pitchFamily="18" charset="0"/>
              </a:rPr>
            </a:br>
            <a:endParaRPr lang="ru-RU" sz="28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643578"/>
            <a:ext cx="7596214" cy="1214422"/>
          </a:xfrm>
        </p:spPr>
        <p:txBody>
          <a:bodyPr/>
          <a:lstStyle/>
          <a:p>
            <a:endParaRPr lang="ru-RU" b="1" u="sng" dirty="0" smtClean="0">
              <a:latin typeface="Constantia" pitchFamily="18" charset="0"/>
            </a:endParaRPr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pPr>
              <a:buNone/>
            </a:pPr>
            <a:endParaRPr lang="ru-RU" b="1" u="sng" dirty="0" smtClean="0"/>
          </a:p>
          <a:p>
            <a:pPr>
              <a:buNone/>
            </a:pPr>
            <a:endParaRPr lang="ru-RU" b="1" u="sng" dirty="0" smtClean="0"/>
          </a:p>
          <a:p>
            <a:pPr>
              <a:buNone/>
            </a:pPr>
            <a:endParaRPr lang="ru-RU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7289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7881966" cy="17859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Типы взаимодействий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idx="1"/>
          </p:nvPr>
        </p:nvSpPr>
        <p:spPr>
          <a:xfrm>
            <a:off x="1295400" y="1857364"/>
            <a:ext cx="7086600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сотрудничество;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диалог;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опека;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конфронтация;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соглашение;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подавление;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конфликт;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индифферентность</a:t>
            </a:r>
            <a:r>
              <a:rPr lang="en-US" dirty="0" smtClean="0"/>
              <a:t> - </a:t>
            </a:r>
            <a:r>
              <a:rPr lang="ru-RU" smtClean="0"/>
              <a:t>«безразличие, равнодушие»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r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22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Типы взаимодействий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“Я”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ученик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группа учащихся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ученическое самоуправление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 - родитель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13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661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7810528" cy="1643050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Constantia" pitchFamily="18" charset="0"/>
              </a:rPr>
              <a:t>Уровни  </a:t>
            </a:r>
            <a:r>
              <a:rPr lang="ru-RU" sz="4400" dirty="0">
                <a:solidFill>
                  <a:srgbClr val="FFFF00"/>
                </a:solidFill>
                <a:latin typeface="Constantia" pitchFamily="18" charset="0"/>
              </a:rPr>
              <a:t>педагогического взаимодействия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idx="1"/>
          </p:nvPr>
        </p:nvSpPr>
        <p:spPr>
          <a:xfrm>
            <a:off x="0" y="1785926"/>
            <a:ext cx="9144000" cy="5500726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	</a:t>
            </a:r>
            <a:r>
              <a:rPr lang="ru-RU" sz="1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Первый </a:t>
            </a:r>
            <a:r>
              <a:rPr lang="ru-RU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уровень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это взаимодействие человека с самим собой. Именно на этом уровне происходят процессы  самопознания, </a:t>
            </a:r>
            <a:r>
              <a:rPr lang="ru-RU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самопроектирования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самоанализа и самооценки.  От умения  личности взаимодействовать с самим собой во многом зависит конструктивность ее отношений с окружающими людьми. Вот почему очень важно развить у детей  и взрослых знания и умения рефлексии и </a:t>
            </a:r>
            <a:r>
              <a:rPr lang="ru-RU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саморефлексии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</a:t>
            </a:r>
            <a:r>
              <a:rPr lang="ru-RU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Второй уровень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это  взаимодействие человека с  другим. Причем другой очень разнообразен в своих проявлениях: он может быть значимой   личностью, равноправным партнером , а может оказаться человеком, мнение которого не играет существенной роли. Если человек научится относиться к себе как к другому, то  следующим шагом будет понимание и принятие другого как себя.</a:t>
            </a:r>
          </a:p>
          <a:p>
            <a:pPr algn="just"/>
            <a:r>
              <a:rPr lang="ru-RU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Третий уровень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_ это взаимодействие личности с определенной системой. Человек, находящийся в школе,  вступает в непосредственное взаимодействие с целой совокупностью социальных систем, важнейшей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которых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является общешкольный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коллектив.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60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047720" y="1071546"/>
            <a:ext cx="8096280" cy="14239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FFFF00"/>
                </a:solidFill>
                <a:latin typeface="Constantia" pitchFamily="18" charset="0"/>
              </a:rPr>
              <a:t>Педагогическая аксиома</a:t>
            </a:r>
            <a: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b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i="1" dirty="0" smtClean="0">
                <a:solidFill>
                  <a:schemeClr val="tx1"/>
                </a:solidFill>
                <a:latin typeface="Monotype Corsiva" pitchFamily="66" charset="0"/>
              </a:rPr>
              <a:t>можно </a:t>
            </a:r>
            <a:r>
              <a:rPr lang="ru-RU" i="1" dirty="0">
                <a:solidFill>
                  <a:schemeClr val="tx1"/>
                </a:solidFill>
                <a:latin typeface="Monotype Corsiva" pitchFamily="66" charset="0"/>
              </a:rPr>
              <a:t>быть профессором в области своего предмета, но если нет взаимоотношений  между учителем и учениками, результатов образования не будет.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1"/>
          </p:nvPr>
        </p:nvSpPr>
        <p:spPr>
          <a:xfrm>
            <a:off x="1295400" y="2819400"/>
            <a:ext cx="7634318" cy="33528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41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25" y="214290"/>
            <a:ext cx="8636855" cy="6643710"/>
          </a:xfrm>
          <a:prstGeom prst="rect">
            <a:avLst/>
          </a:prstGeom>
          <a:noFill/>
          <a:ln w="76200" cap="rnd">
            <a:solidFill>
              <a:schemeClr val="bg1"/>
            </a:solidFill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816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19200"/>
            <a:ext cx="8715436" cy="14478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/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nstantia" pitchFamily="18" charset="0"/>
              </a:rPr>
              <a:t>Третье правило</a:t>
            </a:r>
            <a:r>
              <a:rPr lang="ru-RU" sz="2800" dirty="0" smtClean="0">
                <a:latin typeface="Constantia" pitchFamily="18" charset="0"/>
              </a:rPr>
              <a:t>: в процессе общения не навязывай собеседнику своих интересов, а подстраивайся к его интересам, говори о том, что интересно ему. Необходимо научиться внимательно слушать себя во время говорения и своего партнера в процессе беседы и во время задавать вопросы, уточняющие смысл произносимого.</a:t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dirty="0" smtClean="0">
                <a:latin typeface="Constantia" pitchFamily="18" charset="0"/>
              </a:rPr>
              <a:t/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dirty="0" smtClean="0">
                <a:solidFill>
                  <a:srgbClr val="FFFF00"/>
                </a:solidFill>
                <a:latin typeface="Constantia" pitchFamily="18" charset="0"/>
              </a:rPr>
              <a:t>Надо научиться относиться к другим как к себе, тогда наступит момент понимания и принятия другого как себя.</a:t>
            </a:r>
            <a:endParaRPr lang="ru-RU" sz="2800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1295400" y="6172200"/>
            <a:ext cx="7086600" cy="257196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14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600079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Constantia" pitchFamily="18" charset="0"/>
              </a:rPr>
              <a:t>Правило второе</a:t>
            </a:r>
            <a:r>
              <a:rPr lang="ru-RU" sz="2800" dirty="0" smtClean="0">
                <a:latin typeface="Constantia" pitchFamily="18" charset="0"/>
              </a:rPr>
              <a:t>: нас скорее поймут и услышат, если мы заговорим на языке того человека, от которого собираемся получить нужный результат. </a:t>
            </a:r>
            <a:r>
              <a:rPr lang="en-US" sz="2800" dirty="0" smtClean="0">
                <a:latin typeface="Constantia" pitchFamily="18" charset="0"/>
              </a:rPr>
              <a:t>E</a:t>
            </a:r>
            <a:r>
              <a:rPr lang="ru-RU" sz="2800" dirty="0" err="1" smtClean="0">
                <a:latin typeface="Constantia" pitchFamily="18" charset="0"/>
              </a:rPr>
              <a:t>сли</a:t>
            </a:r>
            <a:r>
              <a:rPr lang="ru-RU" sz="2800" dirty="0" smtClean="0">
                <a:latin typeface="Constantia" pitchFamily="18" charset="0"/>
              </a:rPr>
              <a:t> ты хочешь быть успешен и хочешь видеть вокруг себя успешных учеников, иногда не забывай простое правило: в класс ты должен идти, будучи готовым произнести “посмотрите, послушайте, почувствуйте”. И дать им такие задания, которые бы позволили одним посмотреть, другим послушать, а третьим, выполнив задание своими руками, почувствовать ту информацию, которая в нем заключена. </a:t>
            </a:r>
            <a:br>
              <a:rPr lang="ru-RU" sz="2800" dirty="0" smtClean="0">
                <a:latin typeface="Constantia" pitchFamily="18" charset="0"/>
              </a:rPr>
            </a:br>
            <a:endParaRPr lang="ru-RU" sz="28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14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96280" cy="1714512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rgbClr val="FFC000"/>
                </a:solidFill>
                <a:latin typeface="Constantia" pitchFamily="18" charset="0"/>
              </a:rPr>
              <a:t>Правила общения:</a:t>
            </a:r>
            <a:endParaRPr lang="ru-RU" sz="4400" dirty="0">
              <a:solidFill>
                <a:srgbClr val="FFC00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nstantia" pitchFamily="18" charset="0"/>
              </a:rPr>
              <a:t>Правило первое</a:t>
            </a:r>
            <a:r>
              <a:rPr lang="ru-RU" dirty="0" smtClean="0">
                <a:latin typeface="Constantia" pitchFamily="18" charset="0"/>
              </a:rPr>
              <a:t>: хотите быть успешным в общение – присоединяйтесь к собеседнику. Например, вы беседуете с родителями вашего ученика. Начните общение не с прояснения ситуации, а найдите с ним общие точки соприкосновения: “Ваш ребенок такой умница по истории, а вот оценки по физике меня беспокоят”, – и вы получите союзника и соучастника педагогического процесса. Скажи родителю в начале беседы, что учитель- профессионал и родитель должен выполнять рекомендации учителя, и вы получите конфликт.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1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60" cy="607223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dirty="0" smtClean="0">
                <a:solidFill>
                  <a:srgbClr val="FFC000"/>
                </a:solidFill>
                <a:latin typeface="Constantia" pitchFamily="18" charset="0"/>
              </a:rPr>
              <a:t>«Главный путь перехода к другим, более плодотворным типам взаимодействия - включение в совместную коллективную творческую деятельность, создание условий для совместных переживаний, вклад каждого в общий результат, создание условий «ответственной зависимости».</a:t>
            </a:r>
            <a:br>
              <a:rPr lang="ru-RU" sz="3600" dirty="0" smtClean="0">
                <a:solidFill>
                  <a:srgbClr val="FFC000"/>
                </a:solidFill>
                <a:latin typeface="Constantia" pitchFamily="18" charset="0"/>
              </a:rPr>
            </a:br>
            <a:r>
              <a:rPr lang="ru-RU" sz="3600" dirty="0" smtClean="0">
                <a:solidFill>
                  <a:srgbClr val="FFC000"/>
                </a:solidFill>
                <a:latin typeface="Constantia" pitchFamily="18" charset="0"/>
              </a:rPr>
              <a:t>                                                                                     А.С.Макаренко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2714620"/>
            <a:ext cx="7134252" cy="345758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06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024842" cy="23812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onstantia" pitchFamily="18" charset="0"/>
              </a:rPr>
              <a:t/>
            </a:r>
            <a:br>
              <a:rPr lang="ru-RU" dirty="0" smtClean="0">
                <a:latin typeface="Constantia" pitchFamily="18" charset="0"/>
              </a:rPr>
            </a:br>
            <a:r>
              <a:rPr lang="ru-RU" dirty="0" smtClean="0">
                <a:latin typeface="Constantia" pitchFamily="18" charset="0"/>
              </a:rPr>
              <a:t/>
            </a:r>
            <a:br>
              <a:rPr lang="ru-RU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организация деятельности учащихся на уроке в форме, соответствующей содержанию;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использование активных форм обучения;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коллективное воспитание;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творческое самоуправление;</a:t>
            </a:r>
            <a:endParaRPr lang="ru-RU" sz="32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19400"/>
            <a:ext cx="8096280" cy="3352800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 </a:t>
            </a:r>
          </a:p>
          <a:p>
            <a:pPr lvl="0">
              <a:buNone/>
            </a:pPr>
            <a:endParaRPr lang="ru-RU" dirty="0" smtClean="0">
              <a:latin typeface="Constantia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Constantia" pitchFamily="18" charset="0"/>
              </a:rPr>
              <a:t>- </a:t>
            </a:r>
            <a:r>
              <a:rPr lang="ru-RU" sz="3200" dirty="0" smtClean="0">
                <a:latin typeface="Constantia" pitchFamily="18" charset="0"/>
              </a:rPr>
              <a:t>сотрудничество учителей и родителей;</a:t>
            </a:r>
          </a:p>
          <a:p>
            <a:pPr lvl="0">
              <a:buNone/>
            </a:pPr>
            <a:r>
              <a:rPr lang="ru-RU" sz="3200" dirty="0" smtClean="0">
                <a:latin typeface="Constantia" pitchFamily="18" charset="0"/>
              </a:rPr>
              <a:t>- личностный подход;</a:t>
            </a:r>
          </a:p>
          <a:p>
            <a:pPr lvl="0">
              <a:buNone/>
            </a:pPr>
            <a:r>
              <a:rPr lang="ru-RU" sz="3200" dirty="0" smtClean="0">
                <a:latin typeface="Constantia" pitchFamily="18" charset="0"/>
              </a:rPr>
              <a:t>- творческий производительный труд.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00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2786058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2400" dirty="0" smtClean="0">
                <a:latin typeface="Constantia" pitchFamily="18" charset="0"/>
              </a:rPr>
              <a:t/>
            </a:r>
            <a:br>
              <a:rPr lang="ru-RU" sz="24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развитие памяти учащихся с помощью опорных конспектов и сигналов, специальных упражнений;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опережение в обучении за счёт использования заданий на развитие взаимосвязей;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комплексная оценка учебной деятельности, возможность изменить любую оценку;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обучение самоанализу и самооценке своей деятельности;</a:t>
            </a:r>
            <a:br>
              <a:rPr lang="ru-RU" sz="3200" dirty="0" smtClean="0">
                <a:latin typeface="Constantia" pitchFamily="18" charset="0"/>
              </a:rPr>
            </a:br>
            <a:r>
              <a:rPr lang="ru-RU" sz="3200" dirty="0" smtClean="0">
                <a:latin typeface="Constantia" pitchFamily="18" charset="0"/>
              </a:rPr>
              <a:t>- систематическое развитие интеллекта учащихся с помощью современных методов интеллектуальной деятельности;</a:t>
            </a:r>
            <a:br>
              <a:rPr lang="ru-RU" sz="3200" dirty="0" smtClean="0">
                <a:latin typeface="Constantia" pitchFamily="18" charset="0"/>
              </a:rPr>
            </a:br>
            <a:endParaRPr lang="ru-RU" sz="32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2819400"/>
            <a:ext cx="7086600" cy="4038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22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410</Words>
  <Application>Microsoft Office PowerPoint</Application>
  <PresentationFormat>Экран (4:3)</PresentationFormat>
  <Paragraphs>73</Paragraphs>
  <Slides>21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Педагогический совет    «Педагогическое взаимодействие – важнейшее условие эффективности образовательного процесса»</vt:lpstr>
      <vt:lpstr>Презентация PowerPoint</vt:lpstr>
      <vt:lpstr>Презентация PowerPoint</vt:lpstr>
      <vt:lpstr>      Третье правило: в процессе общения не навязывай собеседнику своих интересов, а подстраивайся к его интересам, говори о том, что интересно ему. Необходимо научиться внимательно слушать себя во время говорения и своего партнера в процессе беседы и во время задавать вопросы, уточняющие смысл произносимого.  Надо научиться относиться к другим как к себе, тогда наступит момент понимания и принятия другого как себя.</vt:lpstr>
      <vt:lpstr>Правило второе: нас скорее поймут и услышат, если мы заговорим на языке того человека, от которого собираемся получить нужный результат. Eсли ты хочешь быть успешен и хочешь видеть вокруг себя успешных учеников, иногда не забывай простое правило: в класс ты должен идти, будучи готовым произнести “посмотрите, послушайте, почувствуйте”. И дать им такие задания, которые бы позволили одним посмотреть, другим послушать, а третьим, выполнив задание своими руками, почувствовать ту информацию, которая в нем заключена.  </vt:lpstr>
      <vt:lpstr>Правила общения:</vt:lpstr>
      <vt:lpstr>   «Главный путь перехода к другим, более плодотворным типам взаимодействия - включение в совместную коллективную творческую деятельность, создание условий для совместных переживаний, вклад каждого в общий результат, создание условий «ответственной зависимости».                                                                                      А.С.Макаренко </vt:lpstr>
      <vt:lpstr>  - организация деятельности учащихся на уроке в форме, соответствующей содержанию; - использование активных форм обучения; - коллективное воспитание; - творческое самоуправление;</vt:lpstr>
      <vt:lpstr>             - развитие памяти учащихся с помощью опорных конспектов и сигналов, специальных упражнений; - опережение в обучении за счёт использования заданий на развитие взаимосвязей; - комплексная оценка учебной деятельности, возможность изменить любую оценку; - обучение самоанализу и самооценке своей деятельности; - систематическое развитие интеллекта учащихся с помощью современных методов интеллектуальной деятельности; </vt:lpstr>
      <vt:lpstr>             - развитие памяти учащихся с помощью опорных конспектов и сигналов, специальных упражнений; - опережение в обучении за счёт использования заданий на развитие взаимосвязей; - комплексная оценка учебной деятельности, возможность изменить любую оценку; - обучение самоанализу и самооценке своей деятельности; - систематическое развитие интеллекта учащихся с помощью современных методов интеллектуальной деятельности; </vt:lpstr>
      <vt:lpstr>Основные идеи педагогики сотрудничества: </vt:lpstr>
      <vt:lpstr>Педагогическое общение -</vt:lpstr>
      <vt:lpstr>Гуманистическое воспитание предполагает не прямое воздействие на личность, а субъектно-объектное взаимодействие – диалог или сотрудничество “на равных”.   </vt:lpstr>
      <vt:lpstr>Гуманистическое воспитание предполагает не прямое воздействие на личность, а субъектно-объектное взаимодействие – диалог или сотрудничество “на равных”.   </vt:lpstr>
      <vt:lpstr>Гуманистическое воспитание предполагает не прямое воздействие на личность, а субъектно-объектное взаимодействие – диалог или сотрудничество “на равных”.   </vt:lpstr>
      <vt:lpstr>Гуманистическое воспитание предполагает не прямое воздействие на личность, а субъектно-объектное взаимодействие – диалог или сотрудничество “на равных”.   </vt:lpstr>
      <vt:lpstr>          Авторитарный тип взаимодействия, подавление реализуется с помощью тактики диктата и опеки, противодействие учащихся властному давлению педагога чаще всего приводит к возникновению устойчивых конфликтных ситуации.  Попустительский тип взаимодействия, индифферентность характеризуется стремлением педагога минимально включаться в деятельность, что объясняется снятием с себя ответственности за её результат.  Тип взаимодействия сотрудничество ориентирован на повышение роли учащегося во взаимодействии, на привлечение каждого к решению общих дел. </vt:lpstr>
      <vt:lpstr>Типы взаимодействий:</vt:lpstr>
      <vt:lpstr>Типы взаимодействий:</vt:lpstr>
      <vt:lpstr>Уровни  педагогического взаимодействия</vt:lpstr>
      <vt:lpstr>    Педагогическая аксиома:   можно быть профессором в области своего предмета, но если нет взаимоотношений  между учителем и учениками, результатов образования не будет.</vt:lpstr>
    </vt:vector>
  </TitlesOfParts>
  <Company>RD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RD TEST</dc:creator>
  <cp:lastModifiedBy>RD TEST</cp:lastModifiedBy>
  <cp:revision>4</cp:revision>
  <dcterms:created xsi:type="dcterms:W3CDTF">2013-03-14T07:45:05Z</dcterms:created>
  <dcterms:modified xsi:type="dcterms:W3CDTF">2013-03-14T08:20:10Z</dcterms:modified>
</cp:coreProperties>
</file>