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39"/>
  </p:notesMasterIdLst>
  <p:sldIdLst>
    <p:sldId id="256"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27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D6E72D60-63BD-435D-B177-18D553B15ECC}">
          <p14:sldIdLst>
            <p14:sldId id="256"/>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274"/>
          </p14:sldIdLst>
        </p14:section>
        <p14:section name="Раздел без заголовка" id="{68149F76-D8EF-49FD-8E10-7944F05B9E2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99FF"/>
    <a:srgbClr val="E09994"/>
    <a:srgbClr val="FF3300"/>
    <a:srgbClr val="F692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93" autoAdjust="0"/>
    <p:restoredTop sz="74037" autoAdjust="0"/>
  </p:normalViewPr>
  <p:slideViewPr>
    <p:cSldViewPr snapToGrid="0">
      <p:cViewPr varScale="1">
        <p:scale>
          <a:sx n="89" d="100"/>
          <a:sy n="89" d="100"/>
        </p:scale>
        <p:origin x="-134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B609F-241F-44FF-AADF-6D4EF45E89E0}" type="datetimeFigureOut">
              <a:rPr lang="ru-RU" smtClean="0"/>
              <a:pPr/>
              <a:t>12.12.2019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0E0A9-9D13-425F-9D68-5EA2336340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10</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11</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12</a:t>
            </a:fld>
            <a:endParaRPr lang="ru-R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13</a:t>
            </a:fld>
            <a:endParaRPr lang="ru-R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14</a:t>
            </a:fld>
            <a:endParaRPr lang="ru-R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15</a:t>
            </a:fld>
            <a:endParaRPr lang="ru-R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17</a:t>
            </a:fld>
            <a:endParaRPr lang="ru-R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18</a:t>
            </a:fld>
            <a:endParaRPr lang="ru-R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19</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a:t>
            </a:fld>
            <a:endParaRPr 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20</a:t>
            </a:fld>
            <a:endParaRPr lang="ru-R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21</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22</a:t>
            </a:fld>
            <a:endParaRPr lang="ru-R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23</a:t>
            </a:fld>
            <a:endParaRPr lang="ru-R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24</a:t>
            </a:fld>
            <a:endParaRPr lang="ru-RU">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25</a:t>
            </a:fld>
            <a:endParaRPr lang="ru-R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26</a:t>
            </a:fld>
            <a:endParaRPr lang="ru-RU">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27</a:t>
            </a:fld>
            <a:endParaRPr lang="ru-R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28</a:t>
            </a:fld>
            <a:endParaRPr lang="ru-R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29</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3</a:t>
            </a:fld>
            <a:endParaRPr lang="ru-RU">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30</a:t>
            </a:fld>
            <a:endParaRPr lang="ru-RU">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31</a:t>
            </a:fld>
            <a:endParaRPr lang="ru-R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00E0A9-9D13-425F-9D68-5EA2336340A1}" type="slidenum">
              <a:rPr lang="ru-RU" smtClean="0"/>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4</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5</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8</a:t>
            </a:fld>
            <a:endParaRPr 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C00E0A9-9D13-425F-9D68-5EA2336340A1}" type="slidenum">
              <a:rPr lang="ru-RU" smtClean="0">
                <a:solidFill>
                  <a:prstClr val="black"/>
                </a:solidFill>
              </a:rPr>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12/12/2019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FFFFF">
                    <a:lumMod val="50000"/>
                  </a:srgbClr>
                </a:solidFill>
              </a:rPr>
              <a:pPr/>
              <a:t>12/12/2019</a:t>
            </a:fld>
            <a:endParaRPr lang="en-US" dirty="0">
              <a:solidFill>
                <a:srgbClr val="FFFFFF">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FFFFF">
                    <a:lumMod val="50000"/>
                  </a:srgbClr>
                </a:solidFill>
              </a:rPr>
              <a:pPr/>
              <a:t>‹#›</a:t>
            </a:fld>
            <a:endParaRPr lang="en-US" dirty="0">
              <a:solidFill>
                <a:srgbClr val="FFFFFF">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EDC5C2"/>
                </a:solidFill>
              </a:rPr>
              <a:pPr/>
              <a:t>12/12/2019</a:t>
            </a:fld>
            <a:endParaRPr lang="en-US" dirty="0">
              <a:solidFill>
                <a:srgbClr val="EDC5C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EDC5C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EDC5C2"/>
                </a:solidFill>
              </a:rPr>
              <a:pPr/>
              <a:t>‹#›</a:t>
            </a:fld>
            <a:endParaRPr lang="en-US" dirty="0">
              <a:solidFill>
                <a:srgbClr val="EDC5C2"/>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FFFFFF">
                  <a:lumMod val="65000"/>
                  <a:lumOff val="35000"/>
                </a:srgb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lumOff val="35000"/>
                </a:srgb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lumOff val="35000"/>
                </a:srgb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FFFFF">
                    <a:lumMod val="50000"/>
                  </a:srgbClr>
                </a:solidFill>
              </a:rPr>
              <a:pPr/>
              <a:t>12/12/2019</a:t>
            </a:fld>
            <a:endParaRPr lang="en-US" dirty="0">
              <a:solidFill>
                <a:srgbClr val="FFFFFF">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FFFFF">
                    <a:lumMod val="50000"/>
                  </a:srgbClr>
                </a:solidFill>
              </a:rPr>
              <a:pPr/>
              <a:t>‹#›</a:t>
            </a:fld>
            <a:endParaRPr lang="en-US" dirty="0">
              <a:solidFill>
                <a:srgbClr val="FFFFFF">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EDC5C2"/>
                </a:solidFill>
              </a:rPr>
              <a:pPr/>
              <a:t>12/12/2019</a:t>
            </a:fld>
            <a:endParaRPr lang="en-US" dirty="0">
              <a:solidFill>
                <a:srgbClr val="EDC5C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EDC5C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EDC5C2"/>
                </a:solidFill>
              </a:rPr>
              <a:pPr/>
              <a:t>‹#›</a:t>
            </a:fld>
            <a:endParaRPr lang="en-US" dirty="0">
              <a:solidFill>
                <a:srgbClr val="EDC5C2"/>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FFFFFF">
                  <a:lumMod val="65000"/>
                  <a:lumOff val="35000"/>
                </a:srgb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lumOff val="35000"/>
                </a:srgb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lumOff val="35000"/>
                </a:srgb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12/12/2019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FFFFF">
                    <a:lumMod val="50000"/>
                  </a:srgbClr>
                </a:solidFill>
              </a:rPr>
              <a:pPr/>
              <a:t>12/12/2019</a:t>
            </a:fld>
            <a:endParaRPr lang="en-US" dirty="0">
              <a:solidFill>
                <a:srgbClr val="FFFFFF">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FFFFF">
                    <a:lumMod val="50000"/>
                  </a:srgbClr>
                </a:solidFill>
              </a:rPr>
              <a:pPr/>
              <a:t>‹#›</a:t>
            </a:fld>
            <a:endParaRPr lang="en-US" dirty="0">
              <a:solidFill>
                <a:srgbClr val="FFFFFF">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EDC5C2"/>
                </a:solidFill>
              </a:rPr>
              <a:pPr/>
              <a:t>12/12/2019</a:t>
            </a:fld>
            <a:endParaRPr lang="en-US" dirty="0">
              <a:solidFill>
                <a:srgbClr val="EDC5C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EDC5C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EDC5C2"/>
                </a:solidFill>
              </a:rPr>
              <a:pPr/>
              <a:t>‹#›</a:t>
            </a:fld>
            <a:endParaRPr lang="en-US" dirty="0">
              <a:solidFill>
                <a:srgbClr val="EDC5C2"/>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FFFFFF">
                  <a:lumMod val="65000"/>
                  <a:lumOff val="35000"/>
                </a:srgb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lumOff val="35000"/>
                </a:srgb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lumOff val="35000"/>
                </a:srgb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FFFFF">
                    <a:lumMod val="50000"/>
                  </a:srgbClr>
                </a:solidFill>
              </a:rPr>
              <a:pPr/>
              <a:t>12/12/2019</a:t>
            </a:fld>
            <a:endParaRPr lang="en-US" dirty="0">
              <a:solidFill>
                <a:srgbClr val="FFFFFF">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FFFFF">
                    <a:lumMod val="50000"/>
                  </a:srgbClr>
                </a:solidFill>
              </a:rPr>
              <a:pPr/>
              <a:t>‹#›</a:t>
            </a:fld>
            <a:endParaRPr lang="en-US" dirty="0">
              <a:solidFill>
                <a:srgbClr val="FFFFFF">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EDC5C2"/>
                </a:solidFill>
              </a:rPr>
              <a:pPr/>
              <a:t>12/12/2019</a:t>
            </a:fld>
            <a:endParaRPr lang="en-US" dirty="0">
              <a:solidFill>
                <a:srgbClr val="EDC5C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EDC5C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EDC5C2"/>
                </a:solidFill>
              </a:rPr>
              <a:pPr/>
              <a:t>‹#›</a:t>
            </a:fld>
            <a:endParaRPr lang="en-US" dirty="0">
              <a:solidFill>
                <a:srgbClr val="EDC5C2"/>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FFFFFF">
                  <a:lumMod val="65000"/>
                  <a:lumOff val="35000"/>
                </a:srgb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lumOff val="35000"/>
                </a:srgb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lumOff val="35000"/>
                </a:srgb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FFFFF">
                    <a:lumMod val="50000"/>
                  </a:srgbClr>
                </a:solidFill>
              </a:rPr>
              <a:pPr/>
              <a:t>12/12/2019</a:t>
            </a:fld>
            <a:endParaRPr lang="en-US" dirty="0">
              <a:solidFill>
                <a:srgbClr val="FFFFFF">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FFFFF">
                    <a:lumMod val="50000"/>
                  </a:srgbClr>
                </a:solidFill>
              </a:rPr>
              <a:pPr/>
              <a:t>‹#›</a:t>
            </a:fld>
            <a:endParaRPr lang="en-US" dirty="0">
              <a:solidFill>
                <a:srgbClr val="FFFFFF">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EDC5C2"/>
                </a:solidFill>
              </a:rPr>
              <a:pPr/>
              <a:t>12/12/2019</a:t>
            </a:fld>
            <a:endParaRPr lang="en-US" dirty="0">
              <a:solidFill>
                <a:srgbClr val="EDC5C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EDC5C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EDC5C2"/>
                </a:solidFill>
              </a:rPr>
              <a:pPr/>
              <a:t>‹#›</a:t>
            </a:fld>
            <a:endParaRPr lang="en-US" dirty="0">
              <a:solidFill>
                <a:srgbClr val="EDC5C2"/>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FFFFFF">
                  <a:lumMod val="65000"/>
                  <a:lumOff val="35000"/>
                </a:srgb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extLst mod="1">
    <p:ext uri="{DCECCB84-F9BA-43D5-87BE-67443E8EF086}">
      <p15:sldGuideLst xmlns:p15="http://schemas.microsoft.com/office/powerpoint/2012/main" xmlns=""/>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65000"/>
                  <a:lumOff val="35000"/>
                </a:srgb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FFFFFF">
                  <a:lumMod val="65000"/>
                  <a:lumOff val="35000"/>
                </a:srgb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srgbClr val="FFFFFF">
                  <a:lumMod val="65000"/>
                  <a:lumOff val="35000"/>
                </a:srgb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65000"/>
                  <a:lumOff val="35000"/>
                </a:srgb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12/12/2019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wipe dir="r"/>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12/12/2019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12/12/2019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srgbClr val="FFFFFF">
                  <a:lumMod val="65000"/>
                  <a:lumOff val="35000"/>
                </a:srgb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srgbClr val="FFFFFF">
                  <a:lumMod val="65000"/>
                  <a:lumOff val="35000"/>
                </a:srgb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srgbClr val="FFFFFF">
                  <a:lumMod val="65000"/>
                  <a:lumOff val="35000"/>
                </a:srgb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srgbClr val="FFFFFF">
                  <a:lumMod val="65000"/>
                  <a:lumOff val="35000"/>
                </a:srgb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srgbClr val="FFFFFF">
                    <a:lumMod val="65000"/>
                    <a:lumOff val="35000"/>
                  </a:srgbClr>
                </a:solidFill>
              </a:rPr>
              <a:pPr/>
              <a:t>12/12/2019</a:t>
            </a:fld>
            <a:endParaRPr lang="en-US" dirty="0">
              <a:solidFill>
                <a:srgbClr val="FFFFFF">
                  <a:lumMod val="65000"/>
                  <a:lumOff val="35000"/>
                </a:srgb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srgbClr val="FFFFFF">
                  <a:lumMod val="65000"/>
                  <a:lumOff val="35000"/>
                </a:srgb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srgbClr val="FFFFFF">
                    <a:lumMod val="65000"/>
                    <a:lumOff val="35000"/>
                  </a:srgbClr>
                </a:solidFill>
              </a:rPr>
              <a:pPr/>
              <a:t>‹#›</a:t>
            </a:fld>
            <a:endParaRPr lang="en-US" dirty="0">
              <a:solidFill>
                <a:srgbClr val="FFFFFF">
                  <a:lumMod val="65000"/>
                  <a:lumOff val="35000"/>
                </a:srgb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4" name="Овал 13"/>
          <p:cNvSpPr/>
          <p:nvPr/>
        </p:nvSpPr>
        <p:spPr>
          <a:xfrm>
            <a:off x="10258739" y="6105220"/>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13" name="Овал 12"/>
          <p:cNvSpPr/>
          <p:nvPr/>
        </p:nvSpPr>
        <p:spPr>
          <a:xfrm>
            <a:off x="9516251" y="6023015"/>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12" name="Овал 11"/>
          <p:cNvSpPr/>
          <p:nvPr/>
        </p:nvSpPr>
        <p:spPr>
          <a:xfrm>
            <a:off x="158109" y="6047341"/>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2" name="Заголовок 1"/>
          <p:cNvSpPr>
            <a:spLocks noGrp="1"/>
          </p:cNvSpPr>
          <p:nvPr>
            <p:ph type="ctrTitle"/>
          </p:nvPr>
        </p:nvSpPr>
        <p:spPr>
          <a:xfrm>
            <a:off x="0" y="1689462"/>
            <a:ext cx="12191999" cy="3803913"/>
          </a:xfrm>
        </p:spPr>
        <p:txBody>
          <a:bodyPr/>
          <a:lstStyle/>
          <a:p>
            <a:r>
              <a:rPr lang="ru-RU" sz="4400" dirty="0" smtClean="0">
                <a:solidFill>
                  <a:schemeClr val="accent6">
                    <a:lumMod val="75000"/>
                  </a:schemeClr>
                </a:solidFill>
              </a:rPr>
              <a:t>ВОПРОСЫ С ОТВЕТАМИ</a:t>
            </a:r>
            <a:endParaRPr lang="ru-RU" sz="4400" dirty="0">
              <a:solidFill>
                <a:schemeClr val="accent6">
                  <a:lumMod val="75000"/>
                </a:schemeClr>
              </a:solidFill>
            </a:endParaRPr>
          </a:p>
        </p:txBody>
      </p:sp>
      <p:sp>
        <p:nvSpPr>
          <p:cNvPr id="6" name="TextBox 5"/>
          <p:cNvSpPr txBox="1"/>
          <p:nvPr/>
        </p:nvSpPr>
        <p:spPr>
          <a:xfrm>
            <a:off x="-1" y="5942420"/>
            <a:ext cx="12191999" cy="738664"/>
          </a:xfrm>
          <a:prstGeom prst="rect">
            <a:avLst/>
          </a:prstGeom>
          <a:noFill/>
        </p:spPr>
        <p:txBody>
          <a:bodyPr wrap="square" rtlCol="0">
            <a:spAutoFit/>
          </a:bodyPr>
          <a:lstStyle/>
          <a:p>
            <a:pPr algn="ctr"/>
            <a:r>
              <a:rPr lang="ru-RU" sz="2400" dirty="0" smtClean="0"/>
              <a:t>Олимпиада по финансовой грамотности </a:t>
            </a:r>
          </a:p>
          <a:p>
            <a:pPr algn="ctr"/>
            <a:r>
              <a:rPr lang="ru-RU" dirty="0" smtClean="0"/>
              <a:t>13 декабря </a:t>
            </a:r>
            <a:r>
              <a:rPr lang="en-US" dirty="0" smtClean="0"/>
              <a:t>2019</a:t>
            </a: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8507" y="935149"/>
            <a:ext cx="1874983" cy="121366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727353" y="990599"/>
            <a:ext cx="1484975" cy="557358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580329" y="1516284"/>
            <a:ext cx="1393740" cy="5164800"/>
          </a:xfrm>
          <a:prstGeom prst="rect">
            <a:avLst/>
          </a:prstGeom>
        </p:spPr>
      </p:pic>
      <p:sp>
        <p:nvSpPr>
          <p:cNvPr id="3" name="Прямоугольник 2"/>
          <p:cNvSpPr/>
          <p:nvPr/>
        </p:nvSpPr>
        <p:spPr>
          <a:xfrm rot="566948">
            <a:off x="11148198" y="3005195"/>
            <a:ext cx="678391" cy="307777"/>
          </a:xfrm>
          <a:prstGeom prst="rect">
            <a:avLst/>
          </a:prstGeom>
        </p:spPr>
        <p:txBody>
          <a:bodyPr wrap="none">
            <a:spAutoFit/>
          </a:bodyPr>
          <a:lstStyle/>
          <a:p>
            <a:r>
              <a:rPr lang="ru-RU" sz="700" i="1" dirty="0" smtClean="0">
                <a:solidFill>
                  <a:schemeClr val="accent6">
                    <a:lumMod val="75000"/>
                  </a:schemeClr>
                </a:solidFill>
              </a:rPr>
              <a:t> </a:t>
            </a:r>
            <a:r>
              <a:rPr lang="ru-RU" sz="700" dirty="0" smtClean="0">
                <a:solidFill>
                  <a:schemeClr val="accent6">
                    <a:lumMod val="75000"/>
                  </a:schemeClr>
                </a:solidFill>
              </a:rPr>
              <a:t>Финансовая</a:t>
            </a:r>
          </a:p>
          <a:p>
            <a:r>
              <a:rPr lang="ru-RU" sz="700" dirty="0" smtClean="0">
                <a:solidFill>
                  <a:schemeClr val="accent6">
                    <a:lumMod val="75000"/>
                  </a:schemeClr>
                </a:solidFill>
              </a:rPr>
              <a:t>грамотность</a:t>
            </a:r>
            <a:endParaRPr lang="ru-RU" sz="700" dirty="0"/>
          </a:p>
        </p:txBody>
      </p:sp>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Рисунок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37782" y="1054249"/>
            <a:ext cx="1404466" cy="5373892"/>
          </a:xfrm>
          <a:prstGeom prst="rect">
            <a:avLst/>
          </a:prstGeom>
        </p:spPr>
      </p:pic>
    </p:spTree>
    <p:extLst>
      <p:ext uri="{BB962C8B-B14F-4D97-AF65-F5344CB8AC3E}">
        <p14:creationId xmlns:p14="http://schemas.microsoft.com/office/powerpoint/2010/main" xmlns="" val="2957530148"/>
      </p:ext>
    </p:extLst>
  </p:cSld>
  <p:clrMapOvr>
    <a:masterClrMapping/>
  </p:clrMapOvr>
  <p:transition advTm="7672">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9</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494852" y="3937298"/>
            <a:ext cx="11295527" cy="271092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570156" y="1236491"/>
            <a:ext cx="11058861" cy="25932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559859" y="1278631"/>
            <a:ext cx="9630264" cy="2585323"/>
          </a:xfrm>
          <a:prstGeom prst="rect">
            <a:avLst/>
          </a:prstGeom>
          <a:noFill/>
        </p:spPr>
        <p:txBody>
          <a:bodyPr wrap="square" rtlCol="0">
            <a:spAutoFit/>
          </a:bodyPr>
          <a:lstStyle/>
          <a:p>
            <a:pPr algn="just" defTabSz="914400"/>
            <a:r>
              <a:rPr lang="ru-RU" dirty="0" smtClean="0">
                <a:solidFill>
                  <a:schemeClr val="tx2">
                    <a:lumMod val="10000"/>
                  </a:schemeClr>
                </a:solidFill>
              </a:rPr>
              <a:t>В банке Антон увидел рекламный буклет со следующим содержанием: ”Невероятно высокая ежемесячная процентная ставка по вкладу! Бонусные выплаты! Выдача подарочных сертификатов!“. Что не так в этом буклете?</a:t>
            </a:r>
          </a:p>
          <a:p>
            <a:pPr algn="just" defTabSz="914400"/>
            <a:r>
              <a:rPr lang="ru-RU" dirty="0" smtClean="0">
                <a:solidFill>
                  <a:schemeClr val="tx2">
                    <a:lumMod val="10000"/>
                  </a:schemeClr>
                </a:solidFill>
              </a:rPr>
              <a:t> </a:t>
            </a:r>
          </a:p>
          <a:p>
            <a:pPr marL="342900" indent="-342900" algn="just" defTabSz="914400">
              <a:buFont typeface="+mj-lt"/>
              <a:buAutoNum type="arabicPeriod"/>
            </a:pPr>
            <a:r>
              <a:rPr lang="ru-RU" dirty="0" smtClean="0">
                <a:solidFill>
                  <a:schemeClr val="tx2">
                    <a:lumMod val="10000"/>
                  </a:schemeClr>
                </a:solidFill>
              </a:rPr>
              <a:t>Информация о доходе по банковским вкладам (депозитам) должна быть указана в виде годовой процентной ставки.</a:t>
            </a:r>
          </a:p>
          <a:p>
            <a:pPr marL="342900" indent="-342900" algn="just" defTabSz="914400">
              <a:buFont typeface="+mj-lt"/>
              <a:buAutoNum type="arabicPeriod"/>
            </a:pPr>
            <a:r>
              <a:rPr lang="ru-RU" dirty="0" smtClean="0">
                <a:solidFill>
                  <a:schemeClr val="tx2">
                    <a:lumMod val="10000"/>
                  </a:schemeClr>
                </a:solidFill>
              </a:rPr>
              <a:t>Реклама о привлечении банками денежных средств во вклад (депозит) должна содержать информацию о размере процентов по вкладу (депозиту) в числовом выражении.</a:t>
            </a:r>
          </a:p>
          <a:p>
            <a:pPr marL="342900" indent="-342900" algn="just" defTabSz="914400">
              <a:buFont typeface="+mj-lt"/>
              <a:buAutoNum type="arabicPeriod"/>
            </a:pPr>
            <a:r>
              <a:rPr lang="ru-RU" u="sng" dirty="0" smtClean="0">
                <a:solidFill>
                  <a:schemeClr val="tx2">
                    <a:lumMod val="10000"/>
                  </a:schemeClr>
                </a:solidFill>
              </a:rPr>
              <a:t>Первый и второй ответ верны.</a:t>
            </a:r>
          </a:p>
        </p:txBody>
      </p:sp>
      <p:sp>
        <p:nvSpPr>
          <p:cNvPr id="25" name="TextBox 24"/>
          <p:cNvSpPr txBox="1"/>
          <p:nvPr/>
        </p:nvSpPr>
        <p:spPr>
          <a:xfrm>
            <a:off x="742279" y="4049424"/>
            <a:ext cx="10875982" cy="3293209"/>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3. Национальный банк определил в качестве недобросовестной практики использование при доведении до потребителей информации об условиях привлечения денежных средств во вклады (депозиты), в том числе в рекламе банковских вкладов (депозитов), иных, чем размер процентов в числовом выражении (годовая процентная ставка), выражений доходности (эффективная, базовая, номинальная и иные ставки). Письмо Национального банка от 05.07.2019 № 04-16/621 </a:t>
            </a:r>
            <a:r>
              <a:rPr lang="en-US" dirty="0" smtClean="0">
                <a:solidFill>
                  <a:schemeClr val="tx2">
                    <a:lumMod val="10000"/>
                  </a:schemeClr>
                </a:solidFill>
              </a:rPr>
              <a:t>”</a:t>
            </a:r>
            <a:r>
              <a:rPr lang="ru-RU" dirty="0" smtClean="0">
                <a:solidFill>
                  <a:schemeClr val="tx2">
                    <a:lumMod val="10000"/>
                  </a:schemeClr>
                </a:solidFill>
              </a:rPr>
              <a:t>Об исключении недобросовестных практик банков при осуществлении розничных операций</a:t>
            </a:r>
            <a:r>
              <a:rPr lang="en-US" dirty="0" smtClean="0">
                <a:solidFill>
                  <a:schemeClr val="tx2">
                    <a:lumMod val="10000"/>
                  </a:schemeClr>
                </a:solidFill>
              </a:rPr>
              <a:t>“</a:t>
            </a:r>
            <a:r>
              <a:rPr lang="ru-RU" dirty="0" smtClean="0">
                <a:solidFill>
                  <a:schemeClr val="tx2">
                    <a:lumMod val="10000"/>
                  </a:schemeClr>
                </a:solidFill>
              </a:rPr>
              <a:t>.</a:t>
            </a:r>
          </a:p>
          <a:p>
            <a:pPr algn="just" defTabSz="914400"/>
            <a:r>
              <a:rPr lang="ru-RU" dirty="0" smtClean="0">
                <a:solidFill>
                  <a:schemeClr val="tx2">
                    <a:lumMod val="10000"/>
                  </a:schemeClr>
                </a:solidFill>
              </a:rPr>
              <a:t>В соответствии с пунктом 3 статьи 22 Закона Республики Беларусь </a:t>
            </a:r>
            <a:r>
              <a:rPr lang="en-US" dirty="0" smtClean="0">
                <a:solidFill>
                  <a:schemeClr val="tx2">
                    <a:lumMod val="10000"/>
                  </a:schemeClr>
                </a:solidFill>
              </a:rPr>
              <a:t>”</a:t>
            </a:r>
            <a:r>
              <a:rPr lang="ru-RU" dirty="0" smtClean="0">
                <a:solidFill>
                  <a:schemeClr val="tx2">
                    <a:lumMod val="10000"/>
                  </a:schemeClr>
                </a:solidFill>
              </a:rPr>
              <a:t>О рекламе</a:t>
            </a:r>
            <a:r>
              <a:rPr lang="en-US" dirty="0" smtClean="0">
                <a:solidFill>
                  <a:schemeClr val="tx2">
                    <a:lumMod val="10000"/>
                  </a:schemeClr>
                </a:solidFill>
              </a:rPr>
              <a:t>“</a:t>
            </a:r>
            <a:r>
              <a:rPr lang="ru-RU" dirty="0" smtClean="0">
                <a:solidFill>
                  <a:schemeClr val="tx2">
                    <a:lumMod val="10000"/>
                  </a:schemeClr>
                </a:solidFill>
              </a:rPr>
              <a:t> реклама о привлечении банками денежных средств во вклад (депозит) должна содержать информацию о размере процентов по вкладу (депозиту).</a:t>
            </a:r>
          </a:p>
          <a:p>
            <a:pPr algn="just" defTabSz="914400"/>
            <a:endParaRPr lang="ru-RU" sz="2200" dirty="0" smtClean="0">
              <a:solidFill>
                <a:srgbClr val="826276">
                  <a:lumMod val="75000"/>
                </a:srgbClr>
              </a:solidFill>
            </a:endParaRP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20625">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10</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1280160" y="4098556"/>
            <a:ext cx="9961219" cy="275944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280160" y="1365582"/>
            <a:ext cx="9849607" cy="266853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710466" y="1472269"/>
            <a:ext cx="8887986" cy="2554545"/>
          </a:xfrm>
          <a:prstGeom prst="rect">
            <a:avLst/>
          </a:prstGeom>
          <a:noFill/>
        </p:spPr>
        <p:txBody>
          <a:bodyPr wrap="square" rtlCol="0">
            <a:spAutoFit/>
          </a:bodyPr>
          <a:lstStyle/>
          <a:p>
            <a:pPr algn="just" defTabSz="914400"/>
            <a:r>
              <a:rPr lang="ru-RU" sz="2000" dirty="0" smtClean="0">
                <a:solidFill>
                  <a:schemeClr val="tx2">
                    <a:lumMod val="10000"/>
                  </a:schemeClr>
                </a:solidFill>
              </a:rPr>
              <a:t>Может ли кредитополучатель после заключения кредитного договора отказаться от получения кредита в полной сумме или ее части?</a:t>
            </a:r>
          </a:p>
          <a:p>
            <a:pPr algn="just" defTabSz="914400"/>
            <a:r>
              <a:rPr lang="ru-RU" sz="2000" dirty="0" smtClean="0">
                <a:solidFill>
                  <a:schemeClr val="tx2">
                    <a:lumMod val="10000"/>
                  </a:schemeClr>
                </a:solidFill>
              </a:rPr>
              <a:t> </a:t>
            </a:r>
          </a:p>
          <a:p>
            <a:pPr marL="457200" indent="-457200" algn="just" defTabSz="914400">
              <a:buFont typeface="+mj-lt"/>
              <a:buAutoNum type="arabicPeriod"/>
            </a:pPr>
            <a:r>
              <a:rPr lang="ru-RU" sz="2000" dirty="0" smtClean="0">
                <a:solidFill>
                  <a:schemeClr val="tx2">
                    <a:lumMod val="10000"/>
                  </a:schemeClr>
                </a:solidFill>
              </a:rPr>
              <a:t>Не может.</a:t>
            </a:r>
          </a:p>
          <a:p>
            <a:pPr marL="457200" indent="-457200" algn="just" defTabSz="914400">
              <a:buFont typeface="+mj-lt"/>
              <a:buAutoNum type="arabicPeriod"/>
            </a:pPr>
            <a:r>
              <a:rPr lang="ru-RU" sz="2000" u="sng" dirty="0" smtClean="0">
                <a:solidFill>
                  <a:schemeClr val="tx2">
                    <a:lumMod val="10000"/>
                  </a:schemeClr>
                </a:solidFill>
              </a:rPr>
              <a:t>Может, если иное не предусмотрено законодательством Республики Беларусь или кредитным договором, уведомив об этом кредитодателя до установленного в договоре срока предоставления кредита.</a:t>
            </a:r>
          </a:p>
          <a:p>
            <a:pPr marL="457200" indent="-457200" algn="just" defTabSz="914400">
              <a:buFont typeface="+mj-lt"/>
              <a:buAutoNum type="arabicPeriod"/>
            </a:pPr>
            <a:r>
              <a:rPr lang="ru-RU" sz="2000" dirty="0" smtClean="0">
                <a:solidFill>
                  <a:schemeClr val="tx2">
                    <a:lumMod val="10000"/>
                  </a:schemeClr>
                </a:solidFill>
              </a:rPr>
              <a:t>Может, не уведомляя об этом кредитодателя.</a:t>
            </a:r>
          </a:p>
        </p:txBody>
      </p:sp>
      <p:sp>
        <p:nvSpPr>
          <p:cNvPr id="25" name="TextBox 24"/>
          <p:cNvSpPr txBox="1"/>
          <p:nvPr/>
        </p:nvSpPr>
        <p:spPr>
          <a:xfrm>
            <a:off x="1269402" y="4171001"/>
            <a:ext cx="9945847" cy="2862322"/>
          </a:xfrm>
          <a:prstGeom prst="rect">
            <a:avLst/>
          </a:prstGeom>
          <a:noFill/>
        </p:spPr>
        <p:txBody>
          <a:bodyPr wrap="square" rtlCol="0">
            <a:spAutoFit/>
          </a:bodyPr>
          <a:lstStyle/>
          <a:p>
            <a:pPr algn="just"/>
            <a:r>
              <a:rPr lang="ru-RU" sz="2000" dirty="0" smtClean="0">
                <a:solidFill>
                  <a:schemeClr val="tx2">
                    <a:lumMod val="10000"/>
                  </a:schemeClr>
                </a:solidFill>
              </a:rPr>
              <a:t>Ответ номер 2. Может, если иное не предусмотрено законодательством Республики Беларусь или кредитным договором, уведомив об этом кредитодателя до установленного в договоре срока предоставления кредита.</a:t>
            </a:r>
          </a:p>
          <a:p>
            <a:pPr algn="just"/>
            <a:r>
              <a:rPr lang="ru-RU" sz="2000" dirty="0" smtClean="0">
                <a:solidFill>
                  <a:schemeClr val="tx2">
                    <a:lumMod val="10000"/>
                  </a:schemeClr>
                </a:solidFill>
              </a:rPr>
              <a:t>Согласно статье 142 Банковского кодекса Республики Беларусь от 25.10.2000 №</a:t>
            </a:r>
            <a:r>
              <a:rPr lang="en-US" sz="2000" dirty="0" smtClean="0">
                <a:solidFill>
                  <a:schemeClr val="tx2">
                    <a:lumMod val="10000"/>
                  </a:schemeClr>
                </a:solidFill>
              </a:rPr>
              <a:t> </a:t>
            </a:r>
            <a:r>
              <a:rPr lang="ru-RU" sz="2000" dirty="0" smtClean="0">
                <a:solidFill>
                  <a:schemeClr val="tx2">
                    <a:lumMod val="10000"/>
                  </a:schemeClr>
                </a:solidFill>
              </a:rPr>
              <a:t>441-З после заключения кредитного договора кредитополучатель вправе, если иное не предусмотрено законодательством РБ или кредитным договором, отказаться от получения кредита в полной сумме или ее части, уведомив об этом кредитодателя до установленного в договоре срока предоставления кредита.</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4812">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11</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722607"/>
            <a:ext cx="8959066" cy="21353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70099"/>
          </a:xfrm>
          <a:prstGeom prst="rect">
            <a:avLst/>
          </a:prstGeom>
          <a:noFill/>
        </p:spPr>
        <p:txBody>
          <a:bodyPr wrap="square" rtlCol="0">
            <a:spAutoFit/>
          </a:bodyPr>
          <a:lstStyle/>
          <a:p>
            <a:pPr algn="just" defTabSz="914400"/>
            <a:r>
              <a:rPr lang="ru-RU" sz="2000" dirty="0" smtClean="0">
                <a:solidFill>
                  <a:schemeClr val="tx2">
                    <a:lumMod val="10000"/>
                  </a:schemeClr>
                </a:solidFill>
              </a:rPr>
              <a:t>Днем предоставления кредита считается:</a:t>
            </a:r>
          </a:p>
          <a:p>
            <a:pPr algn="just" defTabSz="914400"/>
            <a:r>
              <a:rPr lang="ru-RU" sz="2000" dirty="0" smtClean="0">
                <a:solidFill>
                  <a:schemeClr val="tx2">
                    <a:lumMod val="10000"/>
                  </a:schemeClr>
                </a:solidFill>
              </a:rPr>
              <a:t> </a:t>
            </a:r>
          </a:p>
          <a:p>
            <a:pPr marL="457200" indent="-457200" algn="just" defTabSz="914400">
              <a:buFont typeface="+mj-lt"/>
              <a:buAutoNum type="arabicPeriod"/>
            </a:pPr>
            <a:r>
              <a:rPr lang="ru-RU" sz="2000" u="sng" dirty="0" smtClean="0">
                <a:solidFill>
                  <a:schemeClr val="tx2">
                    <a:lumMod val="10000"/>
                  </a:schemeClr>
                </a:solidFill>
              </a:rPr>
              <a:t>День, в который сумма кредита зачислена на счет кредитополучателя, либо выдана кредитополучателю наличными денежными средствами.</a:t>
            </a:r>
          </a:p>
          <a:p>
            <a:pPr marL="457200" indent="-457200" algn="just" defTabSz="914400">
              <a:buFont typeface="+mj-lt"/>
              <a:buAutoNum type="arabicPeriod"/>
            </a:pPr>
            <a:r>
              <a:rPr lang="ru-RU" sz="2000" dirty="0" smtClean="0">
                <a:solidFill>
                  <a:schemeClr val="tx2">
                    <a:lumMod val="10000"/>
                  </a:schemeClr>
                </a:solidFill>
              </a:rPr>
              <a:t>День, в который кредитополучатель подписал в банке свой кредитный договор.</a:t>
            </a:r>
          </a:p>
          <a:p>
            <a:pPr marL="457200" indent="-457200" algn="just" defTabSz="914400">
              <a:buFont typeface="+mj-lt"/>
              <a:buAutoNum type="arabicPeriod"/>
            </a:pPr>
            <a:r>
              <a:rPr lang="ru-RU" sz="2000" dirty="0" smtClean="0">
                <a:solidFill>
                  <a:schemeClr val="tx2">
                    <a:lumMod val="10000"/>
                  </a:schemeClr>
                </a:solidFill>
              </a:rPr>
              <a:t>День, в который банк запросил кредитный отчет и дал положительный ответ кредитополучателю для заключения кредитного договора.</a:t>
            </a:r>
          </a:p>
        </p:txBody>
      </p:sp>
      <p:sp>
        <p:nvSpPr>
          <p:cNvPr id="25" name="TextBox 24"/>
          <p:cNvSpPr txBox="1"/>
          <p:nvPr/>
        </p:nvSpPr>
        <p:spPr>
          <a:xfrm>
            <a:off x="2455397" y="4870248"/>
            <a:ext cx="8931975" cy="2308324"/>
          </a:xfrm>
          <a:prstGeom prst="rect">
            <a:avLst/>
          </a:prstGeom>
          <a:noFill/>
        </p:spPr>
        <p:txBody>
          <a:bodyPr wrap="square" rtlCol="0">
            <a:spAutoFit/>
          </a:bodyPr>
          <a:lstStyle/>
          <a:p>
            <a:r>
              <a:rPr lang="ru-RU" sz="2000" dirty="0" smtClean="0">
                <a:solidFill>
                  <a:schemeClr val="tx2">
                    <a:lumMod val="10000"/>
                  </a:schemeClr>
                </a:solidFill>
              </a:rPr>
              <a:t>Ответ номер 1. Днем предоставления кредита считается день, в который сумма кредита зачислена на счет кредитополучателя, либо перечислена банком в оплату расчетных документов, представленных кредитополучателем, либо использована в соответствии с указаниями кредитополучателя, либо выдана кредитополучателю наличными денежными средствами.</a:t>
            </a:r>
          </a:p>
          <a:p>
            <a:r>
              <a:rPr lang="ru-RU" sz="2000" dirty="0" smtClean="0">
                <a:solidFill>
                  <a:schemeClr val="tx2">
                    <a:lumMod val="10000"/>
                  </a:schemeClr>
                </a:solidFill>
              </a:rPr>
              <a:t>Статья 138 Банковского кодекса Республики Беларусь.</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675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12</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1183341" y="4571892"/>
            <a:ext cx="10079553" cy="21516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140312" y="1236491"/>
            <a:ext cx="10000214"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538344" y="1332420"/>
            <a:ext cx="9434456" cy="3139321"/>
          </a:xfrm>
          <a:prstGeom prst="rect">
            <a:avLst/>
          </a:prstGeom>
          <a:noFill/>
        </p:spPr>
        <p:txBody>
          <a:bodyPr wrap="square" rtlCol="0">
            <a:spAutoFit/>
          </a:bodyPr>
          <a:lstStyle/>
          <a:p>
            <a:pPr algn="just" defTabSz="914400"/>
            <a:r>
              <a:rPr lang="ru-RU" sz="2200" dirty="0" smtClean="0">
                <a:solidFill>
                  <a:schemeClr val="tx2">
                    <a:lumMod val="10000"/>
                  </a:schemeClr>
                </a:solidFill>
              </a:rPr>
              <a:t>Для обеспечения исполнения обязательств по кредитному договору кредитополучатель или третье лицо могут передать кредитодателю денежные средства в белорусских рублях либо в иностранной валюте (гарантийный депозит денег). Обязан ли банк начислять проценты на гарантийный депозит денег?</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dirty="0" smtClean="0">
                <a:solidFill>
                  <a:schemeClr val="tx2">
                    <a:lumMod val="10000"/>
                  </a:schemeClr>
                </a:solidFill>
              </a:rPr>
              <a:t>Обязан.</a:t>
            </a:r>
          </a:p>
          <a:p>
            <a:pPr marL="457200" indent="-457200" algn="just" defTabSz="914400">
              <a:buFont typeface="+mj-lt"/>
              <a:buAutoNum type="arabicPeriod"/>
            </a:pPr>
            <a:r>
              <a:rPr lang="ru-RU" sz="2200" dirty="0" smtClean="0">
                <a:solidFill>
                  <a:schemeClr val="tx2">
                    <a:lumMod val="10000"/>
                  </a:schemeClr>
                </a:solidFill>
              </a:rPr>
              <a:t>Обязан, в размере ставки до востребования.</a:t>
            </a:r>
          </a:p>
          <a:p>
            <a:pPr marL="457200" indent="-457200" algn="just" defTabSz="914400">
              <a:buFont typeface="+mj-lt"/>
              <a:buAutoNum type="arabicPeriod"/>
            </a:pPr>
            <a:r>
              <a:rPr lang="ru-RU" sz="2200" u="sng" dirty="0" smtClean="0">
                <a:solidFill>
                  <a:schemeClr val="tx2">
                    <a:lumMod val="10000"/>
                  </a:schemeClr>
                </a:solidFill>
              </a:rPr>
              <a:t>Не обязан, если иное не предусмотрено договором.</a:t>
            </a:r>
          </a:p>
        </p:txBody>
      </p:sp>
      <p:sp>
        <p:nvSpPr>
          <p:cNvPr id="25" name="TextBox 24"/>
          <p:cNvSpPr txBox="1"/>
          <p:nvPr/>
        </p:nvSpPr>
        <p:spPr>
          <a:xfrm>
            <a:off x="1355464" y="4676610"/>
            <a:ext cx="9805997" cy="2246769"/>
          </a:xfrm>
          <a:prstGeom prst="rect">
            <a:avLst/>
          </a:prstGeom>
          <a:noFill/>
        </p:spPr>
        <p:txBody>
          <a:bodyPr wrap="square" rtlCol="0">
            <a:spAutoFit/>
          </a:bodyPr>
          <a:lstStyle/>
          <a:p>
            <a:r>
              <a:rPr lang="ru-RU" sz="2000" dirty="0" smtClean="0">
                <a:solidFill>
                  <a:schemeClr val="tx2">
                    <a:lumMod val="10000"/>
                  </a:schemeClr>
                </a:solidFill>
              </a:rPr>
              <a:t>Ответ номер 3. Не обязан, если иное не предусмотрено договором.</a:t>
            </a:r>
          </a:p>
          <a:p>
            <a:pPr algn="just"/>
            <a:r>
              <a:rPr lang="ru-RU" sz="2000" dirty="0" smtClean="0">
                <a:solidFill>
                  <a:schemeClr val="tx2">
                    <a:lumMod val="10000"/>
                  </a:schemeClr>
                </a:solidFill>
              </a:rPr>
              <a:t>Согласно статье 148 Банковского кодекса Республики Беларусь  от 25 октября 2000 г. № 441-З для обеспечения исполнения обязательств по кредитному договору кредитополучатель или третье лицо могут передать кредитодателю денежные средства в белорусских рублях либо в иностранной валюте. На гарантийный депозит денег проценты не начисляются, если иное не предусмотрено договором.</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047">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13</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defTabSz="914400"/>
            <a:r>
              <a:rPr lang="ru-RU" sz="2200" dirty="0" smtClean="0">
                <a:solidFill>
                  <a:schemeClr val="tx2">
                    <a:lumMod val="10000"/>
                  </a:schemeClr>
                </a:solidFill>
              </a:rPr>
              <a:t>Что такое CVV/CVC код?</a:t>
            </a:r>
          </a:p>
          <a:p>
            <a:pPr defTabSz="914400"/>
            <a:r>
              <a:rPr lang="ru-RU" sz="2200" dirty="0" smtClean="0">
                <a:solidFill>
                  <a:schemeClr val="tx2">
                    <a:lumMod val="10000"/>
                  </a:schemeClr>
                </a:solidFill>
              </a:rPr>
              <a:t> </a:t>
            </a:r>
          </a:p>
          <a:p>
            <a:pPr marL="457200" indent="-457200" defTabSz="914400">
              <a:buFont typeface="+mj-lt"/>
              <a:buAutoNum type="arabicPeriod"/>
            </a:pPr>
            <a:r>
              <a:rPr lang="ru-RU" sz="2200" u="sng" dirty="0" smtClean="0">
                <a:solidFill>
                  <a:schemeClr val="tx2">
                    <a:lumMod val="10000"/>
                  </a:schemeClr>
                </a:solidFill>
              </a:rPr>
              <a:t>Код для проверки подлинности карты при оплате через Интернет, как правило, расположенный на обратной стороне карты.</a:t>
            </a:r>
          </a:p>
          <a:p>
            <a:pPr marL="457200" indent="-457200" defTabSz="914400">
              <a:buFont typeface="+mj-lt"/>
              <a:buAutoNum type="arabicPeriod"/>
            </a:pPr>
            <a:r>
              <a:rPr lang="ru-RU" sz="2200" dirty="0" smtClean="0">
                <a:solidFill>
                  <a:schemeClr val="tx2">
                    <a:lumMod val="10000"/>
                  </a:schemeClr>
                </a:solidFill>
              </a:rPr>
              <a:t>Код, который приходит посредством СМС для входа в </a:t>
            </a:r>
            <a:r>
              <a:rPr lang="ru-RU" sz="2200" dirty="0" err="1" smtClean="0">
                <a:solidFill>
                  <a:schemeClr val="tx2">
                    <a:lumMod val="10000"/>
                  </a:schemeClr>
                </a:solidFill>
              </a:rPr>
              <a:t>Интернет-банкинг</a:t>
            </a:r>
            <a:r>
              <a:rPr lang="ru-RU" sz="2200" dirty="0" smtClean="0">
                <a:solidFill>
                  <a:schemeClr val="tx2">
                    <a:lumMod val="10000"/>
                  </a:schemeClr>
                </a:solidFill>
              </a:rPr>
              <a:t>.</a:t>
            </a:r>
          </a:p>
          <a:p>
            <a:pPr marL="457200" indent="-457200" defTabSz="914400">
              <a:buFont typeface="+mj-lt"/>
              <a:buAutoNum type="arabicPeriod"/>
            </a:pPr>
            <a:r>
              <a:rPr lang="ru-RU" sz="2200" dirty="0" smtClean="0">
                <a:solidFill>
                  <a:schemeClr val="tx2">
                    <a:lumMod val="10000"/>
                  </a:schemeClr>
                </a:solidFill>
              </a:rPr>
              <a:t>Четырехзначный код, который предоставляется банком при получении карты в отдельном конверте.</a:t>
            </a:r>
          </a:p>
        </p:txBody>
      </p:sp>
      <p:sp>
        <p:nvSpPr>
          <p:cNvPr id="25" name="TextBox 24"/>
          <p:cNvSpPr txBox="1"/>
          <p:nvPr/>
        </p:nvSpPr>
        <p:spPr>
          <a:xfrm>
            <a:off x="2380093" y="5139189"/>
            <a:ext cx="8931975" cy="1415772"/>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1. CVV/CVC код – </a:t>
            </a:r>
            <a:r>
              <a:rPr lang="ru-RU" sz="2200" dirty="0" err="1" smtClean="0">
                <a:solidFill>
                  <a:schemeClr val="tx2">
                    <a:lumMod val="10000"/>
                  </a:schemeClr>
                </a:solidFill>
              </a:rPr>
              <a:t>код</a:t>
            </a:r>
            <a:r>
              <a:rPr lang="ru-RU" sz="2200" dirty="0" smtClean="0">
                <a:solidFill>
                  <a:schemeClr val="tx2">
                    <a:lumMod val="10000"/>
                  </a:schemeClr>
                </a:solidFill>
              </a:rPr>
              <a:t> для проверки подлинности карты при оплате через Интернет, как правило, расположенный на оборотной стороне карты.</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5453">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14</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862322"/>
          </a:xfrm>
          <a:prstGeom prst="rect">
            <a:avLst/>
          </a:prstGeom>
          <a:noFill/>
        </p:spPr>
        <p:txBody>
          <a:bodyPr wrap="square" rtlCol="0">
            <a:spAutoFit/>
          </a:bodyPr>
          <a:lstStyle/>
          <a:p>
            <a:pPr algn="just" defTabSz="914400"/>
            <a:r>
              <a:rPr lang="ru-RU" sz="2000" dirty="0" smtClean="0">
                <a:solidFill>
                  <a:schemeClr val="tx2">
                    <a:lumMod val="10000"/>
                  </a:schemeClr>
                </a:solidFill>
              </a:rPr>
              <a:t>Что такое </a:t>
            </a:r>
            <a:r>
              <a:rPr lang="ru-RU" sz="2000" dirty="0" err="1" smtClean="0">
                <a:solidFill>
                  <a:schemeClr val="tx2">
                    <a:lumMod val="10000"/>
                  </a:schemeClr>
                </a:solidFill>
              </a:rPr>
              <a:t>блокчейн</a:t>
            </a:r>
            <a:r>
              <a:rPr lang="ru-RU" sz="2000" dirty="0" smtClean="0">
                <a:solidFill>
                  <a:schemeClr val="tx2">
                    <a:lumMod val="10000"/>
                  </a:schemeClr>
                </a:solidFill>
              </a:rPr>
              <a:t>?</a:t>
            </a:r>
          </a:p>
          <a:p>
            <a:pPr algn="just" defTabSz="914400"/>
            <a:r>
              <a:rPr lang="ru-RU" sz="2000" dirty="0" smtClean="0">
                <a:solidFill>
                  <a:schemeClr val="tx2">
                    <a:lumMod val="10000"/>
                  </a:schemeClr>
                </a:solidFill>
              </a:rPr>
              <a:t> </a:t>
            </a:r>
          </a:p>
          <a:p>
            <a:pPr marL="457200" indent="-457200" algn="just" defTabSz="914400">
              <a:buFont typeface="+mj-lt"/>
              <a:buAutoNum type="arabicPeriod"/>
            </a:pPr>
            <a:r>
              <a:rPr lang="ru-RU" sz="2000" dirty="0" smtClean="0">
                <a:solidFill>
                  <a:schemeClr val="tx2">
                    <a:lumMod val="10000"/>
                  </a:schemeClr>
                </a:solidFill>
              </a:rPr>
              <a:t>Разновидность цифровой валюты, создание которой базируются на криптографических методах.</a:t>
            </a:r>
          </a:p>
          <a:p>
            <a:pPr marL="457200" indent="-457200" algn="just" defTabSz="914400">
              <a:buFont typeface="+mj-lt"/>
              <a:buAutoNum type="arabicPeriod"/>
            </a:pPr>
            <a:r>
              <a:rPr lang="ru-RU" sz="2000" u="sng" dirty="0" smtClean="0">
                <a:solidFill>
                  <a:schemeClr val="tx2">
                    <a:lumMod val="10000"/>
                  </a:schemeClr>
                </a:solidFill>
              </a:rPr>
              <a:t>Выстроенная по определенным правилам непрерывная последовательная цепочка блоков, содержащих соответствующую информацию.</a:t>
            </a:r>
          </a:p>
          <a:p>
            <a:pPr marL="457200" indent="-457200" algn="just" defTabSz="914400">
              <a:buFont typeface="+mj-lt"/>
              <a:buAutoNum type="arabicPeriod"/>
            </a:pPr>
            <a:r>
              <a:rPr lang="ru-RU" sz="2000" dirty="0" err="1" smtClean="0">
                <a:solidFill>
                  <a:schemeClr val="tx2">
                    <a:lumMod val="10000"/>
                  </a:schemeClr>
                </a:solidFill>
              </a:rPr>
              <a:t>Онлайн-хранилище</a:t>
            </a:r>
            <a:r>
              <a:rPr lang="ru-RU" sz="2000" dirty="0" smtClean="0">
                <a:solidFill>
                  <a:schemeClr val="tx2">
                    <a:lumMod val="10000"/>
                  </a:schemeClr>
                </a:solidFill>
              </a:rPr>
              <a:t>, в котором пользователь может эффективно решать свои задачи, не привязываясь к конкретному устройству.</a:t>
            </a:r>
          </a:p>
        </p:txBody>
      </p:sp>
      <p:sp>
        <p:nvSpPr>
          <p:cNvPr id="25" name="TextBox 24"/>
          <p:cNvSpPr txBox="1"/>
          <p:nvPr/>
        </p:nvSpPr>
        <p:spPr>
          <a:xfrm>
            <a:off x="2412366" y="4919008"/>
            <a:ext cx="8931975" cy="1969770"/>
          </a:xfrm>
          <a:prstGeom prst="rect">
            <a:avLst/>
          </a:prstGeom>
          <a:noFill/>
        </p:spPr>
        <p:txBody>
          <a:bodyPr wrap="square" rtlCol="0">
            <a:spAutoFit/>
          </a:bodyPr>
          <a:lstStyle/>
          <a:p>
            <a:r>
              <a:rPr lang="ru-RU" sz="2000" dirty="0" smtClean="0">
                <a:solidFill>
                  <a:schemeClr val="tx2">
                    <a:lumMod val="10000"/>
                  </a:schemeClr>
                </a:solidFill>
              </a:rPr>
              <a:t>Ответ номер 2. Выстроенная по определенным правилам непрерывная последовательная цепочка блоков, содержащих соответствующую информацию. </a:t>
            </a:r>
          </a:p>
          <a:p>
            <a:r>
              <a:rPr lang="ru-RU" sz="2000" dirty="0" smtClean="0">
                <a:solidFill>
                  <a:schemeClr val="tx2">
                    <a:lumMod val="10000"/>
                  </a:schemeClr>
                </a:solidFill>
              </a:rPr>
              <a:t>Декрет Президента Республики Беларусь от 21.12.2017 № 8 </a:t>
            </a:r>
            <a:r>
              <a:rPr lang="en-US" sz="2000" dirty="0" smtClean="0">
                <a:solidFill>
                  <a:schemeClr val="tx2">
                    <a:lumMod val="10000"/>
                  </a:schemeClr>
                </a:solidFill>
              </a:rPr>
              <a:t>”</a:t>
            </a:r>
            <a:r>
              <a:rPr lang="ru-RU" sz="2000" dirty="0" smtClean="0">
                <a:solidFill>
                  <a:schemeClr val="tx2">
                    <a:lumMod val="10000"/>
                  </a:schemeClr>
                </a:solidFill>
              </a:rPr>
              <a:t>О развитии цифровой экономики</a:t>
            </a:r>
            <a:r>
              <a:rPr lang="en-US" sz="2000" dirty="0" smtClean="0">
                <a:solidFill>
                  <a:schemeClr val="tx2">
                    <a:lumMod val="10000"/>
                  </a:schemeClr>
                </a:solidFill>
              </a:rPr>
              <a:t>“</a:t>
            </a:r>
            <a:r>
              <a:rPr lang="ru-RU" sz="2000" dirty="0" smtClean="0">
                <a:solidFill>
                  <a:schemeClr val="tx2">
                    <a:lumMod val="10000"/>
                  </a:schemeClr>
                </a:solidFill>
              </a:rPr>
              <a:t>.</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8344">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15</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14586" y="4044874"/>
            <a:ext cx="8959066" cy="28131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13572" y="1171944"/>
            <a:ext cx="8794679" cy="28299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181812"/>
            <a:ext cx="7931648" cy="2862322"/>
          </a:xfrm>
          <a:prstGeom prst="rect">
            <a:avLst/>
          </a:prstGeom>
          <a:noFill/>
        </p:spPr>
        <p:txBody>
          <a:bodyPr wrap="square" rtlCol="0">
            <a:spAutoFit/>
          </a:bodyPr>
          <a:lstStyle/>
          <a:p>
            <a:pPr algn="just" defTabSz="914400"/>
            <a:r>
              <a:rPr lang="ru-RU" sz="2000" dirty="0" smtClean="0">
                <a:solidFill>
                  <a:schemeClr val="tx2">
                    <a:lumMod val="10000"/>
                  </a:schemeClr>
                </a:solidFill>
              </a:rPr>
              <a:t>Будет ли являться для банка поводом отказать физическому лицу в возврате несанкционированно списанных денежных средств со счета (согласно принципу нулевой ответственности держателей банковских карт), если несанкционированную операцию совершили с вводом </a:t>
            </a:r>
            <a:r>
              <a:rPr lang="ru-RU" sz="2000" dirty="0" err="1" smtClean="0">
                <a:solidFill>
                  <a:schemeClr val="tx2">
                    <a:lumMod val="10000"/>
                  </a:schemeClr>
                </a:solidFill>
              </a:rPr>
              <a:t>ПИН-кода</a:t>
            </a:r>
            <a:r>
              <a:rPr lang="ru-RU" sz="2000" dirty="0" smtClean="0">
                <a:solidFill>
                  <a:schemeClr val="tx2">
                    <a:lumMod val="10000"/>
                  </a:schemeClr>
                </a:solidFill>
              </a:rPr>
              <a:t>?</a:t>
            </a:r>
          </a:p>
          <a:p>
            <a:pPr algn="just" defTabSz="914400"/>
            <a:r>
              <a:rPr lang="ru-RU" sz="2000" dirty="0" smtClean="0">
                <a:solidFill>
                  <a:schemeClr val="tx2">
                    <a:lumMod val="10000"/>
                  </a:schemeClr>
                </a:solidFill>
              </a:rPr>
              <a:t> </a:t>
            </a:r>
          </a:p>
          <a:p>
            <a:pPr marL="457200" indent="-457200" algn="just" defTabSz="914400">
              <a:buFont typeface="+mj-lt"/>
              <a:buAutoNum type="arabicPeriod"/>
            </a:pPr>
            <a:r>
              <a:rPr lang="ru-RU" sz="2000" dirty="0" smtClean="0">
                <a:solidFill>
                  <a:schemeClr val="tx2">
                    <a:lumMod val="10000"/>
                  </a:schemeClr>
                </a:solidFill>
              </a:rPr>
              <a:t>Нет.</a:t>
            </a:r>
          </a:p>
          <a:p>
            <a:pPr marL="457200" indent="-457200" algn="just" defTabSz="914400">
              <a:buFont typeface="+mj-lt"/>
              <a:buAutoNum type="arabicPeriod"/>
            </a:pPr>
            <a:r>
              <a:rPr lang="ru-RU" sz="2000" dirty="0" smtClean="0">
                <a:solidFill>
                  <a:schemeClr val="tx2">
                    <a:lumMod val="10000"/>
                  </a:schemeClr>
                </a:solidFill>
              </a:rPr>
              <a:t>Да, для всех карт.</a:t>
            </a:r>
          </a:p>
          <a:p>
            <a:pPr marL="457200" indent="-457200" algn="just" defTabSz="914400">
              <a:buFont typeface="+mj-lt"/>
              <a:buAutoNum type="arabicPeriod"/>
            </a:pPr>
            <a:r>
              <a:rPr lang="ru-RU" sz="2000" u="sng" dirty="0" smtClean="0">
                <a:solidFill>
                  <a:schemeClr val="tx2">
                    <a:lumMod val="10000"/>
                  </a:schemeClr>
                </a:solidFill>
              </a:rPr>
              <a:t>Да, для </a:t>
            </a:r>
            <a:r>
              <a:rPr lang="ru-RU" sz="2000" u="sng" dirty="0" err="1" smtClean="0">
                <a:solidFill>
                  <a:schemeClr val="tx2">
                    <a:lumMod val="10000"/>
                  </a:schemeClr>
                </a:solidFill>
              </a:rPr>
              <a:t>чиповых</a:t>
            </a:r>
            <a:r>
              <a:rPr lang="ru-RU" sz="2000" u="sng" dirty="0" smtClean="0">
                <a:solidFill>
                  <a:schemeClr val="tx2">
                    <a:lumMod val="10000"/>
                  </a:schemeClr>
                </a:solidFill>
              </a:rPr>
              <a:t> карточек</a:t>
            </a:r>
            <a:r>
              <a:rPr lang="ru-RU" sz="2000" dirty="0" smtClean="0">
                <a:solidFill>
                  <a:schemeClr val="tx2">
                    <a:lumMod val="10000"/>
                  </a:schemeClr>
                </a:solidFill>
              </a:rPr>
              <a:t>.</a:t>
            </a:r>
          </a:p>
        </p:txBody>
      </p:sp>
      <p:sp>
        <p:nvSpPr>
          <p:cNvPr id="25" name="TextBox 24"/>
          <p:cNvSpPr txBox="1"/>
          <p:nvPr/>
        </p:nvSpPr>
        <p:spPr>
          <a:xfrm>
            <a:off x="2455395" y="4149485"/>
            <a:ext cx="8931975" cy="3293209"/>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3. Определен четкий перечень условий, при наличии которых банки имеют право отказать в возврате денежных средств по операциям, не санкционированным держателями карточек. К таким условиям относятся и:</a:t>
            </a:r>
          </a:p>
          <a:p>
            <a:pPr algn="just" defTabSz="914400"/>
            <a:r>
              <a:rPr lang="ru-RU" dirty="0" smtClean="0">
                <a:solidFill>
                  <a:schemeClr val="tx2">
                    <a:lumMod val="10000"/>
                  </a:schemeClr>
                </a:solidFill>
              </a:rPr>
              <a:t>– если несанкционированную операцию совершили с использованием микропроцессора стандарта EMV и подтвердили вводом </a:t>
            </a:r>
            <a:r>
              <a:rPr lang="ru-RU" dirty="0" err="1" smtClean="0">
                <a:solidFill>
                  <a:schemeClr val="tx2">
                    <a:lumMod val="10000"/>
                  </a:schemeClr>
                </a:solidFill>
              </a:rPr>
              <a:t>ПИН-кода</a:t>
            </a:r>
            <a:r>
              <a:rPr lang="ru-RU" dirty="0" smtClean="0">
                <a:solidFill>
                  <a:schemeClr val="tx2">
                    <a:lumMod val="10000"/>
                  </a:schemeClr>
                </a:solidFill>
              </a:rPr>
              <a:t>.</a:t>
            </a:r>
          </a:p>
          <a:p>
            <a:pPr algn="just" defTabSz="914400"/>
            <a:r>
              <a:rPr lang="ru-RU" dirty="0" smtClean="0">
                <a:solidFill>
                  <a:schemeClr val="tx2">
                    <a:lumMod val="10000"/>
                  </a:schemeClr>
                </a:solidFill>
              </a:rPr>
              <a:t>Постановление Правления Национального банка от 26 января 2017 г. № 40, инструкция </a:t>
            </a:r>
            <a:r>
              <a:rPr lang="en-US" dirty="0" smtClean="0">
                <a:solidFill>
                  <a:schemeClr val="tx2">
                    <a:lumMod val="10000"/>
                  </a:schemeClr>
                </a:solidFill>
              </a:rPr>
              <a:t>”</a:t>
            </a:r>
            <a:r>
              <a:rPr lang="ru-RU" dirty="0" smtClean="0">
                <a:solidFill>
                  <a:schemeClr val="tx2">
                    <a:lumMod val="10000"/>
                  </a:schemeClr>
                </a:solidFill>
              </a:rPr>
              <a:t>О порядке совершения операций с банковскими платежными карточками</a:t>
            </a:r>
            <a:r>
              <a:rPr lang="en-US" dirty="0" smtClean="0">
                <a:solidFill>
                  <a:schemeClr val="tx2">
                    <a:lumMod val="10000"/>
                  </a:schemeClr>
                </a:solidFill>
              </a:rPr>
              <a:t>“</a:t>
            </a:r>
            <a:r>
              <a:rPr lang="ru-RU" dirty="0" smtClean="0">
                <a:solidFill>
                  <a:schemeClr val="tx2">
                    <a:lumMod val="10000"/>
                  </a:schemeClr>
                </a:solidFill>
              </a:rPr>
              <a:t>, утвержденная постановлением Правления Национального банка Республики Беларусь от 18 января 2013 г. № 34.</a:t>
            </a:r>
          </a:p>
          <a:p>
            <a:pPr algn="just" defTabSz="914400"/>
            <a:endParaRPr lang="ru-RU" sz="2200" dirty="0" smtClean="0">
              <a:solidFill>
                <a:srgbClr val="826276">
                  <a:lumMod val="75000"/>
                </a:srgbClr>
              </a:solidFill>
            </a:endParaRP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0188">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16</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1602889" y="4432151"/>
            <a:ext cx="9660005" cy="222211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602890" y="1365582"/>
            <a:ext cx="9526878" cy="29697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968649" y="1472269"/>
            <a:ext cx="8993393" cy="2862322"/>
          </a:xfrm>
          <a:prstGeom prst="rect">
            <a:avLst/>
          </a:prstGeom>
          <a:noFill/>
        </p:spPr>
        <p:txBody>
          <a:bodyPr wrap="square" rtlCol="0">
            <a:spAutoFit/>
          </a:bodyPr>
          <a:lstStyle/>
          <a:p>
            <a:pPr algn="just"/>
            <a:r>
              <a:rPr lang="ru-RU" dirty="0" smtClean="0">
                <a:solidFill>
                  <a:schemeClr val="tx2">
                    <a:lumMod val="10000"/>
                  </a:schemeClr>
                </a:solidFill>
              </a:rPr>
              <a:t>Какое поведение потребителей и предприятий типично при дефляционных процессах в стране?</a:t>
            </a:r>
          </a:p>
          <a:p>
            <a:pPr marL="342900" indent="-342900" algn="just"/>
            <a:endParaRPr lang="ru-RU" dirty="0" smtClean="0">
              <a:solidFill>
                <a:schemeClr val="tx2">
                  <a:lumMod val="10000"/>
                </a:schemeClr>
              </a:solidFill>
            </a:endParaRPr>
          </a:p>
          <a:p>
            <a:pPr marL="342900" lvl="0" indent="-342900" algn="just">
              <a:buFont typeface="+mj-lt"/>
              <a:buAutoNum type="arabicPeriod"/>
            </a:pPr>
            <a:r>
              <a:rPr lang="ru-RU" u="sng" dirty="0" smtClean="0">
                <a:solidFill>
                  <a:schemeClr val="tx2">
                    <a:lumMod val="10000"/>
                  </a:schemeClr>
                </a:solidFill>
              </a:rPr>
              <a:t>Потребители начинают откладывать покупки, надеясь на дальнейшее снижение их стоимости. Производство перестает развиваться, предприятия не нанимают новый персонал.</a:t>
            </a:r>
          </a:p>
          <a:p>
            <a:pPr marL="342900" lvl="0" indent="-342900" algn="just">
              <a:buFont typeface="+mj-lt"/>
              <a:buAutoNum type="arabicPeriod"/>
            </a:pPr>
            <a:r>
              <a:rPr lang="ru-RU" dirty="0" smtClean="0">
                <a:solidFill>
                  <a:schemeClr val="tx2">
                    <a:lumMod val="10000"/>
                  </a:schemeClr>
                </a:solidFill>
              </a:rPr>
              <a:t>Потребители стремятся как можно быстрее потратить деньги на товары и услуги, тем самым формируя повышенный спрос и дополнительное давление на цены.</a:t>
            </a:r>
          </a:p>
          <a:p>
            <a:pPr marL="342900" lvl="0" indent="-342900" algn="just">
              <a:buFont typeface="+mj-lt"/>
              <a:buAutoNum type="arabicPeriod"/>
            </a:pPr>
            <a:r>
              <a:rPr lang="ru-RU" dirty="0" smtClean="0">
                <a:solidFill>
                  <a:schemeClr val="tx2">
                    <a:lumMod val="10000"/>
                  </a:schemeClr>
                </a:solidFill>
              </a:rPr>
              <a:t>У населения уменьшается покупательская способность, субъекты хозяйствования не имеет стимулов к долгосрочному планированию и осуществлению инвестиций.</a:t>
            </a:r>
            <a:endParaRPr lang="ru-RU" dirty="0">
              <a:solidFill>
                <a:schemeClr val="tx2">
                  <a:lumMod val="10000"/>
                </a:schemeClr>
              </a:solidFill>
            </a:endParaRPr>
          </a:p>
        </p:txBody>
      </p:sp>
      <p:sp>
        <p:nvSpPr>
          <p:cNvPr id="25" name="TextBox 24"/>
          <p:cNvSpPr txBox="1"/>
          <p:nvPr/>
        </p:nvSpPr>
        <p:spPr>
          <a:xfrm>
            <a:off x="1645920" y="4475182"/>
            <a:ext cx="9633875" cy="2616101"/>
          </a:xfrm>
          <a:prstGeom prst="rect">
            <a:avLst/>
          </a:prstGeom>
          <a:noFill/>
        </p:spPr>
        <p:txBody>
          <a:bodyPr wrap="square" rtlCol="0">
            <a:spAutoFit/>
          </a:bodyPr>
          <a:lstStyle/>
          <a:p>
            <a:pPr algn="just"/>
            <a:r>
              <a:rPr lang="ru-RU" dirty="0" smtClean="0">
                <a:solidFill>
                  <a:schemeClr val="tx2">
                    <a:lumMod val="10000"/>
                  </a:schemeClr>
                </a:solidFill>
              </a:rPr>
              <a:t>Ответ номер 1. Дефляция – это снижение цен на товары и услуги, процесс противоположный инфляции. Дефляция опасна охлаждением экономики: когда цены на товары не растут или снижаются, потребители начинают откладывать покупки, надеясь на дальнейшее снижение их стоимости, в результате производство перестает развиваться, предприятия не нанимают новый персонал. В силу этого потребители тратят еще меньше, чем далее ухудшают возможности для производителей.</a:t>
            </a:r>
          </a:p>
          <a:p>
            <a:r>
              <a:rPr lang="ru-RU" dirty="0" smtClean="0">
                <a:solidFill>
                  <a:schemeClr val="tx2">
                    <a:lumMod val="10000"/>
                  </a:schemeClr>
                </a:solidFill>
              </a:rPr>
              <a:t>Единый интернет-портал финансовой грамотности http://fingramota.by/ru/home/service/1?subSectionId=65</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8875">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17</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849854" y="3969572"/>
            <a:ext cx="11101892" cy="28884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871370" y="1365582"/>
            <a:ext cx="10258398" cy="247489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118795" y="1472269"/>
            <a:ext cx="9479657" cy="2462213"/>
          </a:xfrm>
          <a:prstGeom prst="rect">
            <a:avLst/>
          </a:prstGeom>
          <a:noFill/>
        </p:spPr>
        <p:txBody>
          <a:bodyPr wrap="square" rtlCol="0">
            <a:spAutoFit/>
          </a:bodyPr>
          <a:lstStyle/>
          <a:p>
            <a:pPr defTabSz="914400"/>
            <a:r>
              <a:rPr lang="ru-RU" sz="2200" dirty="0" smtClean="0">
                <a:solidFill>
                  <a:schemeClr val="tx2">
                    <a:lumMod val="10000"/>
                  </a:schemeClr>
                </a:solidFill>
              </a:rPr>
              <a:t>Какие виды валют используются Национальным банком при определении стоимости корзины валют? </a:t>
            </a:r>
          </a:p>
          <a:p>
            <a:pPr defTabSz="914400"/>
            <a:r>
              <a:rPr lang="ru-RU" sz="2200" dirty="0" smtClean="0">
                <a:solidFill>
                  <a:schemeClr val="tx2">
                    <a:lumMod val="10000"/>
                  </a:schemeClr>
                </a:solidFill>
              </a:rPr>
              <a:t> </a:t>
            </a:r>
          </a:p>
          <a:p>
            <a:pPr marL="457200" indent="-457200" defTabSz="914400">
              <a:buFont typeface="+mj-lt"/>
              <a:buAutoNum type="arabicPeriod"/>
            </a:pPr>
            <a:r>
              <a:rPr lang="ru-RU" sz="2200" dirty="0" smtClean="0">
                <a:solidFill>
                  <a:schemeClr val="tx2">
                    <a:lumMod val="10000"/>
                  </a:schemeClr>
                </a:solidFill>
              </a:rPr>
              <a:t>Доллар США, евро, швейцарский франк.</a:t>
            </a:r>
          </a:p>
          <a:p>
            <a:pPr marL="457200" indent="-457200" defTabSz="914400">
              <a:buFont typeface="+mj-lt"/>
              <a:buAutoNum type="arabicPeriod"/>
            </a:pPr>
            <a:r>
              <a:rPr lang="ru-RU" sz="2200" dirty="0" smtClean="0">
                <a:solidFill>
                  <a:schemeClr val="tx2">
                    <a:lumMod val="10000"/>
                  </a:schemeClr>
                </a:solidFill>
              </a:rPr>
              <a:t>Доллар США, евро, фунт стерлингов.</a:t>
            </a:r>
          </a:p>
          <a:p>
            <a:pPr marL="457200" indent="-457200" defTabSz="914400">
              <a:buFont typeface="+mj-lt"/>
              <a:buAutoNum type="arabicPeriod"/>
            </a:pPr>
            <a:r>
              <a:rPr lang="ru-RU" sz="2200" u="sng" dirty="0" smtClean="0">
                <a:solidFill>
                  <a:schemeClr val="tx2">
                    <a:lumMod val="10000"/>
                  </a:schemeClr>
                </a:solidFill>
              </a:rPr>
              <a:t>Доллар США, евро, российский рубль. </a:t>
            </a:r>
          </a:p>
          <a:p>
            <a:pPr marL="457200" indent="-457200" defTabSz="914400"/>
            <a:endParaRPr lang="ru-RU" sz="2200" dirty="0" smtClean="0">
              <a:solidFill>
                <a:srgbClr val="826276">
                  <a:lumMod val="75000"/>
                </a:srgbClr>
              </a:solidFill>
            </a:endParaRPr>
          </a:p>
        </p:txBody>
      </p:sp>
      <p:sp>
        <p:nvSpPr>
          <p:cNvPr id="25" name="TextBox 24"/>
          <p:cNvSpPr txBox="1"/>
          <p:nvPr/>
        </p:nvSpPr>
        <p:spPr>
          <a:xfrm>
            <a:off x="989705" y="4034118"/>
            <a:ext cx="10757646" cy="3231654"/>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3. Доллар США, евро, российский рубль. Для расчета корзины выбирают валюты, на которые завязана наибольшая часть торгового оборота страны. Для РБ это российский рубль, доллар США и евро. Стоимость корзины валют рассчитывается как среднее геометрическое взвешенное двусторонних курсов белорусского рубля к доллару США (USD), евро (EUR), российскому рублю (RUB) за 1 единицу иностранной валюты с весами 0,3, 0,2 и 0,5 соответственно, т.е. стоимость корзины валют рассчитывается как произведение значений курсов белорусского рубля к доллару США в степени 0,3, к евро в степени 0,2 и к российскому рублю в степени 0,5. В результате получается искусственная платежная единица, которая не используется для осуществления платежей, а служит для оценки изменения стоимости белорусского рубля, учета стоимости долговых обязательств, ценных бумаг и т.п. http://www.nbrb.by</a:t>
            </a:r>
          </a:p>
          <a:p>
            <a:pPr algn="just" defTabSz="914400"/>
            <a:r>
              <a:rPr lang="ru-RU" sz="2200" dirty="0" smtClean="0">
                <a:solidFill>
                  <a:srgbClr val="826276">
                    <a:lumMod val="75000"/>
                  </a:srgbClr>
                </a:solidFill>
              </a:rPr>
              <a:t>.</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6906">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18</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968187" y="4679469"/>
            <a:ext cx="10240918"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957432" y="1365582"/>
            <a:ext cx="10172336"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366221" y="1472269"/>
            <a:ext cx="9232231" cy="2862322"/>
          </a:xfrm>
          <a:prstGeom prst="rect">
            <a:avLst/>
          </a:prstGeom>
          <a:noFill/>
        </p:spPr>
        <p:txBody>
          <a:bodyPr wrap="square" rtlCol="0">
            <a:spAutoFit/>
          </a:bodyPr>
          <a:lstStyle/>
          <a:p>
            <a:pPr defTabSz="914400"/>
            <a:r>
              <a:rPr lang="ru-RU" sz="2000" dirty="0" smtClean="0">
                <a:solidFill>
                  <a:schemeClr val="tx2">
                    <a:lumMod val="10000"/>
                  </a:schemeClr>
                </a:solidFill>
              </a:rPr>
              <a:t>Кредитор последней инстанции – это:</a:t>
            </a:r>
          </a:p>
          <a:p>
            <a:pPr defTabSz="914400"/>
            <a:r>
              <a:rPr lang="ru-RU" sz="2000" dirty="0" smtClean="0">
                <a:solidFill>
                  <a:schemeClr val="tx2">
                    <a:lumMod val="10000"/>
                  </a:schemeClr>
                </a:solidFill>
              </a:rPr>
              <a:t> </a:t>
            </a:r>
          </a:p>
          <a:p>
            <a:pPr marL="457200" indent="-457200" algn="just" defTabSz="914400">
              <a:buFont typeface="+mj-lt"/>
              <a:buAutoNum type="arabicPeriod"/>
            </a:pPr>
            <a:r>
              <a:rPr lang="ru-RU" sz="2000" dirty="0" smtClean="0">
                <a:solidFill>
                  <a:schemeClr val="tx2">
                    <a:lumMod val="10000"/>
                  </a:schemeClr>
                </a:solidFill>
              </a:rPr>
              <a:t>Международный валютный фонд – самостоятельная международная организация, созданная на основе межправительственных соглашений.</a:t>
            </a:r>
          </a:p>
          <a:p>
            <a:pPr marL="457200" indent="-457200" algn="just" defTabSz="914400">
              <a:buFont typeface="+mj-lt"/>
              <a:buAutoNum type="arabicPeriod"/>
            </a:pPr>
            <a:r>
              <a:rPr lang="ru-RU" sz="2000" u="sng" dirty="0" smtClean="0">
                <a:solidFill>
                  <a:schemeClr val="tx2">
                    <a:lumMod val="10000"/>
                  </a:schemeClr>
                </a:solidFill>
              </a:rPr>
              <a:t>Центральный банк – предоставляющий банкам (и другим финансовым организациям) ликвидность в чрезвычайных обстоятельствах, когда те не могут привлечь ее на рыночных основаниях.</a:t>
            </a:r>
          </a:p>
          <a:p>
            <a:pPr marL="457200" indent="-457200" algn="just" defTabSz="914400">
              <a:buFont typeface="+mj-lt"/>
              <a:buAutoNum type="arabicPeriod"/>
            </a:pPr>
            <a:r>
              <a:rPr lang="ru-RU" sz="2000" dirty="0" smtClean="0">
                <a:solidFill>
                  <a:schemeClr val="tx2">
                    <a:lumMod val="10000"/>
                  </a:schemeClr>
                </a:solidFill>
              </a:rPr>
              <a:t>Иностранные банки, обладающие существенным объемом ресурсов для кредитования.</a:t>
            </a:r>
          </a:p>
        </p:txBody>
      </p:sp>
      <p:sp>
        <p:nvSpPr>
          <p:cNvPr id="25" name="TextBox 24"/>
          <p:cNvSpPr txBox="1"/>
          <p:nvPr/>
        </p:nvSpPr>
        <p:spPr>
          <a:xfrm>
            <a:off x="1409253" y="4888230"/>
            <a:ext cx="9870543" cy="1323439"/>
          </a:xfrm>
          <a:prstGeom prst="rect">
            <a:avLst/>
          </a:prstGeom>
          <a:noFill/>
        </p:spPr>
        <p:txBody>
          <a:bodyPr wrap="square" rtlCol="0">
            <a:spAutoFit/>
          </a:bodyPr>
          <a:lstStyle/>
          <a:p>
            <a:pPr algn="just" defTabSz="914400"/>
            <a:r>
              <a:rPr lang="ru-RU" sz="2000" dirty="0" smtClean="0">
                <a:solidFill>
                  <a:schemeClr val="tx2">
                    <a:lumMod val="10000"/>
                  </a:schemeClr>
                </a:solidFill>
              </a:rPr>
              <a:t>Ответ номер 2. Центральный банк предоставляет банкам (и другим финансовым организациям) ликвидность в чрезвычайных обстоятельствах, когда те не могут привлечь ее на рыночных основаниях, или когда другие кредиторы отказывают в предоставлении заемных средств. </a:t>
            </a:r>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938">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17"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688489" y="4690334"/>
            <a:ext cx="11091135" cy="216766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796067" y="1247247"/>
            <a:ext cx="10994314"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290918" y="1310904"/>
            <a:ext cx="10394056" cy="3139321"/>
          </a:xfrm>
          <a:prstGeom prst="rect">
            <a:avLst/>
          </a:prstGeom>
          <a:noFill/>
        </p:spPr>
        <p:txBody>
          <a:bodyPr wrap="square" rtlCol="0">
            <a:spAutoFit/>
          </a:bodyPr>
          <a:lstStyle/>
          <a:p>
            <a:r>
              <a:rPr lang="be-BY" dirty="0" smtClean="0">
                <a:solidFill>
                  <a:schemeClr val="tx2">
                    <a:lumMod val="10000"/>
                  </a:schemeClr>
                </a:solidFill>
              </a:rPr>
              <a:t>Студентка Алеся </a:t>
            </a:r>
            <a:r>
              <a:rPr lang="ru-RU" dirty="0" smtClean="0">
                <a:solidFill>
                  <a:schemeClr val="tx2">
                    <a:lumMod val="10000"/>
                  </a:schemeClr>
                </a:solidFill>
              </a:rPr>
              <a:t>мечтает о новом </a:t>
            </a:r>
            <a:r>
              <a:rPr lang="be-BY" dirty="0" smtClean="0">
                <a:solidFill>
                  <a:schemeClr val="tx2">
                    <a:lumMod val="10000"/>
                  </a:schemeClr>
                </a:solidFill>
              </a:rPr>
              <a:t>мобильном телефоне </a:t>
            </a:r>
            <a:r>
              <a:rPr lang="ru-RU" dirty="0" smtClean="0">
                <a:solidFill>
                  <a:schemeClr val="tx2">
                    <a:lumMod val="10000"/>
                  </a:schemeClr>
                </a:solidFill>
              </a:rPr>
              <a:t>очень престижной марки за </a:t>
            </a:r>
            <a:r>
              <a:rPr lang="be-BY" dirty="0" smtClean="0">
                <a:solidFill>
                  <a:schemeClr val="tx2">
                    <a:lumMod val="10000"/>
                  </a:schemeClr>
                </a:solidFill>
              </a:rPr>
              <a:t>3000</a:t>
            </a:r>
            <a:r>
              <a:rPr lang="ru-RU" dirty="0" smtClean="0">
                <a:solidFill>
                  <a:schemeClr val="tx2">
                    <a:lumMod val="10000"/>
                  </a:schemeClr>
                </a:solidFill>
              </a:rPr>
              <a:t> рублей. Несмотря на то, что Алеся получает повышенную стипендию, и родители помогают ей с деньгами, расходы Алеси регулярно превышают доходы, и она постоянно занимает небольшие суммы у подруг. Какие шаги необходимо предпринять девушке, чтобы осуществить свою мечту? </a:t>
            </a:r>
          </a:p>
          <a:p>
            <a:endParaRPr lang="ru-RU" dirty="0" smtClean="0">
              <a:solidFill>
                <a:schemeClr val="tx2">
                  <a:lumMod val="10000"/>
                </a:schemeClr>
              </a:solidFill>
            </a:endParaRPr>
          </a:p>
          <a:p>
            <a:pPr marL="342900" lvl="0" indent="-342900">
              <a:buFont typeface="+mj-lt"/>
              <a:buAutoNum type="arabicPeriod"/>
            </a:pPr>
            <a:r>
              <a:rPr lang="ru-RU" u="sng" dirty="0" smtClean="0">
                <a:solidFill>
                  <a:schemeClr val="tx2">
                    <a:lumMod val="10000"/>
                  </a:schemeClr>
                </a:solidFill>
              </a:rPr>
              <a:t>Проанализировать свои расходы и сократить необязательные траты. Рассчитать, сколько времени понадобится для того, чтобы накопить 3000. Сэкономленные деньги откладывать в банк на депозит без возможности досрочного снятия.</a:t>
            </a:r>
          </a:p>
          <a:p>
            <a:pPr marL="342900" lvl="0" indent="-342900">
              <a:buFont typeface="+mj-lt"/>
              <a:buAutoNum type="arabicPeriod"/>
            </a:pPr>
            <a:r>
              <a:rPr lang="ru-RU" dirty="0" smtClean="0">
                <a:solidFill>
                  <a:schemeClr val="tx2">
                    <a:lumMod val="10000"/>
                  </a:schemeClr>
                </a:solidFill>
              </a:rPr>
              <a:t>Взять кредит и приобрести мобильный телефон, потом надо разобраться, откуда взять средства, чтобы выплачивать долг.</a:t>
            </a:r>
          </a:p>
          <a:p>
            <a:pPr marL="342900" indent="-342900">
              <a:buFont typeface="+mj-lt"/>
              <a:buAutoNum type="arabicPeriod"/>
            </a:pPr>
            <a:r>
              <a:rPr lang="ru-RU" dirty="0" smtClean="0">
                <a:solidFill>
                  <a:schemeClr val="tx2">
                    <a:lumMod val="10000"/>
                  </a:schemeClr>
                </a:solidFill>
              </a:rPr>
              <a:t>Постоянно приобретать лотерейные билеты с большим джек-потом.</a:t>
            </a:r>
          </a:p>
        </p:txBody>
      </p:sp>
      <p:sp>
        <p:nvSpPr>
          <p:cNvPr id="25" name="TextBox 24"/>
          <p:cNvSpPr txBox="1"/>
          <p:nvPr/>
        </p:nvSpPr>
        <p:spPr>
          <a:xfrm>
            <a:off x="828339" y="4687368"/>
            <a:ext cx="10865223" cy="2400657"/>
          </a:xfrm>
          <a:prstGeom prst="rect">
            <a:avLst/>
          </a:prstGeom>
          <a:noFill/>
        </p:spPr>
        <p:txBody>
          <a:bodyPr wrap="square" rtlCol="0">
            <a:spAutoFit/>
          </a:bodyPr>
          <a:lstStyle/>
          <a:p>
            <a:r>
              <a:rPr lang="ru-RU" sz="2200" dirty="0" smtClean="0">
                <a:solidFill>
                  <a:schemeClr val="tx2">
                    <a:lumMod val="10000"/>
                  </a:schemeClr>
                </a:solidFill>
              </a:rPr>
              <a:t>Ответ номер 1. </a:t>
            </a:r>
            <a:r>
              <a:rPr lang="ru-RU" dirty="0" smtClean="0">
                <a:solidFill>
                  <a:schemeClr val="tx2">
                    <a:lumMod val="10000"/>
                  </a:schemeClr>
                </a:solidFill>
              </a:rPr>
              <a:t>Чтобы осуществить свою мечту Алесе надо провести анализ своих расходов (это даст ей возможность понять, куда уходят деньги) и найти финансовый резерв. Далее следует посчитать, сколько необходимо откладывать, чтобы получилось собрать на цель. Чтобы не было соблазна тратить мелкие суммы из сбережений, лучше отнести деньги в банк, где они не только сохранятся, но и увеличатся на сумму процентов.</a:t>
            </a:r>
          </a:p>
          <a:p>
            <a:r>
              <a:rPr lang="ru-RU" dirty="0" smtClean="0">
                <a:solidFill>
                  <a:schemeClr val="tx2">
                    <a:lumMod val="10000"/>
                  </a:schemeClr>
                </a:solidFill>
              </a:rPr>
              <a:t>Единый интернет-портал финансовой грамотности населения: http://fingramota.by/ru/home/service/5?subSectionId=38.</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rgbClr val="F07F09">
                  <a:lumMod val="75000"/>
                </a:srgbClr>
              </a:solidFill>
              <a:effectLst/>
              <a:uLnTx/>
              <a:uFillTx/>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9265">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19</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algn="just" defTabSz="914400"/>
            <a:r>
              <a:rPr lang="ru-RU" dirty="0" smtClean="0">
                <a:solidFill>
                  <a:schemeClr val="tx2">
                    <a:lumMod val="10000"/>
                  </a:schemeClr>
                </a:solidFill>
              </a:rPr>
              <a:t>Ирина Петровна решила взять кредит. Сотрудник банка объяснил, что для оформления выбранного ею кредита необходимо заключить договор добровольного медицинского страхования. Ирина Петровна от заключения данного договора отказалась. Какая обязанность возникает у банка в данной ситуации.</a:t>
            </a:r>
          </a:p>
          <a:p>
            <a:pPr defTabSz="914400"/>
            <a:r>
              <a:rPr lang="ru-RU" dirty="0" smtClean="0">
                <a:solidFill>
                  <a:schemeClr val="tx2">
                    <a:lumMod val="10000"/>
                  </a:schemeClr>
                </a:solidFill>
              </a:rPr>
              <a:t> </a:t>
            </a:r>
          </a:p>
          <a:p>
            <a:pPr marL="342900" indent="-342900" defTabSz="914400">
              <a:buFont typeface="+mj-lt"/>
              <a:buAutoNum type="arabicPeriod"/>
            </a:pPr>
            <a:r>
              <a:rPr lang="ru-RU" u="sng" dirty="0" smtClean="0">
                <a:solidFill>
                  <a:schemeClr val="tx2">
                    <a:lumMod val="10000"/>
                  </a:schemeClr>
                </a:solidFill>
              </a:rPr>
              <a:t>Предложить ей кредит, идентичный по сумме и сроку.</a:t>
            </a:r>
          </a:p>
          <a:p>
            <a:pPr marL="342900" indent="-342900" defTabSz="914400">
              <a:buFont typeface="+mj-lt"/>
              <a:buAutoNum type="arabicPeriod"/>
            </a:pPr>
            <a:r>
              <a:rPr lang="ru-RU" dirty="0" smtClean="0">
                <a:solidFill>
                  <a:schemeClr val="tx2">
                    <a:lumMod val="10000"/>
                  </a:schemeClr>
                </a:solidFill>
              </a:rPr>
              <a:t>Предложить ей кредит, идентичный по сумме и размеру процентной ставки.</a:t>
            </a:r>
          </a:p>
          <a:p>
            <a:pPr marL="342900" indent="-342900" defTabSz="914400">
              <a:buFont typeface="+mj-lt"/>
              <a:buAutoNum type="arabicPeriod"/>
            </a:pPr>
            <a:r>
              <a:rPr lang="ru-RU" dirty="0" smtClean="0">
                <a:solidFill>
                  <a:schemeClr val="tx2">
                    <a:lumMod val="10000"/>
                  </a:schemeClr>
                </a:solidFill>
              </a:rPr>
              <a:t>Выдать выбранный ею первоначально кредит без заключения договора добровольного медицинского страхования.</a:t>
            </a:r>
          </a:p>
        </p:txBody>
      </p:sp>
      <p:sp>
        <p:nvSpPr>
          <p:cNvPr id="25" name="TextBox 24"/>
          <p:cNvSpPr txBox="1"/>
          <p:nvPr/>
        </p:nvSpPr>
        <p:spPr>
          <a:xfrm>
            <a:off x="2444639" y="4913278"/>
            <a:ext cx="8931975" cy="1785104"/>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1. В случае отказа физического лица от оказания ему дополнительных платных услуг, в том числе от оказания таких услуг посредством заключения иных договоров с кредитодателем и (или) третьими лицами, в целях заключения кредитного договора кредитодатель обязан предложить данному лицу кредит, идентичный по сумме и сроку (статья 150 Банковского кодекса Республики Беларусь)..</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0406">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20</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935915" y="4883864"/>
            <a:ext cx="10326979"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118796" y="1365582"/>
            <a:ext cx="10010972"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323191" y="1472269"/>
            <a:ext cx="9703397" cy="3139321"/>
          </a:xfrm>
          <a:prstGeom prst="rect">
            <a:avLst/>
          </a:prstGeom>
          <a:noFill/>
        </p:spPr>
        <p:txBody>
          <a:bodyPr wrap="square" rtlCol="0">
            <a:spAutoFit/>
          </a:bodyPr>
          <a:lstStyle/>
          <a:p>
            <a:pPr algn="just" defTabSz="914400"/>
            <a:r>
              <a:rPr lang="ru-RU" dirty="0" smtClean="0">
                <a:solidFill>
                  <a:schemeClr val="tx2">
                    <a:lumMod val="10000"/>
                  </a:schemeClr>
                </a:solidFill>
              </a:rPr>
              <a:t>Дядя Миша оказался виновником дорожно-транспортного происшествия. Имеющийся у него полис обязательного страхования гражданской ответственности владельцев транспортных средств предоставляет ему право:</a:t>
            </a:r>
          </a:p>
          <a:p>
            <a:pPr algn="just" defTabSz="914400"/>
            <a:r>
              <a:rPr lang="ru-RU" dirty="0" smtClean="0">
                <a:solidFill>
                  <a:schemeClr val="tx2">
                    <a:lumMod val="10000"/>
                  </a:schemeClr>
                </a:solidFill>
              </a:rPr>
              <a:t> </a:t>
            </a:r>
          </a:p>
          <a:p>
            <a:pPr marL="342900" indent="-342900" algn="just" defTabSz="914400">
              <a:buFont typeface="+mj-lt"/>
              <a:buAutoNum type="arabicPeriod"/>
            </a:pPr>
            <a:r>
              <a:rPr lang="ru-RU" dirty="0" smtClean="0">
                <a:solidFill>
                  <a:schemeClr val="tx2">
                    <a:lumMod val="10000"/>
                  </a:schemeClr>
                </a:solidFill>
              </a:rPr>
              <a:t>Компенсировать (в пределах страховой суммы) материальные потери пострадавшим по его вине при ДТП, затраты на ремонт собственного автомобиля и затраты на свое лечение при ДТП.</a:t>
            </a:r>
          </a:p>
          <a:p>
            <a:pPr marL="342900" indent="-342900" algn="just" defTabSz="914400">
              <a:buFont typeface="+mj-lt"/>
              <a:buAutoNum type="arabicPeriod"/>
            </a:pPr>
            <a:r>
              <a:rPr lang="ru-RU" u="sng" dirty="0" smtClean="0">
                <a:solidFill>
                  <a:schemeClr val="tx2">
                    <a:lumMod val="10000"/>
                  </a:schemeClr>
                </a:solidFill>
              </a:rPr>
              <a:t>Компенсировать (в пределах страховой суммы) материальные потери пострадавшим по его вине при ДТП.</a:t>
            </a:r>
          </a:p>
          <a:p>
            <a:pPr marL="342900" indent="-342900" algn="just" defTabSz="914400">
              <a:buFont typeface="+mj-lt"/>
              <a:buAutoNum type="arabicPeriod"/>
            </a:pPr>
            <a:r>
              <a:rPr lang="ru-RU" dirty="0" smtClean="0">
                <a:solidFill>
                  <a:schemeClr val="tx2">
                    <a:lumMod val="10000"/>
                  </a:schemeClr>
                </a:solidFill>
              </a:rPr>
              <a:t>Компенсировать (в пределах страховой суммы) материальные потери пострадавшим по его вине при ДТП, а также затраты на ремонт собственного автомобиля.</a:t>
            </a:r>
          </a:p>
        </p:txBody>
      </p:sp>
      <p:sp>
        <p:nvSpPr>
          <p:cNvPr id="25" name="TextBox 24"/>
          <p:cNvSpPr txBox="1"/>
          <p:nvPr/>
        </p:nvSpPr>
        <p:spPr>
          <a:xfrm>
            <a:off x="1204857" y="5139189"/>
            <a:ext cx="10107212" cy="1354217"/>
          </a:xfrm>
          <a:prstGeom prst="rect">
            <a:avLst/>
          </a:prstGeom>
          <a:noFill/>
        </p:spPr>
        <p:txBody>
          <a:bodyPr wrap="square" rtlCol="0">
            <a:spAutoFit/>
          </a:bodyPr>
          <a:lstStyle/>
          <a:p>
            <a:pPr algn="just" defTabSz="914400"/>
            <a:r>
              <a:rPr lang="ru-RU" sz="2000" dirty="0" smtClean="0">
                <a:solidFill>
                  <a:schemeClr val="tx2">
                    <a:lumMod val="10000"/>
                  </a:schemeClr>
                </a:solidFill>
              </a:rPr>
              <a:t>Ответ номер 2. Положение о страховой деятельности в Республике Беларусь, утвержденное Указом Президента Республики Беларусь от 25.08.2006 № 530 </a:t>
            </a:r>
            <a:r>
              <a:rPr lang="en-US" sz="2000" dirty="0" smtClean="0">
                <a:solidFill>
                  <a:schemeClr val="tx2">
                    <a:lumMod val="10000"/>
                  </a:schemeClr>
                </a:solidFill>
              </a:rPr>
              <a:t>”</a:t>
            </a:r>
            <a:r>
              <a:rPr lang="ru-RU" sz="2000" dirty="0" smtClean="0">
                <a:solidFill>
                  <a:schemeClr val="tx2">
                    <a:lumMod val="10000"/>
                  </a:schemeClr>
                </a:solidFill>
              </a:rPr>
              <a:t>О страховой деятельности</a:t>
            </a:r>
            <a:r>
              <a:rPr lang="en-US" sz="2000" dirty="0" smtClean="0">
                <a:solidFill>
                  <a:schemeClr val="tx2">
                    <a:lumMod val="10000"/>
                  </a:schemeClr>
                </a:solidFill>
              </a:rPr>
              <a:t> “</a:t>
            </a:r>
            <a:r>
              <a:rPr lang="ru-RU" sz="2000" dirty="0" smtClean="0">
                <a:solidFill>
                  <a:schemeClr val="tx2">
                    <a:lumMod val="10000"/>
                  </a:schemeClr>
                </a:solidFill>
              </a:rPr>
              <a:t>. </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414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21</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335224"/>
            <a:ext cx="8959066" cy="25227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281914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462213"/>
          </a:xfrm>
          <a:prstGeom prst="rect">
            <a:avLst/>
          </a:prstGeom>
          <a:noFill/>
        </p:spPr>
        <p:txBody>
          <a:bodyPr wrap="square" rtlCol="0">
            <a:spAutoFit/>
          </a:bodyPr>
          <a:lstStyle/>
          <a:p>
            <a:pPr algn="just" defTabSz="914400"/>
            <a:r>
              <a:rPr lang="ru-RU" sz="2200" dirty="0" smtClean="0">
                <a:solidFill>
                  <a:schemeClr val="tx2">
                    <a:lumMod val="10000"/>
                  </a:schemeClr>
                </a:solidFill>
              </a:rPr>
              <a:t>Обязательному страхованию строений, принадлежащих гражданам, подлежат:</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u="sng" dirty="0" smtClean="0">
                <a:solidFill>
                  <a:schemeClr val="tx2">
                    <a:lumMod val="10000"/>
                  </a:schemeClr>
                </a:solidFill>
              </a:rPr>
              <a:t>Одноквартирные жилые дома, постоянно используемые гражданами для проживания.</a:t>
            </a:r>
          </a:p>
          <a:p>
            <a:pPr marL="457200" indent="-457200" algn="just" defTabSz="914400">
              <a:buFont typeface="+mj-lt"/>
              <a:buAutoNum type="arabicPeriod"/>
            </a:pPr>
            <a:r>
              <a:rPr lang="ru-RU" sz="2200" dirty="0" smtClean="0">
                <a:solidFill>
                  <a:schemeClr val="tx2">
                    <a:lumMod val="10000"/>
                  </a:schemeClr>
                </a:solidFill>
              </a:rPr>
              <a:t>Садовые домики (дачи).</a:t>
            </a:r>
          </a:p>
          <a:p>
            <a:pPr marL="457200" indent="-457200" algn="just" defTabSz="914400">
              <a:buFont typeface="+mj-lt"/>
              <a:buAutoNum type="arabicPeriod"/>
            </a:pPr>
            <a:r>
              <a:rPr lang="ru-RU" sz="2200" dirty="0" smtClean="0">
                <a:solidFill>
                  <a:schemeClr val="tx2">
                    <a:lumMod val="10000"/>
                  </a:schemeClr>
                </a:solidFill>
              </a:rPr>
              <a:t>Квартиры в многоквартирных жилых домах.</a:t>
            </a:r>
          </a:p>
        </p:txBody>
      </p:sp>
      <p:sp>
        <p:nvSpPr>
          <p:cNvPr id="25" name="TextBox 24"/>
          <p:cNvSpPr txBox="1"/>
          <p:nvPr/>
        </p:nvSpPr>
        <p:spPr>
          <a:xfrm>
            <a:off x="2347819" y="4450700"/>
            <a:ext cx="8931975" cy="2308324"/>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1. Обязательному страхованию строений, принадлежащих гражданам, НЕ подлежат: ветхие строения; строения, принадлежащие гражданам, место пребывания которых неизвестно; садовые домики (дачи); строения в населенных пунктах, которые используются гражданами периодически под садовые домики (дачи); хозяйственные (подсобные и дворовые) постройки, гаражи, расположенные отдельно от строения, подлежащего обязательному страхованию; квартиры в многоквартирных жилых домах.</a:t>
            </a:r>
          </a:p>
          <a:p>
            <a:pPr algn="just" defTabSz="914400"/>
            <a:r>
              <a:rPr lang="ru-RU" dirty="0" smtClean="0">
                <a:solidFill>
                  <a:schemeClr val="tx2">
                    <a:lumMod val="10000"/>
                  </a:schemeClr>
                </a:solidFill>
              </a:rPr>
              <a:t>Указ Президента Республики Беларусь от 25.08.2006 № 530 </a:t>
            </a:r>
            <a:r>
              <a:rPr lang="en-US" dirty="0" smtClean="0">
                <a:solidFill>
                  <a:schemeClr val="tx2">
                    <a:lumMod val="10000"/>
                  </a:schemeClr>
                </a:solidFill>
              </a:rPr>
              <a:t>”</a:t>
            </a:r>
            <a:r>
              <a:rPr lang="ru-RU" dirty="0" smtClean="0">
                <a:solidFill>
                  <a:schemeClr val="tx2">
                    <a:lumMod val="10000"/>
                  </a:schemeClr>
                </a:solidFill>
              </a:rPr>
              <a:t>О страховой деятельности</a:t>
            </a:r>
            <a:r>
              <a:rPr lang="en-US" dirty="0" smtClean="0">
                <a:solidFill>
                  <a:schemeClr val="tx2">
                    <a:lumMod val="10000"/>
                  </a:schemeClr>
                </a:solidFill>
              </a:rPr>
              <a:t>“</a:t>
            </a:r>
            <a:r>
              <a:rPr lang="ru-RU" dirty="0" smtClean="0">
                <a:solidFill>
                  <a:schemeClr val="tx2">
                    <a:lumMod val="10000"/>
                  </a:schemeClr>
                </a:solidFill>
              </a:rPr>
              <a:t> (глава 12).</a:t>
            </a:r>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9219">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22</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25286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123658"/>
          </a:xfrm>
          <a:prstGeom prst="rect">
            <a:avLst/>
          </a:prstGeom>
          <a:noFill/>
        </p:spPr>
        <p:txBody>
          <a:bodyPr wrap="square" rtlCol="0">
            <a:spAutoFit/>
          </a:bodyPr>
          <a:lstStyle/>
          <a:p>
            <a:pPr algn="just" defTabSz="914400"/>
            <a:r>
              <a:rPr lang="ru-RU" sz="2200" dirty="0" smtClean="0">
                <a:solidFill>
                  <a:schemeClr val="tx2">
                    <a:lumMod val="10000"/>
                  </a:schemeClr>
                </a:solidFill>
              </a:rPr>
              <a:t>Плательщиками какого налога являются только физические лица:</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dirty="0" smtClean="0">
                <a:solidFill>
                  <a:schemeClr val="tx2">
                    <a:lumMod val="10000"/>
                  </a:schemeClr>
                </a:solidFill>
              </a:rPr>
              <a:t>Налога на недвижимость.</a:t>
            </a:r>
          </a:p>
          <a:p>
            <a:pPr marL="457200" indent="-457200" algn="just" defTabSz="914400">
              <a:buFont typeface="+mj-lt"/>
              <a:buAutoNum type="arabicPeriod"/>
            </a:pPr>
            <a:r>
              <a:rPr lang="ru-RU" sz="2200" u="sng" dirty="0" smtClean="0">
                <a:solidFill>
                  <a:schemeClr val="tx2">
                    <a:lumMod val="10000"/>
                  </a:schemeClr>
                </a:solidFill>
              </a:rPr>
              <a:t>Подоходного налога.</a:t>
            </a:r>
          </a:p>
          <a:p>
            <a:pPr marL="457200" indent="-457200" algn="just" defTabSz="914400">
              <a:buFont typeface="+mj-lt"/>
              <a:buAutoNum type="arabicPeriod"/>
            </a:pPr>
            <a:r>
              <a:rPr lang="ru-RU" sz="2200" dirty="0" smtClean="0">
                <a:solidFill>
                  <a:schemeClr val="tx2">
                    <a:lumMod val="10000"/>
                  </a:schemeClr>
                </a:solidFill>
              </a:rPr>
              <a:t>Налога на прибыль.</a:t>
            </a:r>
          </a:p>
        </p:txBody>
      </p:sp>
      <p:sp>
        <p:nvSpPr>
          <p:cNvPr id="25" name="TextBox 24"/>
          <p:cNvSpPr txBox="1"/>
          <p:nvPr/>
        </p:nvSpPr>
        <p:spPr>
          <a:xfrm>
            <a:off x="2380093" y="5139189"/>
            <a:ext cx="8931975" cy="1077218"/>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2. Статья 195 Налогового кодекса Республики Беларусь.</a:t>
            </a:r>
          </a:p>
          <a:p>
            <a:pPr algn="just" defTabSz="914400"/>
            <a:r>
              <a:rPr lang="ru-RU" sz="2200" dirty="0" smtClean="0">
                <a:solidFill>
                  <a:srgbClr val="826276">
                    <a:lumMod val="75000"/>
                  </a:srgbClr>
                </a:solidFill>
              </a:rPr>
              <a:t>.</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6844">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23</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200876"/>
          </a:xfrm>
          <a:prstGeom prst="rect">
            <a:avLst/>
          </a:prstGeom>
          <a:noFill/>
        </p:spPr>
        <p:txBody>
          <a:bodyPr wrap="square" rtlCol="0">
            <a:spAutoFit/>
          </a:bodyPr>
          <a:lstStyle/>
          <a:p>
            <a:pPr algn="just" defTabSz="914400"/>
            <a:r>
              <a:rPr lang="ru-RU" dirty="0" smtClean="0">
                <a:solidFill>
                  <a:schemeClr val="tx2">
                    <a:lumMod val="10000"/>
                  </a:schemeClr>
                </a:solidFill>
              </a:rPr>
              <a:t>Дмитрий получил из-за границы два денежных перевода. Один – это гонорар от немецкого журнала ”</a:t>
            </a:r>
            <a:r>
              <a:rPr lang="ru-RU" dirty="0" err="1" smtClean="0">
                <a:solidFill>
                  <a:schemeClr val="tx2">
                    <a:lumMod val="10000"/>
                  </a:schemeClr>
                </a:solidFill>
              </a:rPr>
              <a:t>Financial</a:t>
            </a:r>
            <a:r>
              <a:rPr lang="ru-RU" dirty="0" smtClean="0">
                <a:solidFill>
                  <a:schemeClr val="tx2">
                    <a:lumMod val="10000"/>
                  </a:schemeClr>
                </a:solidFill>
              </a:rPr>
              <a:t> </a:t>
            </a:r>
            <a:r>
              <a:rPr lang="ru-RU" dirty="0" err="1" smtClean="0">
                <a:solidFill>
                  <a:schemeClr val="tx2">
                    <a:lumMod val="10000"/>
                  </a:schemeClr>
                </a:solidFill>
              </a:rPr>
              <a:t>Times</a:t>
            </a:r>
            <a:r>
              <a:rPr lang="ru-RU" dirty="0" smtClean="0">
                <a:solidFill>
                  <a:schemeClr val="tx2">
                    <a:lumMod val="10000"/>
                  </a:schemeClr>
                </a:solidFill>
              </a:rPr>
              <a:t> </a:t>
            </a:r>
            <a:r>
              <a:rPr lang="ru-RU" dirty="0" err="1" smtClean="0">
                <a:solidFill>
                  <a:schemeClr val="tx2">
                    <a:lumMod val="10000"/>
                  </a:schemeClr>
                </a:solidFill>
              </a:rPr>
              <a:t>Deutschland</a:t>
            </a:r>
            <a:r>
              <a:rPr lang="en-US" dirty="0" smtClean="0">
                <a:solidFill>
                  <a:schemeClr val="tx2">
                    <a:lumMod val="10000"/>
                  </a:schemeClr>
                </a:solidFill>
              </a:rPr>
              <a:t>“</a:t>
            </a:r>
            <a:r>
              <a:rPr lang="ru-RU" dirty="0" smtClean="0">
                <a:solidFill>
                  <a:schemeClr val="tx2">
                    <a:lumMod val="10000"/>
                  </a:schemeClr>
                </a:solidFill>
              </a:rPr>
              <a:t> за написанную им в этот журнал статью. А второй – это подарок на день рождения от отца, который сейчас временно находится за границей. В каком случае молодому человеку необходимо уплатить подоходный налог?</a:t>
            </a:r>
          </a:p>
          <a:p>
            <a:pPr algn="just" defTabSz="914400"/>
            <a:r>
              <a:rPr lang="ru-RU" dirty="0" smtClean="0">
                <a:solidFill>
                  <a:schemeClr val="tx2">
                    <a:lumMod val="10000"/>
                  </a:schemeClr>
                </a:solidFill>
              </a:rPr>
              <a:t> </a:t>
            </a:r>
          </a:p>
          <a:p>
            <a:pPr marL="342900" indent="-342900" algn="just" defTabSz="914400">
              <a:buFont typeface="+mj-lt"/>
              <a:buAutoNum type="arabicPeriod"/>
            </a:pPr>
            <a:r>
              <a:rPr lang="ru-RU" dirty="0" smtClean="0">
                <a:solidFill>
                  <a:schemeClr val="tx2">
                    <a:lumMod val="10000"/>
                  </a:schemeClr>
                </a:solidFill>
              </a:rPr>
              <a:t>Заплатить подоходный налог надо с дохода, который является подарком на день рождения.</a:t>
            </a:r>
          </a:p>
          <a:p>
            <a:pPr marL="342900" indent="-342900" algn="just" defTabSz="914400">
              <a:buFont typeface="+mj-lt"/>
              <a:buAutoNum type="arabicPeriod"/>
            </a:pPr>
            <a:r>
              <a:rPr lang="ru-RU" u="sng" dirty="0" smtClean="0">
                <a:solidFill>
                  <a:schemeClr val="tx2">
                    <a:lumMod val="10000"/>
                  </a:schemeClr>
                </a:solidFill>
              </a:rPr>
              <a:t>Заплатить подоходный налог надо с дохода, который является гонораром за статью.</a:t>
            </a:r>
          </a:p>
          <a:p>
            <a:pPr marL="342900" indent="-342900" algn="just" defTabSz="914400">
              <a:buFont typeface="+mj-lt"/>
              <a:buAutoNum type="arabicPeriod"/>
            </a:pPr>
            <a:r>
              <a:rPr lang="ru-RU" dirty="0" smtClean="0">
                <a:solidFill>
                  <a:schemeClr val="tx2">
                    <a:lumMod val="10000"/>
                  </a:schemeClr>
                </a:solidFill>
              </a:rPr>
              <a:t>В обоих случаях надо заплатить подоходный налог.</a:t>
            </a:r>
          </a:p>
        </p:txBody>
      </p:sp>
      <p:sp>
        <p:nvSpPr>
          <p:cNvPr id="25" name="TextBox 24"/>
          <p:cNvSpPr txBox="1"/>
          <p:nvPr/>
        </p:nvSpPr>
        <p:spPr>
          <a:xfrm>
            <a:off x="2433882" y="4967067"/>
            <a:ext cx="8931975" cy="2462213"/>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2. Доходы, полученные физическими лицами, признаваемыми налоговыми резидентами Республики Беларусь, в денежной (в виде денежных переводов) и натуральной (в виде посылок) формах подлежат налогообложению. При этом освобождаются от подоходного налога доходы полученные от близких родственников.</a:t>
            </a:r>
          </a:p>
          <a:p>
            <a:pPr algn="just" defTabSz="914400"/>
            <a:r>
              <a:rPr lang="ru-RU" dirty="0" smtClean="0">
                <a:solidFill>
                  <a:schemeClr val="tx2">
                    <a:lumMod val="10000"/>
                  </a:schemeClr>
                </a:solidFill>
              </a:rPr>
              <a:t>Статьи 208 Налогового кодекса Республики Беларусь.</a:t>
            </a:r>
          </a:p>
          <a:p>
            <a:pPr algn="just" defTabSz="914400"/>
            <a:r>
              <a:rPr lang="ru-RU" sz="2200" dirty="0" smtClean="0">
                <a:solidFill>
                  <a:srgbClr val="826276">
                    <a:lumMod val="75000"/>
                  </a:srgbClr>
                </a:solidFill>
              </a:rPr>
              <a:t>.</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1437">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24</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1237129" y="4679468"/>
            <a:ext cx="10047280" cy="21785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290918" y="1365582"/>
            <a:ext cx="9838849" cy="31956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538344" y="1472269"/>
            <a:ext cx="9060108" cy="3139321"/>
          </a:xfrm>
          <a:prstGeom prst="rect">
            <a:avLst/>
          </a:prstGeom>
          <a:noFill/>
        </p:spPr>
        <p:txBody>
          <a:bodyPr wrap="square" rtlCol="0">
            <a:spAutoFit/>
          </a:bodyPr>
          <a:lstStyle/>
          <a:p>
            <a:pPr algn="just" defTabSz="914400"/>
            <a:r>
              <a:rPr lang="ru-RU" dirty="0" smtClean="0">
                <a:solidFill>
                  <a:schemeClr val="tx2">
                    <a:lumMod val="10000"/>
                  </a:schemeClr>
                </a:solidFill>
              </a:rPr>
              <a:t>Ирина и Анна получают первое высшее образование на платной основе. Ирина учится в Белорусском государственном университете, а Анна обучается в Вильнюсском техническом университете (Литва). Имеют ли право родители девушек на льготу по подоходному налогу в связи с оплатой учебы дочерей?</a:t>
            </a:r>
          </a:p>
          <a:p>
            <a:pPr algn="just" defTabSz="914400"/>
            <a:r>
              <a:rPr lang="ru-RU" dirty="0" smtClean="0">
                <a:solidFill>
                  <a:schemeClr val="tx2">
                    <a:lumMod val="10000"/>
                  </a:schemeClr>
                </a:solidFill>
              </a:rPr>
              <a:t> </a:t>
            </a:r>
          </a:p>
          <a:p>
            <a:pPr marL="342900" indent="-342900" algn="just" defTabSz="914400">
              <a:buFont typeface="+mj-lt"/>
              <a:buAutoNum type="arabicPeriod"/>
            </a:pPr>
            <a:r>
              <a:rPr lang="ru-RU" dirty="0" smtClean="0">
                <a:solidFill>
                  <a:schemeClr val="tx2">
                    <a:lumMod val="10000"/>
                  </a:schemeClr>
                </a:solidFill>
              </a:rPr>
              <a:t>Родители обеих девушек имеют право на льготу по подоходному налогу в связи с оплатой первого высшего образования своих дочерей.</a:t>
            </a:r>
          </a:p>
          <a:p>
            <a:pPr marL="342900" indent="-342900" algn="just" defTabSz="914400">
              <a:buFont typeface="+mj-lt"/>
              <a:buAutoNum type="arabicPeriod"/>
            </a:pPr>
            <a:r>
              <a:rPr lang="ru-RU" u="sng" dirty="0" smtClean="0">
                <a:solidFill>
                  <a:schemeClr val="tx2">
                    <a:lumMod val="10000"/>
                  </a:schemeClr>
                </a:solidFill>
              </a:rPr>
              <a:t>Право на льготу по подоходному налогу в связи с оплатой учебы дочери имеют родители Ирины.</a:t>
            </a:r>
          </a:p>
          <a:p>
            <a:pPr marL="342900" indent="-342900" algn="just" defTabSz="914400">
              <a:buFont typeface="+mj-lt"/>
              <a:buAutoNum type="arabicPeriod"/>
            </a:pPr>
            <a:r>
              <a:rPr lang="ru-RU" dirty="0" smtClean="0">
                <a:solidFill>
                  <a:schemeClr val="tx2">
                    <a:lumMod val="10000"/>
                  </a:schemeClr>
                </a:solidFill>
              </a:rPr>
              <a:t>Право на льготу по подоходному налогу в связи с оплатой учебы дочери имеют родители Анны.</a:t>
            </a:r>
          </a:p>
        </p:txBody>
      </p:sp>
      <p:sp>
        <p:nvSpPr>
          <p:cNvPr id="25" name="TextBox 24"/>
          <p:cNvSpPr txBox="1"/>
          <p:nvPr/>
        </p:nvSpPr>
        <p:spPr>
          <a:xfrm>
            <a:off x="1473799" y="4741156"/>
            <a:ext cx="9849028" cy="2339102"/>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2. При определении размера налоговой базы по подоходному налогу с физических лиц плательщик имеет право применить социальный налоговый вычет в сумме, уплаченной плательщиком в течение налогового периода за обучение лиц, состоящих с ним в отношениях близкого родства, в учреждениях образования Республики Беларусь при получении первого высшего, первого среднего специального или первого профессионально-технического образования.</a:t>
            </a:r>
          </a:p>
          <a:p>
            <a:pPr algn="just" defTabSz="914400"/>
            <a:r>
              <a:rPr lang="ru-RU" dirty="0" smtClean="0">
                <a:solidFill>
                  <a:schemeClr val="tx2">
                    <a:lumMod val="10000"/>
                  </a:schemeClr>
                </a:solidFill>
              </a:rPr>
              <a:t>Статья 165 Налогового кодекса Республики Беларусь.</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200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25</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algn="just" defTabSz="914400"/>
            <a:r>
              <a:rPr lang="ru-RU" sz="2200" dirty="0" smtClean="0">
                <a:solidFill>
                  <a:schemeClr val="tx2">
                    <a:lumMod val="10000"/>
                  </a:schemeClr>
                </a:solidFill>
              </a:rPr>
              <a:t>Кто может стать владельцами государственных ценных бумаг?</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u="sng" dirty="0" smtClean="0">
                <a:solidFill>
                  <a:schemeClr val="tx2">
                    <a:lumMod val="10000"/>
                  </a:schemeClr>
                </a:solidFill>
              </a:rPr>
              <a:t>Юридические лица, физические лица, нерезиденты Республики Беларусь.</a:t>
            </a:r>
          </a:p>
          <a:p>
            <a:pPr marL="457200" indent="-457200" algn="just" defTabSz="914400">
              <a:buFont typeface="+mj-lt"/>
              <a:buAutoNum type="arabicPeriod"/>
            </a:pPr>
            <a:r>
              <a:rPr lang="ru-RU" sz="2200" dirty="0" smtClean="0">
                <a:solidFill>
                  <a:schemeClr val="tx2">
                    <a:lumMod val="10000"/>
                  </a:schemeClr>
                </a:solidFill>
              </a:rPr>
              <a:t>Юридические лица и физические лица Республики Беларусь, банки.</a:t>
            </a:r>
          </a:p>
          <a:p>
            <a:pPr marL="457200" indent="-457200" algn="just" defTabSz="914400">
              <a:buFont typeface="+mj-lt"/>
              <a:buAutoNum type="arabicPeriod"/>
            </a:pPr>
            <a:r>
              <a:rPr lang="ru-RU" sz="2200" dirty="0" smtClean="0">
                <a:solidFill>
                  <a:schemeClr val="tx2">
                    <a:lumMod val="10000"/>
                  </a:schemeClr>
                </a:solidFill>
              </a:rPr>
              <a:t>Национальный банк, физические лица, нерезиденты Республики Беларусь.</a:t>
            </a:r>
          </a:p>
          <a:p>
            <a:pPr marL="457200" indent="-457200" defTabSz="914400"/>
            <a:endParaRPr lang="ru-RU" sz="2200" dirty="0" smtClean="0">
              <a:solidFill>
                <a:srgbClr val="826276">
                  <a:lumMod val="75000"/>
                </a:srgbClr>
              </a:solidFill>
            </a:endParaRPr>
          </a:p>
        </p:txBody>
      </p:sp>
      <p:sp>
        <p:nvSpPr>
          <p:cNvPr id="25" name="TextBox 24"/>
          <p:cNvSpPr txBox="1"/>
          <p:nvPr/>
        </p:nvSpPr>
        <p:spPr>
          <a:xfrm>
            <a:off x="2380093" y="5139189"/>
            <a:ext cx="8931975" cy="2092881"/>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1. Постановление Совета Министров Республики Беларусь от 28.09.2017 № 722 </a:t>
            </a:r>
            <a:r>
              <a:rPr lang="en-US" sz="2200" dirty="0" smtClean="0">
                <a:solidFill>
                  <a:schemeClr val="tx2">
                    <a:lumMod val="10000"/>
                  </a:schemeClr>
                </a:solidFill>
              </a:rPr>
              <a:t>”</a:t>
            </a:r>
            <a:r>
              <a:rPr lang="ru-RU" sz="2200" dirty="0" smtClean="0">
                <a:solidFill>
                  <a:schemeClr val="tx2">
                    <a:lumMod val="10000"/>
                  </a:schemeClr>
                </a:solidFill>
              </a:rPr>
              <a:t>О некоторых вопросах эмиссии, обращения и погашения государственных облигаций Республики Беларусь, размещаемых на внутреннем финансовом рынке</a:t>
            </a:r>
            <a:r>
              <a:rPr lang="en-US" sz="2200" dirty="0" smtClean="0">
                <a:solidFill>
                  <a:schemeClr val="tx2">
                    <a:lumMod val="10000"/>
                  </a:schemeClr>
                </a:solidFill>
              </a:rPr>
              <a:t>“</a:t>
            </a:r>
            <a:r>
              <a:rPr lang="ru-RU" sz="2200" dirty="0" smtClean="0">
                <a:solidFill>
                  <a:schemeClr val="tx2">
                    <a:lumMod val="10000"/>
                  </a:schemeClr>
                </a:solidFill>
              </a:rPr>
              <a:t>.</a:t>
            </a:r>
          </a:p>
          <a:p>
            <a:pPr algn="just" defTabSz="914400"/>
            <a:endParaRPr lang="ru-RU" sz="2200" dirty="0" smtClean="0">
              <a:solidFill>
                <a:srgbClr val="826276">
                  <a:lumMod val="75000"/>
                </a:srgbClr>
              </a:solidFill>
            </a:endParaRP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0203">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a:t>
              </a:r>
              <a:r>
                <a:rPr lang="en-US" altLang="ru-RU" sz="3400" b="1" kern="0" dirty="0" smtClean="0">
                  <a:solidFill>
                    <a:srgbClr val="953735"/>
                  </a:solidFill>
                  <a:latin typeface="Book Antiqua" pitchFamily="18" charset="0"/>
                  <a:ea typeface="Arial"/>
                  <a:cs typeface="Arial" charset="0"/>
                  <a:sym typeface="Arial" charset="0"/>
                </a:rPr>
                <a:t>26</a:t>
              </a: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algn="just" defTabSz="914400"/>
            <a:r>
              <a:rPr lang="ru-RU" sz="2200" dirty="0" smtClean="0">
                <a:solidFill>
                  <a:schemeClr val="tx2">
                    <a:lumMod val="10000"/>
                  </a:schemeClr>
                </a:solidFill>
              </a:rPr>
              <a:t>Какой государственный орган Республики Беларусь выдает лицензии банкам и небанковским кредитно-финансовым организациям для осуществления профессиональной и биржевой деятельности по ценным бумагам?</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u="sng" dirty="0" smtClean="0">
                <a:solidFill>
                  <a:schemeClr val="tx2">
                    <a:lumMod val="10000"/>
                  </a:schemeClr>
                </a:solidFill>
              </a:rPr>
              <a:t>Министерство финансов Республики Беларусь.</a:t>
            </a:r>
          </a:p>
          <a:p>
            <a:pPr marL="457200" indent="-457200" algn="just" defTabSz="914400">
              <a:buFont typeface="+mj-lt"/>
              <a:buAutoNum type="arabicPeriod"/>
            </a:pPr>
            <a:r>
              <a:rPr lang="ru-RU" sz="2200" dirty="0" smtClean="0">
                <a:solidFill>
                  <a:schemeClr val="tx2">
                    <a:lumMod val="10000"/>
                  </a:schemeClr>
                </a:solidFill>
              </a:rPr>
              <a:t>Национальный банк Республики Беларусь.</a:t>
            </a:r>
          </a:p>
          <a:p>
            <a:pPr marL="457200" indent="-457200" algn="just" defTabSz="914400">
              <a:buFont typeface="+mj-lt"/>
              <a:buAutoNum type="arabicPeriod"/>
            </a:pPr>
            <a:r>
              <a:rPr lang="ru-RU" sz="2200" dirty="0" smtClean="0">
                <a:solidFill>
                  <a:schemeClr val="tx2">
                    <a:lumMod val="10000"/>
                  </a:schemeClr>
                </a:solidFill>
              </a:rPr>
              <a:t>Совет Министров Республики Беларусь.</a:t>
            </a:r>
          </a:p>
          <a:p>
            <a:pPr defTabSz="914400"/>
            <a:r>
              <a:rPr lang="ru-RU" sz="2200" dirty="0" smtClean="0">
                <a:solidFill>
                  <a:srgbClr val="826276">
                    <a:lumMod val="75000"/>
                  </a:srgbClr>
                </a:solidFill>
              </a:rPr>
              <a:t> </a:t>
            </a:r>
          </a:p>
        </p:txBody>
      </p:sp>
      <p:sp>
        <p:nvSpPr>
          <p:cNvPr id="25" name="TextBox 24"/>
          <p:cNvSpPr txBox="1"/>
          <p:nvPr/>
        </p:nvSpPr>
        <p:spPr>
          <a:xfrm>
            <a:off x="2412366" y="4870248"/>
            <a:ext cx="8931975" cy="1785104"/>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1. Министерство финансов Республики Беларусь. </a:t>
            </a:r>
          </a:p>
          <a:p>
            <a:pPr algn="just" defTabSz="914400"/>
            <a:r>
              <a:rPr lang="ru-RU" sz="2200" dirty="0" smtClean="0">
                <a:solidFill>
                  <a:schemeClr val="tx2">
                    <a:lumMod val="10000"/>
                  </a:schemeClr>
                </a:solidFill>
              </a:rPr>
              <a:t>Согласно пункту 396 Указа Президента Республики Беларусь от 01.09.2010 № 450 </a:t>
            </a:r>
            <a:r>
              <a:rPr lang="en-US" sz="2200" dirty="0" smtClean="0">
                <a:solidFill>
                  <a:schemeClr val="tx2">
                    <a:lumMod val="10000"/>
                  </a:schemeClr>
                </a:solidFill>
              </a:rPr>
              <a:t>”</a:t>
            </a:r>
            <a:r>
              <a:rPr lang="ru-RU" sz="2200" dirty="0" smtClean="0">
                <a:solidFill>
                  <a:schemeClr val="tx2">
                    <a:lumMod val="10000"/>
                  </a:schemeClr>
                </a:solidFill>
              </a:rPr>
              <a:t>О лицензировании отдельных видов деятельности</a:t>
            </a:r>
            <a:r>
              <a:rPr lang="en-US" sz="2200" dirty="0" smtClean="0">
                <a:solidFill>
                  <a:schemeClr val="tx2">
                    <a:lumMod val="10000"/>
                  </a:schemeClr>
                </a:solidFill>
              </a:rPr>
              <a:t>“</a:t>
            </a:r>
            <a:r>
              <a:rPr lang="ru-RU" sz="2200" dirty="0" smtClean="0">
                <a:solidFill>
                  <a:schemeClr val="tx2">
                    <a:lumMod val="10000"/>
                  </a:schemeClr>
                </a:solidFill>
              </a:rPr>
              <a:t> лицензирование профессиональной и биржевой деятельности по ценным бумагам осуществляется Министерством финансов.</a:t>
            </a:r>
            <a:endParaRPr lang="ru-RU" sz="2000"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7813">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27</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90458" y="4345980"/>
            <a:ext cx="10918649" cy="251201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398034" y="1365582"/>
            <a:ext cx="10731734" cy="278687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935915" y="1472269"/>
            <a:ext cx="10079915" cy="2554545"/>
          </a:xfrm>
          <a:prstGeom prst="rect">
            <a:avLst/>
          </a:prstGeom>
          <a:noFill/>
        </p:spPr>
        <p:txBody>
          <a:bodyPr wrap="square" rtlCol="0">
            <a:spAutoFit/>
          </a:bodyPr>
          <a:lstStyle/>
          <a:p>
            <a:pPr defTabSz="914400"/>
            <a:r>
              <a:rPr lang="ru-RU" sz="2000" dirty="0" smtClean="0">
                <a:solidFill>
                  <a:schemeClr val="tx2">
                    <a:lumMod val="10000"/>
                  </a:schemeClr>
                </a:solidFill>
              </a:rPr>
              <a:t>В Республике Беларусь деятельность на внебиржевом рынке </a:t>
            </a:r>
            <a:r>
              <a:rPr lang="ru-RU" sz="2000" dirty="0" err="1" smtClean="0">
                <a:solidFill>
                  <a:schemeClr val="tx2">
                    <a:lumMod val="10000"/>
                  </a:schemeClr>
                </a:solidFill>
              </a:rPr>
              <a:t>Форекс</a:t>
            </a:r>
            <a:r>
              <a:rPr lang="ru-RU" sz="2000" dirty="0" smtClean="0">
                <a:solidFill>
                  <a:schemeClr val="tx2">
                    <a:lumMod val="10000"/>
                  </a:schemeClr>
                </a:solidFill>
              </a:rPr>
              <a:t> вправе осуществлять:</a:t>
            </a:r>
          </a:p>
          <a:p>
            <a:pPr defTabSz="914400"/>
            <a:r>
              <a:rPr lang="ru-RU" sz="2000" dirty="0" smtClean="0">
                <a:solidFill>
                  <a:schemeClr val="tx2">
                    <a:lumMod val="10000"/>
                  </a:schemeClr>
                </a:solidFill>
              </a:rPr>
              <a:t> </a:t>
            </a:r>
          </a:p>
          <a:p>
            <a:pPr marL="457200" indent="-457200" defTabSz="914400">
              <a:buFont typeface="+mj-lt"/>
              <a:buAutoNum type="arabicPeriod"/>
            </a:pPr>
            <a:r>
              <a:rPr lang="ru-RU" sz="2000" dirty="0" smtClean="0">
                <a:solidFill>
                  <a:schemeClr val="tx2">
                    <a:lumMod val="10000"/>
                  </a:schemeClr>
                </a:solidFill>
              </a:rPr>
              <a:t>Национальный </a:t>
            </a:r>
            <a:r>
              <a:rPr lang="ru-RU" sz="2000" dirty="0" err="1" smtClean="0">
                <a:solidFill>
                  <a:schemeClr val="tx2">
                    <a:lumMod val="10000"/>
                  </a:schemeClr>
                </a:solidFill>
              </a:rPr>
              <a:t>форекс-центр</a:t>
            </a:r>
            <a:r>
              <a:rPr lang="ru-RU" sz="2000" dirty="0" smtClean="0">
                <a:solidFill>
                  <a:schemeClr val="tx2">
                    <a:lumMod val="10000"/>
                  </a:schemeClr>
                </a:solidFill>
              </a:rPr>
              <a:t>, юридические и физические лица.</a:t>
            </a:r>
          </a:p>
          <a:p>
            <a:pPr marL="457200" indent="-457200" defTabSz="914400">
              <a:buFont typeface="+mj-lt"/>
              <a:buAutoNum type="arabicPeriod"/>
            </a:pPr>
            <a:r>
              <a:rPr lang="ru-RU" sz="2000" dirty="0" smtClean="0">
                <a:solidFill>
                  <a:schemeClr val="tx2">
                    <a:lumMod val="10000"/>
                  </a:schemeClr>
                </a:solidFill>
              </a:rPr>
              <a:t>Банки, небанковские кредитно-финансовые организации, </a:t>
            </a:r>
            <a:r>
              <a:rPr lang="ru-RU" sz="2000" dirty="0" err="1" smtClean="0">
                <a:solidFill>
                  <a:schemeClr val="tx2">
                    <a:lumMod val="10000"/>
                  </a:schemeClr>
                </a:solidFill>
              </a:rPr>
              <a:t>микрофинансовые</a:t>
            </a:r>
            <a:r>
              <a:rPr lang="ru-RU" sz="2000" dirty="0" smtClean="0">
                <a:solidFill>
                  <a:schemeClr val="tx2">
                    <a:lumMod val="10000"/>
                  </a:schemeClr>
                </a:solidFill>
              </a:rPr>
              <a:t> организации, юридические и физические лица.</a:t>
            </a:r>
          </a:p>
          <a:p>
            <a:pPr marL="457200" indent="-457200" defTabSz="914400">
              <a:buFont typeface="+mj-lt"/>
              <a:buAutoNum type="arabicPeriod"/>
            </a:pPr>
            <a:r>
              <a:rPr lang="ru-RU" sz="2000" u="sng" dirty="0" smtClean="0">
                <a:solidFill>
                  <a:schemeClr val="tx2">
                    <a:lumMod val="10000"/>
                  </a:schemeClr>
                </a:solidFill>
              </a:rPr>
              <a:t>Национальный </a:t>
            </a:r>
            <a:r>
              <a:rPr lang="ru-RU" sz="2000" u="sng" dirty="0" err="1" smtClean="0">
                <a:solidFill>
                  <a:schemeClr val="tx2">
                    <a:lumMod val="10000"/>
                  </a:schemeClr>
                </a:solidFill>
              </a:rPr>
              <a:t>форекс-центр</a:t>
            </a:r>
            <a:r>
              <a:rPr lang="ru-RU" sz="2000" u="sng" dirty="0" smtClean="0">
                <a:solidFill>
                  <a:schemeClr val="tx2">
                    <a:lumMod val="10000"/>
                  </a:schemeClr>
                </a:solidFill>
              </a:rPr>
              <a:t>, юридические лица, зарегистрированные в Республике Беларусь, банки, небанковские кредитно-финансовые организации.</a:t>
            </a:r>
          </a:p>
        </p:txBody>
      </p:sp>
      <p:sp>
        <p:nvSpPr>
          <p:cNvPr id="25" name="TextBox 24"/>
          <p:cNvSpPr txBox="1"/>
          <p:nvPr/>
        </p:nvSpPr>
        <p:spPr>
          <a:xfrm>
            <a:off x="419550" y="4549676"/>
            <a:ext cx="10892520" cy="2369880"/>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3. В Республике Беларусь деятельность по совершению инициируемых физическими и юридическими лицами операций с </a:t>
            </a:r>
            <a:r>
              <a:rPr lang="ru-RU" dirty="0" err="1" smtClean="0">
                <a:solidFill>
                  <a:schemeClr val="tx2">
                    <a:lumMod val="10000"/>
                  </a:schemeClr>
                </a:solidFill>
              </a:rPr>
              <a:t>беспоставочными</a:t>
            </a:r>
            <a:r>
              <a:rPr lang="ru-RU" dirty="0" smtClean="0">
                <a:solidFill>
                  <a:schemeClr val="tx2">
                    <a:lumMod val="10000"/>
                  </a:schemeClr>
                </a:solidFill>
              </a:rPr>
              <a:t> внебиржевыми финансовыми инструментами (деятельность на внебиржевом рынке </a:t>
            </a:r>
            <a:r>
              <a:rPr lang="ru-RU" dirty="0" err="1" smtClean="0">
                <a:solidFill>
                  <a:schemeClr val="tx2">
                    <a:lumMod val="10000"/>
                  </a:schemeClr>
                </a:solidFill>
              </a:rPr>
              <a:t>Форекс</a:t>
            </a:r>
            <a:r>
              <a:rPr lang="ru-RU" dirty="0" smtClean="0">
                <a:solidFill>
                  <a:schemeClr val="tx2">
                    <a:lumMod val="10000"/>
                  </a:schemeClr>
                </a:solidFill>
              </a:rPr>
              <a:t>) вправе осуществлять: юридические лица, зарегистрированные в Республике Беларусь, уставный фонд которых сформирован с учетом требований Указа в размере не менее 200 тыс. белорусских рублей, и включенные Национальным банком в реестр </a:t>
            </a:r>
            <a:r>
              <a:rPr lang="ru-RU" dirty="0" err="1" smtClean="0">
                <a:solidFill>
                  <a:schemeClr val="tx2">
                    <a:lumMod val="10000"/>
                  </a:schemeClr>
                </a:solidFill>
              </a:rPr>
              <a:t>форекс-компаний</a:t>
            </a:r>
            <a:r>
              <a:rPr lang="ru-RU" dirty="0" smtClean="0">
                <a:solidFill>
                  <a:schemeClr val="tx2">
                    <a:lumMod val="10000"/>
                  </a:schemeClr>
                </a:solidFill>
              </a:rPr>
              <a:t>; Национальный </a:t>
            </a:r>
            <a:r>
              <a:rPr lang="ru-RU" dirty="0" err="1" smtClean="0">
                <a:solidFill>
                  <a:schemeClr val="tx2">
                    <a:lumMod val="10000"/>
                  </a:schemeClr>
                </a:solidFill>
              </a:rPr>
              <a:t>форекс-центр</a:t>
            </a:r>
            <a:r>
              <a:rPr lang="ru-RU" dirty="0" smtClean="0">
                <a:solidFill>
                  <a:schemeClr val="tx2">
                    <a:lumMod val="10000"/>
                  </a:schemeClr>
                </a:solidFill>
              </a:rPr>
              <a:t>; банки; небанковские кредитно-финансовые организации </a:t>
            </a:r>
          </a:p>
          <a:p>
            <a:pPr algn="just" defTabSz="914400"/>
            <a:r>
              <a:rPr lang="ru-RU" dirty="0" smtClean="0">
                <a:solidFill>
                  <a:schemeClr val="tx2">
                    <a:lumMod val="10000"/>
                  </a:schemeClr>
                </a:solidFill>
              </a:rPr>
              <a:t>Указ Президента Республики Беларусь от 04.06.2015 № 231 </a:t>
            </a:r>
            <a:r>
              <a:rPr lang="en-US" dirty="0" smtClean="0">
                <a:solidFill>
                  <a:schemeClr val="tx2">
                    <a:lumMod val="10000"/>
                  </a:schemeClr>
                </a:solidFill>
              </a:rPr>
              <a:t>”</a:t>
            </a:r>
            <a:r>
              <a:rPr lang="ru-RU" dirty="0" smtClean="0">
                <a:solidFill>
                  <a:schemeClr val="tx2">
                    <a:lumMod val="10000"/>
                  </a:schemeClr>
                </a:solidFill>
              </a:rPr>
              <a:t>Об осуществлении деятельности на внебиржевом рынке </a:t>
            </a:r>
            <a:r>
              <a:rPr lang="ru-RU" dirty="0" err="1" smtClean="0">
                <a:solidFill>
                  <a:schemeClr val="tx2">
                    <a:lumMod val="10000"/>
                  </a:schemeClr>
                </a:solidFill>
              </a:rPr>
              <a:t>Форекс</a:t>
            </a:r>
            <a:r>
              <a:rPr lang="en-US" dirty="0" smtClean="0">
                <a:solidFill>
                  <a:schemeClr val="tx2">
                    <a:lumMod val="10000"/>
                  </a:schemeClr>
                </a:solidFill>
              </a:rPr>
              <a:t>“</a:t>
            </a:r>
            <a:r>
              <a:rPr lang="ru-RU" dirty="0" smtClean="0">
                <a:solidFill>
                  <a:schemeClr val="tx2">
                    <a:lumMod val="10000"/>
                  </a:schemeClr>
                </a:solidFill>
              </a:rPr>
              <a:t>, п.1.</a:t>
            </a:r>
            <a:endParaRPr lang="ru-RU"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047">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28</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968188" y="4883864"/>
            <a:ext cx="1029470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978946" y="1365582"/>
            <a:ext cx="10150821" cy="337854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280159" y="1472269"/>
            <a:ext cx="9714155" cy="3308598"/>
          </a:xfrm>
          <a:prstGeom prst="rect">
            <a:avLst/>
          </a:prstGeom>
          <a:noFill/>
        </p:spPr>
        <p:txBody>
          <a:bodyPr wrap="square" rtlCol="0">
            <a:spAutoFit/>
          </a:bodyPr>
          <a:lstStyle/>
          <a:p>
            <a:pPr defTabSz="914400"/>
            <a:r>
              <a:rPr lang="ru-RU" sz="1900" dirty="0" smtClean="0">
                <a:solidFill>
                  <a:schemeClr val="tx2">
                    <a:lumMod val="10000"/>
                  </a:schemeClr>
                </a:solidFill>
              </a:rPr>
              <a:t>Виктор Иванович хочет выкопать на своем дачном участке скважину глубиной 10 метров. Для поиска исполнителей этой работы он изучил предложения на специальном сайте. Первая бригада предлагает сделать всю работу за 1400 рублей. У второй бригады выкопать каждые два метра стоит 200 рублей. А у третьей бригады выкопать первый метр колодца стоит 30 рублей, а каждый следующий метр – на 20 рублей больше, чем предыдущий. Какую бригаду следует выбрать Виктору Ивановичу, чтобы выкопать скважину за минимально возможную стоимость?</a:t>
            </a:r>
          </a:p>
          <a:p>
            <a:pPr defTabSz="914400"/>
            <a:r>
              <a:rPr lang="ru-RU" sz="1900" dirty="0" smtClean="0">
                <a:solidFill>
                  <a:schemeClr val="tx2">
                    <a:lumMod val="10000"/>
                  </a:schemeClr>
                </a:solidFill>
              </a:rPr>
              <a:t> </a:t>
            </a:r>
          </a:p>
          <a:p>
            <a:pPr marL="457200" indent="-457200" defTabSz="914400">
              <a:buFont typeface="+mj-lt"/>
              <a:buAutoNum type="arabicPeriod"/>
            </a:pPr>
            <a:r>
              <a:rPr lang="ru-RU" sz="1900" dirty="0" smtClean="0">
                <a:solidFill>
                  <a:schemeClr val="tx2">
                    <a:lumMod val="10000"/>
                  </a:schemeClr>
                </a:solidFill>
              </a:rPr>
              <a:t>Первую.</a:t>
            </a:r>
          </a:p>
          <a:p>
            <a:pPr marL="457200" indent="-457200" defTabSz="914400">
              <a:buFont typeface="+mj-lt"/>
              <a:buAutoNum type="arabicPeriod"/>
            </a:pPr>
            <a:r>
              <a:rPr lang="ru-RU" sz="1900" u="sng" dirty="0" smtClean="0">
                <a:solidFill>
                  <a:schemeClr val="tx2">
                    <a:lumMod val="10000"/>
                  </a:schemeClr>
                </a:solidFill>
              </a:rPr>
              <a:t>Вторую.</a:t>
            </a:r>
          </a:p>
          <a:p>
            <a:pPr marL="457200" indent="-457200" defTabSz="914400">
              <a:buFont typeface="+mj-lt"/>
              <a:buAutoNum type="arabicPeriod"/>
            </a:pPr>
            <a:r>
              <a:rPr lang="ru-RU" sz="1900" dirty="0" smtClean="0">
                <a:solidFill>
                  <a:schemeClr val="tx2">
                    <a:lumMod val="10000"/>
                  </a:schemeClr>
                </a:solidFill>
              </a:rPr>
              <a:t>Третью.</a:t>
            </a:r>
          </a:p>
        </p:txBody>
      </p:sp>
      <p:sp>
        <p:nvSpPr>
          <p:cNvPr id="25" name="TextBox 24"/>
          <p:cNvSpPr txBox="1"/>
          <p:nvPr/>
        </p:nvSpPr>
        <p:spPr>
          <a:xfrm>
            <a:off x="1269402" y="4988582"/>
            <a:ext cx="10096455" cy="1631216"/>
          </a:xfrm>
          <a:prstGeom prst="rect">
            <a:avLst/>
          </a:prstGeom>
          <a:noFill/>
        </p:spPr>
        <p:txBody>
          <a:bodyPr wrap="square" rtlCol="0">
            <a:spAutoFit/>
          </a:bodyPr>
          <a:lstStyle/>
          <a:p>
            <a:pPr algn="just" defTabSz="914400"/>
            <a:r>
              <a:rPr lang="ru-RU" sz="2000" dirty="0" smtClean="0">
                <a:solidFill>
                  <a:schemeClr val="tx2">
                    <a:lumMod val="10000"/>
                  </a:schemeClr>
                </a:solidFill>
              </a:rPr>
              <a:t>Ответ номер 2. Если Виктор Иванович выберет первую бригаду, то ему надо будет заплатить 1400 рублей. Если вторую бригаду, то 10/2=5, 5*200=1000 рублей. Если он выберет третью бригаду, то ему надо заплатить 30+50+70+90+110+130+150+170+190+210=1200 рублей. Так как 1000&lt;1200&lt;1400, то Виктору Ивановичу следует выбрать вторую бригаду.</a:t>
            </a:r>
            <a:endParaRPr lang="ru-RU" sz="2000"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969">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462213"/>
          </a:xfrm>
          <a:prstGeom prst="rect">
            <a:avLst/>
          </a:prstGeom>
          <a:noFill/>
        </p:spPr>
        <p:txBody>
          <a:bodyPr wrap="square" rtlCol="0">
            <a:spAutoFit/>
          </a:bodyPr>
          <a:lstStyle/>
          <a:p>
            <a:pPr defTabSz="914400"/>
            <a:r>
              <a:rPr lang="ru-RU" sz="2200" dirty="0" smtClean="0">
                <a:solidFill>
                  <a:schemeClr val="tx2">
                    <a:lumMod val="10000"/>
                  </a:schemeClr>
                </a:solidFill>
              </a:rPr>
              <a:t>Ролики стоят на 20% дороже скейтборда, а самокат на 20% дешевле роликов. Как соотносятся цены скейтборда и самоката?</a:t>
            </a:r>
          </a:p>
          <a:p>
            <a:pPr defTabSz="914400"/>
            <a:r>
              <a:rPr lang="ru-RU" sz="2200" dirty="0" smtClean="0">
                <a:solidFill>
                  <a:schemeClr val="tx2">
                    <a:lumMod val="10000"/>
                  </a:schemeClr>
                </a:solidFill>
              </a:rPr>
              <a:t> </a:t>
            </a:r>
          </a:p>
          <a:p>
            <a:pPr marL="457200" indent="-457200" defTabSz="914400">
              <a:buFont typeface="+mj-lt"/>
              <a:buAutoNum type="arabicPeriod"/>
            </a:pPr>
            <a:r>
              <a:rPr lang="ru-RU" sz="2200" dirty="0" smtClean="0">
                <a:solidFill>
                  <a:schemeClr val="tx2">
                    <a:lumMod val="10000"/>
                  </a:schemeClr>
                </a:solidFill>
              </a:rPr>
              <a:t>Цена самоката равна цене скейтборда. </a:t>
            </a:r>
          </a:p>
          <a:p>
            <a:pPr marL="457200" indent="-457200" defTabSz="914400">
              <a:buFont typeface="+mj-lt"/>
              <a:buAutoNum type="arabicPeriod"/>
            </a:pPr>
            <a:r>
              <a:rPr lang="ru-RU" sz="2200" dirty="0" smtClean="0">
                <a:solidFill>
                  <a:schemeClr val="tx2">
                    <a:lumMod val="10000"/>
                  </a:schemeClr>
                </a:solidFill>
              </a:rPr>
              <a:t>Самокат дороже скейтборда. </a:t>
            </a:r>
          </a:p>
          <a:p>
            <a:pPr marL="457200" indent="-457200" defTabSz="914400">
              <a:buFont typeface="+mj-lt"/>
              <a:buAutoNum type="arabicPeriod"/>
            </a:pPr>
            <a:r>
              <a:rPr lang="ru-RU" sz="2200" u="sng" dirty="0" smtClean="0">
                <a:solidFill>
                  <a:schemeClr val="tx2">
                    <a:lumMod val="10000"/>
                  </a:schemeClr>
                </a:solidFill>
              </a:rPr>
              <a:t>Самокат дешевле </a:t>
            </a:r>
            <a:r>
              <a:rPr lang="ru-RU" sz="2200" u="sng" dirty="0" err="1" smtClean="0">
                <a:solidFill>
                  <a:schemeClr val="tx2">
                    <a:lumMod val="10000"/>
                  </a:schemeClr>
                </a:solidFill>
              </a:rPr>
              <a:t>скейтбборда</a:t>
            </a:r>
            <a:r>
              <a:rPr lang="ru-RU" sz="2200" u="sng" dirty="0" smtClean="0">
                <a:solidFill>
                  <a:schemeClr val="tx2">
                    <a:lumMod val="10000"/>
                  </a:schemeClr>
                </a:solidFill>
              </a:rPr>
              <a:t>.</a:t>
            </a:r>
          </a:p>
        </p:txBody>
      </p:sp>
      <p:sp>
        <p:nvSpPr>
          <p:cNvPr id="25" name="TextBox 24"/>
          <p:cNvSpPr txBox="1"/>
          <p:nvPr/>
        </p:nvSpPr>
        <p:spPr>
          <a:xfrm>
            <a:off x="2487669" y="5236008"/>
            <a:ext cx="8931975" cy="1077218"/>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3. Пусть скейтборд стоит х. Тогда ролики – 1,2х. Самокат 1,2х – </a:t>
            </a:r>
            <a:r>
              <a:rPr lang="ru-RU" sz="2200" dirty="0" err="1" smtClean="0">
                <a:solidFill>
                  <a:schemeClr val="tx2">
                    <a:lumMod val="10000"/>
                  </a:schemeClr>
                </a:solidFill>
              </a:rPr>
              <a:t>1,2х</a:t>
            </a:r>
            <a:r>
              <a:rPr lang="ru-RU" sz="2200" dirty="0" smtClean="0">
                <a:solidFill>
                  <a:schemeClr val="tx2">
                    <a:lumMod val="10000"/>
                  </a:schemeClr>
                </a:solidFill>
              </a:rPr>
              <a:t>*0,2=0,96х. Таким образом, 0,96х &lt; х. </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094">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29</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817581" y="4442908"/>
            <a:ext cx="10714617" cy="201772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871370" y="1365582"/>
            <a:ext cx="10258398" cy="29697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258645" y="1472269"/>
            <a:ext cx="9339807" cy="2554545"/>
          </a:xfrm>
          <a:prstGeom prst="rect">
            <a:avLst/>
          </a:prstGeom>
          <a:noFill/>
        </p:spPr>
        <p:txBody>
          <a:bodyPr wrap="square" rtlCol="0">
            <a:spAutoFit/>
          </a:bodyPr>
          <a:lstStyle/>
          <a:p>
            <a:pPr algn="just" defTabSz="914400"/>
            <a:r>
              <a:rPr lang="ru-RU" sz="2000" dirty="0" smtClean="0">
                <a:solidFill>
                  <a:schemeClr val="tx2">
                    <a:lumMod val="10000"/>
                  </a:schemeClr>
                </a:solidFill>
              </a:rPr>
              <a:t>Подаренные бабушкой и дедушкой на день рождения 400 рублей Витя решил разместить на депозит в банке под 12% годовых без капитализации процентов на 10 месяцев. Какой доход получит Витя по истечении срока депозита с учетом уплаты всех обязательных в этом случае платежей?</a:t>
            </a:r>
          </a:p>
          <a:p>
            <a:pPr algn="just" defTabSz="914400"/>
            <a:r>
              <a:rPr lang="ru-RU" sz="2000" dirty="0" smtClean="0">
                <a:solidFill>
                  <a:schemeClr val="tx2">
                    <a:lumMod val="10000"/>
                  </a:schemeClr>
                </a:solidFill>
              </a:rPr>
              <a:t> </a:t>
            </a:r>
          </a:p>
          <a:p>
            <a:pPr marL="457200" indent="-457200" algn="just" defTabSz="914400">
              <a:buFont typeface="+mj-lt"/>
              <a:buAutoNum type="arabicPeriod"/>
            </a:pPr>
            <a:r>
              <a:rPr lang="ru-RU" sz="2000" dirty="0" smtClean="0">
                <a:solidFill>
                  <a:schemeClr val="tx2">
                    <a:lumMod val="10000"/>
                  </a:schemeClr>
                </a:solidFill>
              </a:rPr>
              <a:t>40 рублей.</a:t>
            </a:r>
          </a:p>
          <a:p>
            <a:pPr marL="457200" indent="-457200" algn="just" defTabSz="914400">
              <a:buFont typeface="+mj-lt"/>
              <a:buAutoNum type="arabicPeriod"/>
            </a:pPr>
            <a:r>
              <a:rPr lang="ru-RU" sz="2000" u="sng" dirty="0" smtClean="0">
                <a:solidFill>
                  <a:schemeClr val="tx2">
                    <a:lumMod val="10000"/>
                  </a:schemeClr>
                </a:solidFill>
              </a:rPr>
              <a:t>34 рублей 80 копеек.</a:t>
            </a:r>
          </a:p>
          <a:p>
            <a:pPr marL="457200" indent="-457200" algn="just" defTabSz="914400">
              <a:buFont typeface="+mj-lt"/>
              <a:buAutoNum type="arabicPeriod"/>
            </a:pPr>
            <a:r>
              <a:rPr lang="ru-RU" sz="2000" dirty="0" smtClean="0">
                <a:solidFill>
                  <a:schemeClr val="tx2">
                    <a:lumMod val="10000"/>
                  </a:schemeClr>
                </a:solidFill>
              </a:rPr>
              <a:t>47 рублей 20 копеек.</a:t>
            </a:r>
          </a:p>
        </p:txBody>
      </p:sp>
      <p:sp>
        <p:nvSpPr>
          <p:cNvPr id="25" name="TextBox 24"/>
          <p:cNvSpPr txBox="1"/>
          <p:nvPr/>
        </p:nvSpPr>
        <p:spPr>
          <a:xfrm>
            <a:off x="1075766" y="4410635"/>
            <a:ext cx="10279334" cy="2031325"/>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2. Так как Витя планирует разместить белорусские рубли на депозит сроком на 10 месяцев, то банк будет обязан удержать подоходный налог в размере 13% с суммы процентного дохода. По условиям договора вклада ежемесячная капитализация отсутствует, значит проценты не причисляются к сумме депозита. Поэтому доход Вити определяется величиной процентной ставки по вкладу за минусом подоходного налога. Сумма процентов в месяц – 4 руб., за 10 месяцев – 40 руб. Следовательно, после вычета подоходного налога (5,2 руб.) общая сумма к получению составит 34,8 руб.</a:t>
            </a:r>
            <a:endParaRPr lang="ru-RU" sz="2000"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4859">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30</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494852" y="5368066"/>
            <a:ext cx="10757285" cy="123712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333487" y="1365582"/>
            <a:ext cx="11048103" cy="36905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710005" y="1407723"/>
            <a:ext cx="10919012" cy="3416320"/>
          </a:xfrm>
          <a:prstGeom prst="rect">
            <a:avLst/>
          </a:prstGeom>
          <a:noFill/>
        </p:spPr>
        <p:txBody>
          <a:bodyPr wrap="square" rtlCol="0">
            <a:spAutoFit/>
          </a:bodyPr>
          <a:lstStyle/>
          <a:p>
            <a:pPr defTabSz="914400"/>
            <a:r>
              <a:rPr lang="ru-RU" dirty="0" smtClean="0">
                <a:solidFill>
                  <a:schemeClr val="tx2">
                    <a:lumMod val="10000"/>
                  </a:schemeClr>
                </a:solidFill>
              </a:rPr>
              <a:t>На день </a:t>
            </a:r>
            <a:r>
              <a:rPr lang="ru-RU" dirty="0" err="1" smtClean="0">
                <a:solidFill>
                  <a:schemeClr val="tx2">
                    <a:lumMod val="10000"/>
                  </a:schemeClr>
                </a:solidFill>
              </a:rPr>
              <a:t>семнадцатилетия</a:t>
            </a:r>
            <a:r>
              <a:rPr lang="ru-RU" dirty="0" smtClean="0">
                <a:solidFill>
                  <a:schemeClr val="tx2">
                    <a:lumMod val="10000"/>
                  </a:schemeClr>
                </a:solidFill>
              </a:rPr>
              <a:t> Кире подарили 1000 рублей. Для того чтобы к своему следующему дню рождения накопить максимально возможную сумму денег, Кира обдумывает три варианта для вложения денег. Первый вариант – это положить всю сумму в банк на год под простой процент в размере 15 % годовых. Во-вторых, она может отдать их старшему брату, который вложит эти деньги в свой бизнес, и через год обязуется отдать всю сумму и еще 100 рублей сверху. В-третьих, Кира может окончить двухмесячные курсы косметолога, стоимость которых 500 рублей, и подрабатывать в салоне красоты по субботам, при этом ее заработок там будет составлять 100 рублей в месяц в оставшиеся 10 месяцев. Какой вариант надо выбрать Кире, чтобы в день ее совершеннолетия, она имела максимальный доход?</a:t>
            </a:r>
          </a:p>
          <a:p>
            <a:pPr defTabSz="914400"/>
            <a:r>
              <a:rPr lang="ru-RU" dirty="0" smtClean="0">
                <a:solidFill>
                  <a:schemeClr val="tx2">
                    <a:lumMod val="10000"/>
                  </a:schemeClr>
                </a:solidFill>
              </a:rPr>
              <a:t> </a:t>
            </a:r>
          </a:p>
          <a:p>
            <a:pPr marL="342900" indent="-342900" defTabSz="914400">
              <a:buFont typeface="+mj-lt"/>
              <a:buAutoNum type="arabicPeriod"/>
            </a:pPr>
            <a:r>
              <a:rPr lang="ru-RU" dirty="0" smtClean="0">
                <a:solidFill>
                  <a:schemeClr val="tx2">
                    <a:lumMod val="10000"/>
                  </a:schemeClr>
                </a:solidFill>
              </a:rPr>
              <a:t>Положить деньги на депозит.</a:t>
            </a:r>
          </a:p>
          <a:p>
            <a:pPr marL="342900" indent="-342900" defTabSz="914400">
              <a:buFont typeface="+mj-lt"/>
              <a:buAutoNum type="arabicPeriod"/>
            </a:pPr>
            <a:r>
              <a:rPr lang="ru-RU" dirty="0" smtClean="0">
                <a:solidFill>
                  <a:schemeClr val="tx2">
                    <a:lumMod val="10000"/>
                  </a:schemeClr>
                </a:solidFill>
              </a:rPr>
              <a:t>Вложить деньги в бизнес брата.</a:t>
            </a:r>
          </a:p>
          <a:p>
            <a:pPr marL="342900" indent="-342900" defTabSz="914400">
              <a:buFont typeface="+mj-lt"/>
              <a:buAutoNum type="arabicPeriod"/>
            </a:pPr>
            <a:r>
              <a:rPr lang="ru-RU" u="sng" dirty="0" smtClean="0">
                <a:solidFill>
                  <a:schemeClr val="tx2">
                    <a:lumMod val="10000"/>
                  </a:schemeClr>
                </a:solidFill>
              </a:rPr>
              <a:t>Закончить курсы и подрабатывать в салоне красоты.</a:t>
            </a:r>
          </a:p>
        </p:txBody>
      </p:sp>
      <p:sp>
        <p:nvSpPr>
          <p:cNvPr id="25" name="TextBox 24"/>
          <p:cNvSpPr txBox="1"/>
          <p:nvPr/>
        </p:nvSpPr>
        <p:spPr>
          <a:xfrm>
            <a:off x="580913" y="5483433"/>
            <a:ext cx="10607039" cy="1015663"/>
          </a:xfrm>
          <a:prstGeom prst="rect">
            <a:avLst/>
          </a:prstGeom>
          <a:noFill/>
        </p:spPr>
        <p:txBody>
          <a:bodyPr wrap="square" rtlCol="0">
            <a:spAutoFit/>
          </a:bodyPr>
          <a:lstStyle/>
          <a:p>
            <a:pPr algn="just" defTabSz="914400"/>
            <a:r>
              <a:rPr lang="ru-RU" sz="2000" dirty="0" smtClean="0">
                <a:solidFill>
                  <a:schemeClr val="tx2">
                    <a:lumMod val="10000"/>
                  </a:schemeClr>
                </a:solidFill>
              </a:rPr>
              <a:t>Ответ номер 3. Если Кира выберет вариант с банком, то  получит: 1 000 + 1 000 × 0,15 = 1150 рублей. Если решит вложить в бизнес брата, то 1000 + 100 = 1100 рублей. Вариант с курсами и работой в салоне красоты принесет Кире (1000 – 500) + (100 × (12 – 2)) = 1500 рублей.</a:t>
            </a:r>
            <a:endParaRPr lang="ru-RU" sz="2000"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3766">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4" name="Овал 13"/>
          <p:cNvSpPr/>
          <p:nvPr/>
        </p:nvSpPr>
        <p:spPr>
          <a:xfrm>
            <a:off x="10258739" y="6105220"/>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13" name="Овал 12"/>
          <p:cNvSpPr/>
          <p:nvPr/>
        </p:nvSpPr>
        <p:spPr>
          <a:xfrm>
            <a:off x="9516251" y="6023015"/>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12" name="Овал 11"/>
          <p:cNvSpPr/>
          <p:nvPr/>
        </p:nvSpPr>
        <p:spPr>
          <a:xfrm>
            <a:off x="158109" y="6047341"/>
            <a:ext cx="1907177" cy="71434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65000"/>
                </a:schemeClr>
              </a:solidFill>
            </a:endParaRPr>
          </a:p>
        </p:txBody>
      </p:sp>
      <p:sp>
        <p:nvSpPr>
          <p:cNvPr id="2" name="Заголовок 1"/>
          <p:cNvSpPr>
            <a:spLocks noGrp="1"/>
          </p:cNvSpPr>
          <p:nvPr>
            <p:ph type="ctrTitle"/>
          </p:nvPr>
        </p:nvSpPr>
        <p:spPr>
          <a:xfrm>
            <a:off x="504497" y="646385"/>
            <a:ext cx="11687502" cy="5242035"/>
          </a:xfrm>
        </p:spPr>
        <p:txBody>
          <a:bodyPr/>
          <a:lstStyle/>
          <a:p>
            <a:pPr>
              <a:lnSpc>
                <a:spcPct val="120000"/>
              </a:lnSpc>
            </a:pPr>
            <a:r>
              <a:rPr lang="ru-RU" sz="4400" dirty="0" smtClean="0">
                <a:solidFill>
                  <a:schemeClr val="accent6">
                    <a:lumMod val="75000"/>
                  </a:schemeClr>
                </a:solidFill>
              </a:rPr>
              <a:t>СПАСИБО</a:t>
            </a:r>
            <a:br>
              <a:rPr lang="ru-RU" sz="4400" dirty="0" smtClean="0">
                <a:solidFill>
                  <a:schemeClr val="accent6">
                    <a:lumMod val="75000"/>
                  </a:schemeClr>
                </a:solidFill>
              </a:rPr>
            </a:br>
            <a:r>
              <a:rPr lang="ru-RU" sz="4400" dirty="0" smtClean="0">
                <a:solidFill>
                  <a:schemeClr val="accent6">
                    <a:lumMod val="75000"/>
                  </a:schemeClr>
                </a:solidFill>
              </a:rPr>
              <a:t>ЗА ВНИМАНИЕ!</a:t>
            </a:r>
            <a:endParaRPr lang="ru-RU" sz="4400" dirty="0">
              <a:solidFill>
                <a:schemeClr val="accent6">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8507" y="935149"/>
            <a:ext cx="1874983" cy="121366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727353" y="990599"/>
            <a:ext cx="1484975" cy="557358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580329" y="1516284"/>
            <a:ext cx="1393740" cy="5164800"/>
          </a:xfrm>
          <a:prstGeom prst="rect">
            <a:avLst/>
          </a:prstGeom>
        </p:spPr>
      </p:pic>
      <p:sp>
        <p:nvSpPr>
          <p:cNvPr id="3" name="Прямоугольник 2"/>
          <p:cNvSpPr/>
          <p:nvPr/>
        </p:nvSpPr>
        <p:spPr>
          <a:xfrm rot="566948">
            <a:off x="11148198" y="3005195"/>
            <a:ext cx="678391" cy="307777"/>
          </a:xfrm>
          <a:prstGeom prst="rect">
            <a:avLst/>
          </a:prstGeom>
        </p:spPr>
        <p:txBody>
          <a:bodyPr wrap="none">
            <a:spAutoFit/>
          </a:bodyPr>
          <a:lstStyle/>
          <a:p>
            <a:r>
              <a:rPr lang="ru-RU" sz="700" i="1" dirty="0" smtClean="0">
                <a:solidFill>
                  <a:schemeClr val="accent6">
                    <a:lumMod val="75000"/>
                  </a:schemeClr>
                </a:solidFill>
              </a:rPr>
              <a:t> </a:t>
            </a:r>
            <a:r>
              <a:rPr lang="ru-RU" sz="700" dirty="0" smtClean="0">
                <a:solidFill>
                  <a:schemeClr val="accent6">
                    <a:lumMod val="75000"/>
                  </a:schemeClr>
                </a:solidFill>
              </a:rPr>
              <a:t>Финансовая</a:t>
            </a:r>
          </a:p>
          <a:p>
            <a:r>
              <a:rPr lang="ru-RU" sz="700" dirty="0" smtClean="0">
                <a:solidFill>
                  <a:schemeClr val="accent6">
                    <a:lumMod val="75000"/>
                  </a:schemeClr>
                </a:solidFill>
              </a:rPr>
              <a:t>грамотность</a:t>
            </a:r>
            <a:endParaRPr lang="ru-RU" sz="700" dirty="0"/>
          </a:p>
        </p:txBody>
      </p:sp>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 name="Рисунок 1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37782" y="858733"/>
            <a:ext cx="1455564" cy="5569408"/>
          </a:xfrm>
          <a:prstGeom prst="rect">
            <a:avLst/>
          </a:prstGeom>
        </p:spPr>
      </p:pic>
      <p:sp>
        <p:nvSpPr>
          <p:cNvPr id="17" name="TextBox 16"/>
          <p:cNvSpPr txBox="1"/>
          <p:nvPr/>
        </p:nvSpPr>
        <p:spPr>
          <a:xfrm>
            <a:off x="-1" y="5942420"/>
            <a:ext cx="12191999" cy="738664"/>
          </a:xfrm>
          <a:prstGeom prst="rect">
            <a:avLst/>
          </a:prstGeom>
          <a:noFill/>
        </p:spPr>
        <p:txBody>
          <a:bodyPr wrap="square" rtlCol="0">
            <a:spAutoFit/>
          </a:bodyPr>
          <a:lstStyle/>
          <a:p>
            <a:pPr algn="ctr"/>
            <a:r>
              <a:rPr lang="ru-RU" sz="2400" dirty="0" smtClean="0"/>
              <a:t>Олимпиада по финансовой грамотности </a:t>
            </a:r>
          </a:p>
          <a:p>
            <a:pPr algn="ctr"/>
            <a:r>
              <a:rPr lang="ru-RU" dirty="0" smtClean="0"/>
              <a:t>13 декабря </a:t>
            </a:r>
            <a:r>
              <a:rPr lang="en-US" dirty="0" smtClean="0"/>
              <a:t>2019</a:t>
            </a:r>
          </a:p>
        </p:txBody>
      </p:sp>
    </p:spTree>
    <p:extLst>
      <p:ext uri="{BB962C8B-B14F-4D97-AF65-F5344CB8AC3E}">
        <p14:creationId xmlns:p14="http://schemas.microsoft.com/office/powerpoint/2010/main" xmlns="" val="2957530148"/>
      </p:ext>
    </p:extLst>
  </p:cSld>
  <p:clrMapOvr>
    <a:masterClrMapping/>
  </p:clrMapOvr>
  <p:transition advTm="2812">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3</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1129553" y="4883864"/>
            <a:ext cx="10133341"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108038" y="1301675"/>
            <a:ext cx="10607040" cy="330426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602889" y="1407723"/>
            <a:ext cx="9748598" cy="3139321"/>
          </a:xfrm>
          <a:prstGeom prst="rect">
            <a:avLst/>
          </a:prstGeom>
          <a:noFill/>
        </p:spPr>
        <p:txBody>
          <a:bodyPr wrap="square" rtlCol="0">
            <a:spAutoFit/>
          </a:bodyPr>
          <a:lstStyle/>
          <a:p>
            <a:pPr algn="just" defTabSz="914400"/>
            <a:r>
              <a:rPr lang="ru-RU" dirty="0" smtClean="0">
                <a:solidFill>
                  <a:schemeClr val="bg2">
                    <a:lumMod val="10000"/>
                  </a:schemeClr>
                </a:solidFill>
              </a:rPr>
              <a:t>Программист Денис решил продать свою однокомнатную квартиру, которая ему досталась по наследству от бабушки. Если он будет заниматься продажей квартиры сам, то ему надо будет отрываться от работы и тратить на это ровно 1 час и 30 минут рабочего времени в день. Если он воспользуется услугами </a:t>
            </a:r>
            <a:r>
              <a:rPr lang="ru-RU" dirty="0" err="1" smtClean="0">
                <a:solidFill>
                  <a:schemeClr val="bg2">
                    <a:lumMod val="10000"/>
                  </a:schemeClr>
                </a:solidFill>
              </a:rPr>
              <a:t>риэлторского</a:t>
            </a:r>
            <a:r>
              <a:rPr lang="ru-RU" dirty="0" smtClean="0">
                <a:solidFill>
                  <a:schemeClr val="bg2">
                    <a:lumMod val="10000"/>
                  </a:schemeClr>
                </a:solidFill>
              </a:rPr>
              <a:t> агентства, то надо будет заплатить за эту услугу 700 рублей. Что выгоднее для Дениса: самостоятельно продавать квартиру или же обратиться в агентство, если он зарабатывает 25 рублей в час, в месяце у Дениса 22 рабочих дня, и он точно уверен, что продаст квартиру за это время? </a:t>
            </a:r>
          </a:p>
          <a:p>
            <a:pPr algn="just" defTabSz="914400"/>
            <a:r>
              <a:rPr lang="ru-RU" dirty="0" smtClean="0">
                <a:solidFill>
                  <a:schemeClr val="bg2">
                    <a:lumMod val="10000"/>
                  </a:schemeClr>
                </a:solidFill>
              </a:rPr>
              <a:t> </a:t>
            </a:r>
          </a:p>
          <a:p>
            <a:pPr marL="457200" indent="-457200" algn="just" defTabSz="914400">
              <a:buFont typeface="+mj-lt"/>
              <a:buAutoNum type="arabicPeriod"/>
            </a:pPr>
            <a:r>
              <a:rPr lang="ru-RU" dirty="0" smtClean="0">
                <a:solidFill>
                  <a:schemeClr val="bg2">
                    <a:lumMod val="10000"/>
                  </a:schemeClr>
                </a:solidFill>
              </a:rPr>
              <a:t>Выгоднее продавать самому.</a:t>
            </a:r>
          </a:p>
          <a:p>
            <a:pPr marL="457200" indent="-457200" algn="just" defTabSz="914400">
              <a:buFont typeface="+mj-lt"/>
              <a:buAutoNum type="arabicPeriod"/>
            </a:pPr>
            <a:r>
              <a:rPr lang="ru-RU" u="sng" dirty="0" smtClean="0">
                <a:solidFill>
                  <a:schemeClr val="bg2">
                    <a:lumMod val="10000"/>
                  </a:schemeClr>
                </a:solidFill>
              </a:rPr>
              <a:t>Выгоднее обратиться в агентство.</a:t>
            </a:r>
          </a:p>
          <a:p>
            <a:pPr marL="457200" indent="-457200" algn="just" defTabSz="914400">
              <a:buFont typeface="+mj-lt"/>
              <a:buAutoNum type="arabicPeriod"/>
            </a:pPr>
            <a:r>
              <a:rPr lang="ru-RU" dirty="0" smtClean="0">
                <a:solidFill>
                  <a:schemeClr val="bg2">
                    <a:lumMod val="10000"/>
                  </a:schemeClr>
                </a:solidFill>
              </a:rPr>
              <a:t>Это будет стоить одинаково.</a:t>
            </a:r>
          </a:p>
        </p:txBody>
      </p:sp>
      <p:sp>
        <p:nvSpPr>
          <p:cNvPr id="25" name="TextBox 24"/>
          <p:cNvSpPr txBox="1"/>
          <p:nvPr/>
        </p:nvSpPr>
        <p:spPr>
          <a:xfrm>
            <a:off x="1376979" y="5139189"/>
            <a:ext cx="9935089" cy="1446550"/>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2. Денису выгоднее обратиться в </a:t>
            </a:r>
            <a:r>
              <a:rPr lang="ru-RU" sz="2200" dirty="0" err="1" smtClean="0">
                <a:solidFill>
                  <a:schemeClr val="tx2">
                    <a:lumMod val="10000"/>
                  </a:schemeClr>
                </a:solidFill>
              </a:rPr>
              <a:t>риэлторское</a:t>
            </a:r>
            <a:r>
              <a:rPr lang="ru-RU" sz="2200" dirty="0" smtClean="0">
                <a:solidFill>
                  <a:schemeClr val="tx2">
                    <a:lumMod val="10000"/>
                  </a:schemeClr>
                </a:solidFill>
              </a:rPr>
              <a:t> агентство. Так как, не отрываясь от своей работы, он заработает большую сумму денег, чем стоимость услуг </a:t>
            </a:r>
            <a:r>
              <a:rPr lang="ru-RU" sz="2200" dirty="0" err="1" smtClean="0">
                <a:solidFill>
                  <a:schemeClr val="tx2">
                    <a:lumMod val="10000"/>
                  </a:schemeClr>
                </a:solidFill>
              </a:rPr>
              <a:t>риэлторского</a:t>
            </a:r>
            <a:r>
              <a:rPr lang="ru-RU" sz="2200" dirty="0" smtClean="0">
                <a:solidFill>
                  <a:schemeClr val="tx2">
                    <a:lumMod val="10000"/>
                  </a:schemeClr>
                </a:solidFill>
              </a:rPr>
              <a:t> агентства. Решение: 1,5 часа × 22 дня × 25 руб. = 825 рублей. 825 &gt; 700. </a:t>
            </a:r>
            <a:endParaRPr lang="ru-RU" sz="2000" kern="0" dirty="0">
              <a:solidFill>
                <a:schemeClr val="tx2">
                  <a:lumMod val="10000"/>
                </a:scheme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7468">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4</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1054250" y="1236490"/>
            <a:ext cx="10703858" cy="36259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1301675" y="1321662"/>
            <a:ext cx="9983097" cy="3477875"/>
          </a:xfrm>
          <a:prstGeom prst="rect">
            <a:avLst/>
          </a:prstGeom>
          <a:noFill/>
        </p:spPr>
        <p:txBody>
          <a:bodyPr wrap="square" rtlCol="0">
            <a:spAutoFit/>
          </a:bodyPr>
          <a:lstStyle/>
          <a:p>
            <a:pPr defTabSz="914400"/>
            <a:r>
              <a:rPr lang="ru-RU" sz="2200" dirty="0" smtClean="0">
                <a:solidFill>
                  <a:schemeClr val="tx2">
                    <a:lumMod val="10000"/>
                  </a:schemeClr>
                </a:solidFill>
              </a:rPr>
              <a:t>Какими изменениями характеризуются обновленные банкноты образца 2009 года номиналом 5 и 10 белорусских рублей 2019 года выпуска по сравнению с выпущенными ранее банкнотами образца 2009 года того же номинала?</a:t>
            </a:r>
          </a:p>
          <a:p>
            <a:pPr defTabSz="914400"/>
            <a:r>
              <a:rPr lang="ru-RU" sz="2200" dirty="0" smtClean="0">
                <a:solidFill>
                  <a:schemeClr val="tx2">
                    <a:lumMod val="10000"/>
                  </a:schemeClr>
                </a:solidFill>
              </a:rPr>
              <a:t> </a:t>
            </a:r>
          </a:p>
          <a:p>
            <a:pPr marL="457200" indent="-457200" defTabSz="914400">
              <a:buFont typeface="+mj-lt"/>
              <a:buAutoNum type="arabicPeriod"/>
            </a:pPr>
            <a:r>
              <a:rPr lang="ru-RU" sz="2200" dirty="0" smtClean="0">
                <a:solidFill>
                  <a:schemeClr val="tx2">
                    <a:lumMod val="10000"/>
                  </a:schemeClr>
                </a:solidFill>
              </a:rPr>
              <a:t>Усилен защитный комплекс и исключен реквизит ”</a:t>
            </a:r>
            <a:r>
              <a:rPr lang="ru-RU" sz="2200" dirty="0" err="1" smtClean="0">
                <a:solidFill>
                  <a:schemeClr val="tx2">
                    <a:lumMod val="10000"/>
                  </a:schemeClr>
                </a:solidFill>
              </a:rPr>
              <a:t>Старшыня</a:t>
            </a:r>
            <a:r>
              <a:rPr lang="ru-RU" sz="2200" dirty="0" smtClean="0">
                <a:solidFill>
                  <a:schemeClr val="tx2">
                    <a:lumMod val="10000"/>
                  </a:schemeClr>
                </a:solidFill>
              </a:rPr>
              <a:t> </a:t>
            </a:r>
            <a:r>
              <a:rPr lang="ru-RU" sz="2200" dirty="0" err="1" smtClean="0">
                <a:solidFill>
                  <a:schemeClr val="tx2">
                    <a:lumMod val="10000"/>
                  </a:schemeClr>
                </a:solidFill>
              </a:rPr>
              <a:t>Праўлення</a:t>
            </a:r>
            <a:r>
              <a:rPr lang="ru-RU" sz="2200" dirty="0" smtClean="0">
                <a:solidFill>
                  <a:schemeClr val="tx2">
                    <a:lumMod val="10000"/>
                  </a:schemeClr>
                </a:solidFill>
              </a:rPr>
              <a:t>“ и факсимиле подписи.</a:t>
            </a:r>
          </a:p>
          <a:p>
            <a:pPr marL="457200" indent="-457200" defTabSz="914400">
              <a:buFont typeface="+mj-lt"/>
              <a:buAutoNum type="arabicPeriod"/>
            </a:pPr>
            <a:r>
              <a:rPr lang="ru-RU" sz="2200" dirty="0" smtClean="0">
                <a:solidFill>
                  <a:schemeClr val="tx2">
                    <a:lumMod val="10000"/>
                  </a:schemeClr>
                </a:solidFill>
              </a:rPr>
              <a:t>Приведены в соответствие с актуальным внешним видом изображения архитектурных сооружений на лицевых сторонах банкнот и указаны их названия и вместо ”2009“ указан год выпуска в обращение – ”2019“.</a:t>
            </a:r>
          </a:p>
          <a:p>
            <a:pPr marL="457200" indent="-457200" defTabSz="914400">
              <a:buFont typeface="+mj-lt"/>
              <a:buAutoNum type="arabicPeriod"/>
            </a:pPr>
            <a:r>
              <a:rPr lang="ru-RU" sz="2200" u="sng" dirty="0" smtClean="0">
                <a:solidFill>
                  <a:schemeClr val="tx2">
                    <a:lumMod val="10000"/>
                  </a:schemeClr>
                </a:solidFill>
              </a:rPr>
              <a:t>Оба варианта ответа верны.</a:t>
            </a:r>
          </a:p>
        </p:txBody>
      </p:sp>
      <p:sp>
        <p:nvSpPr>
          <p:cNvPr id="25" name="TextBox 24"/>
          <p:cNvSpPr txBox="1"/>
          <p:nvPr/>
        </p:nvSpPr>
        <p:spPr>
          <a:xfrm>
            <a:off x="2380093" y="5139189"/>
            <a:ext cx="8931975" cy="1077218"/>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3. Официальный сайт Национального банка Республики Беларусь http://www.nbrb.by/News/?id=8906 .</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0953">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5</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528970"/>
            <a:ext cx="8959066" cy="21945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294823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800767"/>
          </a:xfrm>
          <a:prstGeom prst="rect">
            <a:avLst/>
          </a:prstGeom>
          <a:noFill/>
        </p:spPr>
        <p:txBody>
          <a:bodyPr wrap="square" rtlCol="0">
            <a:spAutoFit/>
          </a:bodyPr>
          <a:lstStyle/>
          <a:p>
            <a:pPr algn="just" defTabSz="914400"/>
            <a:r>
              <a:rPr lang="ru-RU" sz="2200" dirty="0" smtClean="0">
                <a:solidFill>
                  <a:schemeClr val="tx2">
                    <a:lumMod val="10000"/>
                  </a:schemeClr>
                </a:solidFill>
              </a:rPr>
              <a:t>Иван Иванович хочет подарить другу-нумизмату, проживающему в Российской Федерации, памятную серебряную монету. Может ли Иван Иванович отправить своему другу монету по почте? </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dirty="0" smtClean="0">
                <a:solidFill>
                  <a:schemeClr val="tx2">
                    <a:lumMod val="10000"/>
                  </a:schemeClr>
                </a:solidFill>
              </a:rPr>
              <a:t>Да, только в посылке с объявленной ценностью.</a:t>
            </a:r>
          </a:p>
          <a:p>
            <a:pPr marL="457200" indent="-457200" algn="just" defTabSz="914400">
              <a:buFont typeface="+mj-lt"/>
              <a:buAutoNum type="arabicPeriod"/>
            </a:pPr>
            <a:r>
              <a:rPr lang="ru-RU" sz="2200" u="sng" dirty="0" smtClean="0">
                <a:solidFill>
                  <a:schemeClr val="tx2">
                    <a:lumMod val="10000"/>
                  </a:schemeClr>
                </a:solidFill>
              </a:rPr>
              <a:t>Нет.</a:t>
            </a:r>
          </a:p>
          <a:p>
            <a:pPr marL="457200" indent="-457200" algn="just" defTabSz="914400">
              <a:buFont typeface="+mj-lt"/>
              <a:buAutoNum type="arabicPeriod"/>
            </a:pPr>
            <a:r>
              <a:rPr lang="ru-RU" sz="2200" dirty="0" smtClean="0">
                <a:solidFill>
                  <a:schemeClr val="tx2">
                    <a:lumMod val="10000"/>
                  </a:schemeClr>
                </a:solidFill>
              </a:rPr>
              <a:t>Да. </a:t>
            </a:r>
          </a:p>
        </p:txBody>
      </p:sp>
      <p:sp>
        <p:nvSpPr>
          <p:cNvPr id="25" name="TextBox 24"/>
          <p:cNvSpPr txBox="1"/>
          <p:nvPr/>
        </p:nvSpPr>
        <p:spPr>
          <a:xfrm>
            <a:off x="2433881" y="4539727"/>
            <a:ext cx="8931975" cy="2431435"/>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2. Нет, не может. </a:t>
            </a:r>
          </a:p>
          <a:p>
            <a:pPr algn="just" defTabSz="914400"/>
            <a:r>
              <a:rPr lang="ru-RU" sz="2200" dirty="0" smtClean="0">
                <a:solidFill>
                  <a:schemeClr val="tx2">
                    <a:lumMod val="10000"/>
                  </a:schemeClr>
                </a:solidFill>
              </a:rPr>
              <a:t>Согласно пункту 57 постановления Совета Министров Республики Беларусь от 07.09.2004 № 1111 </a:t>
            </a:r>
            <a:r>
              <a:rPr lang="en-US" sz="2200" dirty="0" smtClean="0">
                <a:solidFill>
                  <a:schemeClr val="tx2">
                    <a:lumMod val="10000"/>
                  </a:schemeClr>
                </a:solidFill>
              </a:rPr>
              <a:t>”</a:t>
            </a:r>
            <a:r>
              <a:rPr lang="ru-RU" sz="2200" dirty="0" smtClean="0">
                <a:solidFill>
                  <a:schemeClr val="tx2">
                    <a:lumMod val="10000"/>
                  </a:schemeClr>
                </a:solidFill>
              </a:rPr>
              <a:t>Об утверждении правил оказания услуг почтовой связи общего пользования</a:t>
            </a:r>
            <a:r>
              <a:rPr lang="en-US" sz="2200" dirty="0" smtClean="0">
                <a:solidFill>
                  <a:schemeClr val="tx2">
                    <a:lumMod val="10000"/>
                  </a:schemeClr>
                </a:solidFill>
              </a:rPr>
              <a:t>“</a:t>
            </a:r>
            <a:r>
              <a:rPr lang="ru-RU" sz="2200" dirty="0" smtClean="0">
                <a:solidFill>
                  <a:schemeClr val="tx2">
                    <a:lumMod val="10000"/>
                  </a:schemeClr>
                </a:solidFill>
              </a:rPr>
              <a:t> в международных почтовых отправлениях запрещено пересылать памятные монеты из драгоценных металлов, пересылаемые физическими лицами.</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2266">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6</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46859" y="4679469"/>
            <a:ext cx="8959066" cy="188269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algn="just" defTabSz="914400"/>
            <a:r>
              <a:rPr lang="ru-RU" sz="2200" dirty="0" smtClean="0">
                <a:solidFill>
                  <a:schemeClr val="tx2">
                    <a:lumMod val="10000"/>
                  </a:schemeClr>
                </a:solidFill>
              </a:rPr>
              <a:t>Что такое конверсия иностранной валюты?</a:t>
            </a:r>
          </a:p>
          <a:p>
            <a:pPr algn="just" defTabSz="914400"/>
            <a:r>
              <a:rPr lang="ru-RU" sz="2200" dirty="0" smtClean="0">
                <a:solidFill>
                  <a:schemeClr val="tx2">
                    <a:lumMod val="10000"/>
                  </a:schemeClr>
                </a:solidFill>
              </a:rPr>
              <a:t> </a:t>
            </a:r>
          </a:p>
          <a:p>
            <a:pPr marL="457200" indent="-457200" algn="just" defTabSz="914400">
              <a:buFont typeface="+mj-lt"/>
              <a:buAutoNum type="arabicPeriod"/>
            </a:pPr>
            <a:r>
              <a:rPr lang="ru-RU" sz="2200" dirty="0" smtClean="0">
                <a:solidFill>
                  <a:schemeClr val="tx2">
                    <a:lumMod val="10000"/>
                  </a:schemeClr>
                </a:solidFill>
              </a:rPr>
              <a:t>Обмен банками иностранной валюты на белорусские рубли по установленному обменному курсу.</a:t>
            </a:r>
          </a:p>
          <a:p>
            <a:pPr marL="457200" indent="-457200" algn="just" defTabSz="914400">
              <a:buFont typeface="+mj-lt"/>
              <a:buAutoNum type="arabicPeriod"/>
            </a:pPr>
            <a:r>
              <a:rPr lang="ru-RU" sz="2200" dirty="0" smtClean="0">
                <a:solidFill>
                  <a:schemeClr val="tx2">
                    <a:lumMod val="10000"/>
                  </a:schemeClr>
                </a:solidFill>
              </a:rPr>
              <a:t>Обмен банками белорусских рублей на иностранную валюту по установленному обменному курсу.</a:t>
            </a:r>
          </a:p>
          <a:p>
            <a:pPr marL="457200" indent="-457200" algn="just" defTabSz="914400">
              <a:buFont typeface="+mj-lt"/>
              <a:buAutoNum type="arabicPeriod"/>
            </a:pPr>
            <a:r>
              <a:rPr lang="ru-RU" sz="2200" u="sng" dirty="0" smtClean="0">
                <a:solidFill>
                  <a:schemeClr val="tx2">
                    <a:lumMod val="10000"/>
                  </a:schemeClr>
                </a:solidFill>
              </a:rPr>
              <a:t>Обмен банками одного вида иностранной валюты на другой вид иностранной валюты по установленному обменному курсу.</a:t>
            </a:r>
          </a:p>
        </p:txBody>
      </p:sp>
      <p:sp>
        <p:nvSpPr>
          <p:cNvPr id="25" name="TextBox 24"/>
          <p:cNvSpPr txBox="1"/>
          <p:nvPr/>
        </p:nvSpPr>
        <p:spPr>
          <a:xfrm>
            <a:off x="2455397" y="4765637"/>
            <a:ext cx="8931975" cy="1785104"/>
          </a:xfrm>
          <a:prstGeom prst="rect">
            <a:avLst/>
          </a:prstGeom>
          <a:noFill/>
        </p:spPr>
        <p:txBody>
          <a:bodyPr wrap="square" rtlCol="0">
            <a:spAutoFit/>
          </a:bodyPr>
          <a:lstStyle/>
          <a:p>
            <a:r>
              <a:rPr lang="ru-RU" sz="2200" dirty="0" smtClean="0">
                <a:solidFill>
                  <a:schemeClr val="tx2">
                    <a:lumMod val="10000"/>
                  </a:schemeClr>
                </a:solidFill>
              </a:rPr>
              <a:t>Ответ номер 3. Обмен банками одного вида иностранной валюты на другой вид иностранной валюты по установленному обменному курсу.</a:t>
            </a:r>
          </a:p>
          <a:p>
            <a:r>
              <a:rPr lang="ru-RU" sz="2200" dirty="0" smtClean="0">
                <a:solidFill>
                  <a:schemeClr val="tx2">
                    <a:lumMod val="10000"/>
                  </a:schemeClr>
                </a:solidFill>
              </a:rPr>
              <a:t>Подпункт 3.4.3. Инструкции </a:t>
            </a:r>
            <a:r>
              <a:rPr lang="en-US" sz="2200" dirty="0" smtClean="0">
                <a:solidFill>
                  <a:schemeClr val="tx2">
                    <a:lumMod val="10000"/>
                  </a:schemeClr>
                </a:solidFill>
              </a:rPr>
              <a:t>”</a:t>
            </a:r>
            <a:r>
              <a:rPr lang="ru-RU" sz="2200" dirty="0" smtClean="0">
                <a:solidFill>
                  <a:schemeClr val="tx2">
                    <a:lumMod val="10000"/>
                  </a:schemeClr>
                </a:solidFill>
              </a:rPr>
              <a:t>О порядке совершения валютно-обменных операций</a:t>
            </a:r>
            <a:r>
              <a:rPr lang="en-US" sz="2200" dirty="0" smtClean="0">
                <a:solidFill>
                  <a:schemeClr val="tx2">
                    <a:lumMod val="10000"/>
                  </a:schemeClr>
                </a:solidFill>
              </a:rPr>
              <a:t>“</a:t>
            </a:r>
            <a:r>
              <a:rPr lang="ru-RU" sz="2200" dirty="0" smtClean="0">
                <a:solidFill>
                  <a:schemeClr val="tx2">
                    <a:lumMod val="10000"/>
                  </a:schemeClr>
                </a:solidFill>
              </a:rPr>
              <a:t>, утвержденной постановлением Правления Национального банка Республики Беларусь от 28 июля 2005 г. № 112. </a:t>
            </a:r>
          </a:p>
        </p:txBody>
      </p:sp>
    </p:spTree>
    <p:extLst>
      <p:ext uri="{BB962C8B-B14F-4D97-AF65-F5344CB8AC3E}">
        <p14:creationId xmlns:p14="http://schemas.microsoft.com/office/powerpoint/2010/main" xmlns="" val="2957530148"/>
      </p:ext>
    </p:extLst>
  </p:cSld>
  <p:clrMapOvr>
    <a:masterClrMapping/>
  </p:clrMapOvr>
  <p:transition advTm="14906">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7</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25344" y="4227647"/>
            <a:ext cx="8959066" cy="225921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24426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2123658"/>
          </a:xfrm>
          <a:prstGeom prst="rect">
            <a:avLst/>
          </a:prstGeom>
          <a:noFill/>
        </p:spPr>
        <p:txBody>
          <a:bodyPr wrap="square" rtlCol="0">
            <a:spAutoFit/>
          </a:bodyPr>
          <a:lstStyle/>
          <a:p>
            <a:pPr algn="just" defTabSz="914400"/>
            <a:r>
              <a:rPr lang="ru-RU" sz="2200" dirty="0" smtClean="0">
                <a:solidFill>
                  <a:schemeClr val="tx2">
                    <a:lumMod val="10000"/>
                  </a:schemeClr>
                </a:solidFill>
              </a:rPr>
              <a:t>Представьте, что вы положили 1 000 рублей на банковский вклад на 2 года под 12% годовых без капитализации процентов. Какой доход принесет вклад за второй год?</a:t>
            </a:r>
          </a:p>
          <a:p>
            <a:pPr marL="457200" indent="-457200" algn="just" defTabSz="914400">
              <a:buFont typeface="+mj-lt"/>
              <a:buAutoNum type="arabicPeriod"/>
            </a:pPr>
            <a:r>
              <a:rPr lang="ru-RU" sz="2200" dirty="0" smtClean="0">
                <a:solidFill>
                  <a:schemeClr val="tx2">
                    <a:lumMod val="10000"/>
                  </a:schemeClr>
                </a:solidFill>
              </a:rPr>
              <a:t>Больше, чем в первый год.</a:t>
            </a:r>
          </a:p>
          <a:p>
            <a:pPr marL="457200" indent="-457200" algn="just" defTabSz="914400">
              <a:buFont typeface="+mj-lt"/>
              <a:buAutoNum type="arabicPeriod"/>
            </a:pPr>
            <a:r>
              <a:rPr lang="ru-RU" sz="2200" dirty="0" smtClean="0">
                <a:solidFill>
                  <a:schemeClr val="tx2">
                    <a:lumMod val="10000"/>
                  </a:schemeClr>
                </a:solidFill>
              </a:rPr>
              <a:t>Меньше, чем в первый год.</a:t>
            </a:r>
          </a:p>
          <a:p>
            <a:pPr marL="457200" indent="-457200" algn="just" defTabSz="914400">
              <a:buFont typeface="+mj-lt"/>
              <a:buAutoNum type="arabicPeriod"/>
            </a:pPr>
            <a:r>
              <a:rPr lang="ru-RU" sz="2200" u="sng" dirty="0" smtClean="0">
                <a:solidFill>
                  <a:schemeClr val="tx2">
                    <a:lumMod val="10000"/>
                  </a:schemeClr>
                </a:solidFill>
              </a:rPr>
              <a:t>Столько же, как в первый год.</a:t>
            </a:r>
          </a:p>
        </p:txBody>
      </p:sp>
      <p:sp>
        <p:nvSpPr>
          <p:cNvPr id="25" name="TextBox 24"/>
          <p:cNvSpPr txBox="1"/>
          <p:nvPr/>
        </p:nvSpPr>
        <p:spPr>
          <a:xfrm>
            <a:off x="2433882" y="4332365"/>
            <a:ext cx="8931975" cy="2123658"/>
          </a:xfrm>
          <a:prstGeom prst="rect">
            <a:avLst/>
          </a:prstGeom>
          <a:noFill/>
        </p:spPr>
        <p:txBody>
          <a:bodyPr wrap="square" rtlCol="0">
            <a:spAutoFit/>
          </a:bodyPr>
          <a:lstStyle/>
          <a:p>
            <a:pPr algn="just" defTabSz="914400"/>
            <a:r>
              <a:rPr lang="ru-RU" sz="2200" dirty="0" smtClean="0">
                <a:solidFill>
                  <a:schemeClr val="tx2">
                    <a:lumMod val="10000"/>
                  </a:schemeClr>
                </a:solidFill>
              </a:rPr>
              <a:t>Ответ номер 3. По условиям договора вклада капитализация отсутствует. Это означает, что начисляемые проценты не причисляются к сумме вклада. Поэтому размер вклада как в первый, так и во второй год составит одну и ту же сумму – 1 000 рублей. Следовательно, и начисленные проценты по вкладу на второй год останутся теми же – 120 рублей.</a:t>
            </a:r>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4094">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290" name="AutoShape 2" descr="ÐÐ°ÑÑÐ¸Ð½ÐºÐ¸ Ð¿Ð¾ Ð·Ð°Ð¿ÑÐ¾ÑÑ Ð¿ÑÐ¾ÑÐµÐ½Ñ Ð¿Ð½Ð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FFFFFF"/>
              </a:solidFill>
            </a:endParaRPr>
          </a:p>
        </p:txBody>
      </p:sp>
      <p:grpSp>
        <p:nvGrpSpPr>
          <p:cNvPr id="2" name="Группа 9"/>
          <p:cNvGrpSpPr/>
          <p:nvPr/>
        </p:nvGrpSpPr>
        <p:grpSpPr>
          <a:xfrm>
            <a:off x="2065058" y="0"/>
            <a:ext cx="9506607" cy="1213945"/>
            <a:chOff x="182470" y="0"/>
            <a:chExt cx="9506607" cy="1213945"/>
          </a:xfrm>
        </p:grpSpPr>
        <p:sp>
          <p:nvSpPr>
            <p:cNvPr id="18" name="Скругленный прямоугольник 17"/>
            <p:cNvSpPr/>
            <p:nvPr/>
          </p:nvSpPr>
          <p:spPr>
            <a:xfrm>
              <a:off x="182470" y="0"/>
              <a:ext cx="9506607" cy="1213945"/>
            </a:xfrm>
            <a:prstGeom prst="roundRect">
              <a:avLst>
                <a:gd name="adj" fmla="val 114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25000"/>
                <a:defRPr/>
              </a:pPr>
              <a:r>
                <a:rPr lang="ru-RU" altLang="ru-RU" sz="3400" b="1" kern="0" dirty="0" smtClean="0">
                  <a:solidFill>
                    <a:srgbClr val="953735"/>
                  </a:solidFill>
                  <a:latin typeface="Book Antiqua" pitchFamily="18" charset="0"/>
                  <a:ea typeface="Arial"/>
                  <a:cs typeface="Arial" charset="0"/>
                  <a:sym typeface="Arial" charset="0"/>
                </a:rPr>
                <a:t>ВОПРОС № 8</a:t>
              </a:r>
              <a:endParaRPr lang="en-US" altLang="ru-RU" sz="3400" b="1" kern="0" dirty="0" smtClean="0">
                <a:solidFill>
                  <a:srgbClr val="953735"/>
                </a:solidFill>
                <a:latin typeface="Book Antiqua" pitchFamily="18" charset="0"/>
                <a:ea typeface="Arial"/>
                <a:cs typeface="Arial" charset="0"/>
                <a:sym typeface="Arial" charset="0"/>
              </a:endParaRPr>
            </a:p>
          </p:txBody>
        </p:sp>
        <p:pic>
          <p:nvPicPr>
            <p:cNvPr id="19" name="Picture 3" descr="C:\Users\AV\Desktop\logo-nbr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8315" y="143635"/>
              <a:ext cx="1472567" cy="9505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Скругленный прямоугольник 19"/>
          <p:cNvSpPr/>
          <p:nvPr/>
        </p:nvSpPr>
        <p:spPr>
          <a:xfrm>
            <a:off x="2303828" y="4883864"/>
            <a:ext cx="8959066" cy="1770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1" name="Скругленный прямоугольник 20"/>
          <p:cNvSpPr/>
          <p:nvPr/>
        </p:nvSpPr>
        <p:spPr>
          <a:xfrm>
            <a:off x="2335088" y="1365582"/>
            <a:ext cx="8794679"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4" name="TextBox 23"/>
          <p:cNvSpPr txBox="1"/>
          <p:nvPr/>
        </p:nvSpPr>
        <p:spPr>
          <a:xfrm>
            <a:off x="2666804" y="1472269"/>
            <a:ext cx="7931648" cy="3139321"/>
          </a:xfrm>
          <a:prstGeom prst="rect">
            <a:avLst/>
          </a:prstGeom>
          <a:noFill/>
        </p:spPr>
        <p:txBody>
          <a:bodyPr wrap="square" rtlCol="0">
            <a:spAutoFit/>
          </a:bodyPr>
          <a:lstStyle/>
          <a:p>
            <a:pPr defTabSz="914400"/>
            <a:r>
              <a:rPr lang="ru-RU" dirty="0" smtClean="0">
                <a:solidFill>
                  <a:schemeClr val="tx2">
                    <a:lumMod val="10000"/>
                  </a:schemeClr>
                </a:solidFill>
              </a:rPr>
              <a:t>У Семена Семеновича есть вклад (депозит) в банке, проценты по которому не подпадают под налогообложение. В каком случае при пополнении им вклада (депозита) с процентных доходов по дополнительному взносу будет удерживаться подоходный налог:</a:t>
            </a:r>
          </a:p>
          <a:p>
            <a:pPr defTabSz="914400"/>
            <a:r>
              <a:rPr lang="ru-RU" dirty="0" smtClean="0">
                <a:solidFill>
                  <a:schemeClr val="tx2">
                    <a:lumMod val="10000"/>
                  </a:schemeClr>
                </a:solidFill>
              </a:rPr>
              <a:t> </a:t>
            </a:r>
          </a:p>
          <a:p>
            <a:pPr marL="342900" indent="-342900" defTabSz="914400">
              <a:buFont typeface="+mj-lt"/>
              <a:buAutoNum type="arabicPeriod"/>
            </a:pPr>
            <a:r>
              <a:rPr lang="ru-RU" u="sng" dirty="0" smtClean="0">
                <a:solidFill>
                  <a:schemeClr val="tx2">
                    <a:lumMod val="10000"/>
                  </a:schemeClr>
                </a:solidFill>
              </a:rPr>
              <a:t>Если совершен дополнительный взнос, который фактически будет размещен менее чем на 1 год в белорусских рублях.</a:t>
            </a:r>
          </a:p>
          <a:p>
            <a:pPr marL="342900" indent="-342900" defTabSz="914400">
              <a:buFont typeface="+mj-lt"/>
              <a:buAutoNum type="arabicPeriod"/>
            </a:pPr>
            <a:r>
              <a:rPr lang="ru-RU" dirty="0" smtClean="0">
                <a:solidFill>
                  <a:schemeClr val="tx2">
                    <a:lumMod val="10000"/>
                  </a:schemeClr>
                </a:solidFill>
              </a:rPr>
              <a:t>Если совершен дополнительный взнос, который фактически будет размещен более чем на 1 год в белорусских рублях.</a:t>
            </a:r>
          </a:p>
          <a:p>
            <a:pPr marL="342900" indent="-342900" defTabSz="914400">
              <a:buFont typeface="+mj-lt"/>
              <a:buAutoNum type="arabicPeriod"/>
            </a:pPr>
            <a:r>
              <a:rPr lang="ru-RU" dirty="0" smtClean="0">
                <a:solidFill>
                  <a:schemeClr val="tx2">
                    <a:lumMod val="10000"/>
                  </a:schemeClr>
                </a:solidFill>
              </a:rPr>
              <a:t>Если дополнительные взносы совершались ежемесячно на срок свыше 1 года в размере, превышающем сумму вклада (депозита).</a:t>
            </a:r>
          </a:p>
        </p:txBody>
      </p:sp>
      <p:sp>
        <p:nvSpPr>
          <p:cNvPr id="25" name="TextBox 24"/>
          <p:cNvSpPr txBox="1"/>
          <p:nvPr/>
        </p:nvSpPr>
        <p:spPr>
          <a:xfrm>
            <a:off x="2380093" y="5139189"/>
            <a:ext cx="8931975" cy="1508105"/>
          </a:xfrm>
          <a:prstGeom prst="rect">
            <a:avLst/>
          </a:prstGeom>
          <a:noFill/>
        </p:spPr>
        <p:txBody>
          <a:bodyPr wrap="square" rtlCol="0">
            <a:spAutoFit/>
          </a:bodyPr>
          <a:lstStyle/>
          <a:p>
            <a:pPr algn="just" defTabSz="914400"/>
            <a:r>
              <a:rPr lang="ru-RU" dirty="0" smtClean="0">
                <a:solidFill>
                  <a:schemeClr val="tx2">
                    <a:lumMod val="10000"/>
                  </a:schemeClr>
                </a:solidFill>
              </a:rPr>
              <a:t>Ответ номер 1. Совершен дополнительный взнос, который фактически будет размещен менее чем на 1 год в белорусских рублях. </a:t>
            </a:r>
          </a:p>
          <a:p>
            <a:pPr algn="just" defTabSz="914400"/>
            <a:r>
              <a:rPr lang="ru-RU" dirty="0" smtClean="0">
                <a:solidFill>
                  <a:schemeClr val="tx2">
                    <a:lumMod val="10000"/>
                  </a:schemeClr>
                </a:solidFill>
              </a:rPr>
              <a:t>Официальный сайт Национального банка Республики Беларусь http://www.nbrb.by/today/faq/incometax.</a:t>
            </a:r>
          </a:p>
          <a:p>
            <a:pPr defTabSz="914400"/>
            <a:endParaRPr lang="ru-RU" sz="2000" kern="0" dirty="0">
              <a:solidFill>
                <a:srgbClr val="F07F09">
                  <a:lumMod val="75000"/>
                </a:srgbClr>
              </a:solidFill>
              <a:latin typeface="Book Antiqua" pitchFamily="18" charset="0"/>
            </a:endParaRPr>
          </a:p>
        </p:txBody>
      </p:sp>
    </p:spTree>
    <p:extLst>
      <p:ext uri="{BB962C8B-B14F-4D97-AF65-F5344CB8AC3E}">
        <p14:creationId xmlns:p14="http://schemas.microsoft.com/office/powerpoint/2010/main" xmlns="" val="2957530148"/>
      </p:ext>
    </p:extLst>
  </p:cSld>
  <p:clrMapOvr>
    <a:masterClrMapping/>
  </p:clrMapOvr>
  <p:transition advTm="12813">
    <p:wipe dir="r"/>
  </p:transition>
  <p:timing>
    <p:tnLst>
      <p:par>
        <p:cTn id="1" dur="indefinite" restart="never" nodeType="tmRoot"/>
      </p:par>
    </p:tnLst>
  </p:timing>
</p:sld>
</file>

<file path=ppt/theme/theme1.xml><?xml version="1.0" encoding="utf-8"?>
<a:theme xmlns:a="http://schemas.openxmlformats.org/drawingml/2006/main" name="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1_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3.xml><?xml version="1.0" encoding="utf-8"?>
<a:theme xmlns:a="http://schemas.openxmlformats.org/drawingml/2006/main" name="2_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4.xml><?xml version="1.0" encoding="utf-8"?>
<a:theme xmlns:a="http://schemas.openxmlformats.org/drawingml/2006/main" name="3_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5.xml><?xml version="1.0" encoding="utf-8"?>
<a:theme xmlns:a="http://schemas.openxmlformats.org/drawingml/2006/main" name="4_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6.xml><?xml version="1.0" encoding="utf-8"?>
<a:theme xmlns:a="http://schemas.openxmlformats.org/drawingml/2006/main" name="5_Badge">
  <a:themeElements>
    <a:clrScheme name="Другая 10">
      <a:dk1>
        <a:srgbClr val="FFFFFF"/>
      </a:dk1>
      <a:lt1>
        <a:srgbClr val="FFFFFF"/>
      </a:lt1>
      <a:dk2>
        <a:srgbClr val="F9EDEC"/>
      </a:dk2>
      <a:lt2>
        <a:srgbClr val="EDC5C2"/>
      </a:lt2>
      <a:accent1>
        <a:srgbClr val="FFFFFF"/>
      </a:accent1>
      <a:accent2>
        <a:srgbClr val="D36F68"/>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TM10001106[[fn=Эмблема]]</Template>
  <TotalTime>4644</TotalTime>
  <Words>2799</Words>
  <Application>Microsoft Office PowerPoint</Application>
  <PresentationFormat>Произвольный</PresentationFormat>
  <Paragraphs>272</Paragraphs>
  <Slides>32</Slides>
  <Notes>32</Notes>
  <HiddenSlides>0</HiddenSlides>
  <MMClips>0</MMClips>
  <ScaleCrop>false</ScaleCrop>
  <HeadingPairs>
    <vt:vector size="4" baseType="variant">
      <vt:variant>
        <vt:lpstr>Тема</vt:lpstr>
      </vt:variant>
      <vt:variant>
        <vt:i4>6</vt:i4>
      </vt:variant>
      <vt:variant>
        <vt:lpstr>Заголовки слайдов</vt:lpstr>
      </vt:variant>
      <vt:variant>
        <vt:i4>32</vt:i4>
      </vt:variant>
    </vt:vector>
  </HeadingPairs>
  <TitlesOfParts>
    <vt:vector size="38" baseType="lpstr">
      <vt:lpstr>Badge</vt:lpstr>
      <vt:lpstr>1_Badge</vt:lpstr>
      <vt:lpstr>2_Badge</vt:lpstr>
      <vt:lpstr>3_Badge</vt:lpstr>
      <vt:lpstr>4_Badge</vt:lpstr>
      <vt:lpstr>5_Badge</vt:lpstr>
      <vt:lpstr>ВОПРОСЫ С ОТВЕТАМИ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karpeichik</cp:lastModifiedBy>
  <cp:revision>403</cp:revision>
  <dcterms:created xsi:type="dcterms:W3CDTF">2019-02-04T10:23:21Z</dcterms:created>
  <dcterms:modified xsi:type="dcterms:W3CDTF">2019-12-12T13:37:55Z</dcterms:modified>
</cp:coreProperties>
</file>