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Наглядно-образный тип</c:v>
                </c:pt>
                <c:pt idx="1">
                  <c:v>Креативность</c:v>
                </c:pt>
                <c:pt idx="2">
                  <c:v>Предметно-действенный тип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</c:v>
                </c:pt>
                <c:pt idx="1">
                  <c:v>3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6-42DF-825E-642AC8A8BE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Наглядно-образный тип</c:v>
                </c:pt>
                <c:pt idx="1">
                  <c:v>Креативность</c:v>
                </c:pt>
                <c:pt idx="2">
                  <c:v>Предметно-действенный тип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57</c:v>
                </c:pt>
                <c:pt idx="1">
                  <c:v>13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56-42DF-825E-642AC8A8BE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52318208"/>
        <c:axId val="215000384"/>
      </c:barChart>
      <c:catAx>
        <c:axId val="252318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5000384"/>
        <c:crosses val="autoZero"/>
        <c:auto val="1"/>
        <c:lblAlgn val="ctr"/>
        <c:lblOffset val="100"/>
        <c:noMultiLvlLbl val="0"/>
      </c:catAx>
      <c:valAx>
        <c:axId val="2150003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231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458538385826774E-2"/>
          <c:y val="0.40618366103693032"/>
          <c:w val="0.95217908558432918"/>
          <c:h val="0.538253780865293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Лист1!$A$2:$A$3</c:f>
              <c:strCache>
                <c:ptCount val="2"/>
                <c:pt idx="0">
                  <c:v>Сформирована</c:v>
                </c:pt>
                <c:pt idx="1">
                  <c:v>Мораторий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3C-4702-B10F-2DEB6BFBEAB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</c:f>
              <c:strCache>
                <c:ptCount val="2"/>
                <c:pt idx="0">
                  <c:v>Сформирована</c:v>
                </c:pt>
                <c:pt idx="1">
                  <c:v>Мораторий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3C-4702-B10F-2DEB6BFBEA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4521728"/>
        <c:axId val="347365904"/>
      </c:barChart>
      <c:catAx>
        <c:axId val="35452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7365904"/>
        <c:crosses val="autoZero"/>
        <c:auto val="1"/>
        <c:lblAlgn val="ctr"/>
        <c:lblOffset val="100"/>
        <c:noMultiLvlLbl val="0"/>
      </c:catAx>
      <c:valAx>
        <c:axId val="34736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4521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84904203050916E-2"/>
          <c:y val="2.4810716819652898E-2"/>
          <c:w val="0.94462871977515073"/>
          <c:h val="0.814914486476732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5"/>
                <c:pt idx="0">
                  <c:v>Социальный </c:v>
                </c:pt>
                <c:pt idx="1">
                  <c:v>Артистичный </c:v>
                </c:pt>
                <c:pt idx="2">
                  <c:v>Конвенциональный </c:v>
                </c:pt>
                <c:pt idx="3">
                  <c:v>Предприимчивый </c:v>
                </c:pt>
                <c:pt idx="4">
                  <c:v>Интеллектуальный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01-4D48-98D2-4693E2507C9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5"/>
                <c:pt idx="0">
                  <c:v>Социальный </c:v>
                </c:pt>
                <c:pt idx="1">
                  <c:v>Артистичный </c:v>
                </c:pt>
                <c:pt idx="2">
                  <c:v>Конвенциональный </c:v>
                </c:pt>
                <c:pt idx="3">
                  <c:v>Предприимчивый </c:v>
                </c:pt>
                <c:pt idx="4">
                  <c:v>Интеллектуальный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48</c:v>
                </c:pt>
                <c:pt idx="1">
                  <c:v>28</c:v>
                </c:pt>
                <c:pt idx="2">
                  <c:v>8</c:v>
                </c:pt>
                <c:pt idx="3">
                  <c:v>8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01-4D48-98D2-4693E250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609888"/>
        <c:axId val="347103232"/>
      </c:barChart>
      <c:catAx>
        <c:axId val="24960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7103232"/>
        <c:crosses val="autoZero"/>
        <c:auto val="1"/>
        <c:lblAlgn val="ctr"/>
        <c:lblOffset val="100"/>
        <c:noMultiLvlLbl val="0"/>
      </c:catAx>
      <c:valAx>
        <c:axId val="34710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960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Лист1!$A$2:$A$13</c:f>
              <c:strCache>
                <c:ptCount val="12"/>
                <c:pt idx="0">
                  <c:v>5 "А"</c:v>
                </c:pt>
                <c:pt idx="1">
                  <c:v>5 "Б"</c:v>
                </c:pt>
                <c:pt idx="2">
                  <c:v>6 "А"</c:v>
                </c:pt>
                <c:pt idx="3">
                  <c:v>6 "Б"</c:v>
                </c:pt>
                <c:pt idx="4">
                  <c:v>7 "А"</c:v>
                </c:pt>
                <c:pt idx="5">
                  <c:v>7 "Б"</c:v>
                </c:pt>
                <c:pt idx="6">
                  <c:v>8 "А"</c:v>
                </c:pt>
                <c:pt idx="7">
                  <c:v>8 Б""</c:v>
                </c:pt>
                <c:pt idx="8">
                  <c:v>9 "А"</c:v>
                </c:pt>
                <c:pt idx="9">
                  <c:v>9 "Б"</c:v>
                </c:pt>
                <c:pt idx="10">
                  <c:v>10 "А"</c:v>
                </c:pt>
                <c:pt idx="11">
                  <c:v>11 "А"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14</c:v>
                </c:pt>
                <c:pt idx="1">
                  <c:v>8</c:v>
                </c:pt>
                <c:pt idx="2">
                  <c:v>8</c:v>
                </c:pt>
                <c:pt idx="3">
                  <c:v>10</c:v>
                </c:pt>
                <c:pt idx="4">
                  <c:v>5</c:v>
                </c:pt>
                <c:pt idx="5">
                  <c:v>0</c:v>
                </c:pt>
                <c:pt idx="6">
                  <c:v>10</c:v>
                </c:pt>
                <c:pt idx="7">
                  <c:v>13</c:v>
                </c:pt>
                <c:pt idx="8">
                  <c:v>24</c:v>
                </c:pt>
                <c:pt idx="9">
                  <c:v>6</c:v>
                </c:pt>
                <c:pt idx="10">
                  <c:v>25</c:v>
                </c:pt>
                <c:pt idx="1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9A-48AC-910B-85BDCEFA48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3876240"/>
        <c:axId val="347369168"/>
      </c:barChart>
      <c:catAx>
        <c:axId val="26387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7369168"/>
        <c:crosses val="autoZero"/>
        <c:auto val="1"/>
        <c:lblAlgn val="ctr"/>
        <c:lblOffset val="100"/>
        <c:noMultiLvlLbl val="0"/>
      </c:catAx>
      <c:valAx>
        <c:axId val="34736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387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58353838582677E-2"/>
          <c:y val="0.29773835520802444"/>
          <c:w val="0.92854146161417328"/>
          <c:h val="0.503557055637484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Труд в сфере обслуживания </c:v>
                </c:pt>
                <c:pt idx="1">
                  <c:v>Автодело</c:v>
                </c:pt>
                <c:pt idx="2">
                  <c:v>Компьютер и оргтехника</c:v>
                </c:pt>
                <c:pt idx="3">
                  <c:v>Искусство и право</c:v>
                </c:pt>
                <c:pt idx="4">
                  <c:v>Не выявлен </c:v>
                </c:pt>
                <c:pt idx="5">
                  <c:v>Педагогика</c:v>
                </c:pt>
                <c:pt idx="6">
                  <c:v>Химия</c:v>
                </c:pt>
                <c:pt idx="7">
                  <c:v>Военное дело, МЧС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60-4C4F-BDA1-A76A93C9AE9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     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Труд в сфере обслуживания </c:v>
                </c:pt>
                <c:pt idx="1">
                  <c:v>Автодело</c:v>
                </c:pt>
                <c:pt idx="2">
                  <c:v>Компьютер и оргтехника</c:v>
                </c:pt>
                <c:pt idx="3">
                  <c:v>Искусство и право</c:v>
                </c:pt>
                <c:pt idx="4">
                  <c:v>Не выявлен </c:v>
                </c:pt>
                <c:pt idx="5">
                  <c:v>Педагогика</c:v>
                </c:pt>
                <c:pt idx="6">
                  <c:v>Химия</c:v>
                </c:pt>
                <c:pt idx="7">
                  <c:v>Военное дело, МЧС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30</c:v>
                </c:pt>
                <c:pt idx="1">
                  <c:v>22</c:v>
                </c:pt>
                <c:pt idx="2">
                  <c:v>13</c:v>
                </c:pt>
                <c:pt idx="3">
                  <c:v>8</c:v>
                </c:pt>
                <c:pt idx="4">
                  <c:v>8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60-4C4F-BDA1-A76A93C9AE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536144"/>
        <c:axId val="257319088"/>
      </c:barChart>
      <c:catAx>
        <c:axId val="26453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7319088"/>
        <c:crosses val="autoZero"/>
        <c:auto val="1"/>
        <c:lblAlgn val="ctr"/>
        <c:lblOffset val="100"/>
        <c:noMultiLvlLbl val="0"/>
      </c:catAx>
      <c:valAx>
        <c:axId val="25731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453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306427300297625E-2"/>
          <c:y val="0.27576047513622037"/>
          <c:w val="0.96399508691588076"/>
          <c:h val="0.581308986618659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Наглядно-образный </c:v>
                </c:pt>
                <c:pt idx="1">
                  <c:v>Креативность</c:v>
                </c:pt>
                <c:pt idx="2">
                  <c:v>Предметно-действенный </c:v>
                </c:pt>
                <c:pt idx="3">
                  <c:v>Словестно-логический</c:v>
                </c:pt>
                <c:pt idx="4">
                  <c:v>Абстрактно-символический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</c:v>
                </c:pt>
                <c:pt idx="1">
                  <c:v>3</c:v>
                </c:pt>
                <c:pt idx="2">
                  <c:v>8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21-466C-A85F-79CB3371F59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Наглядно-образный </c:v>
                </c:pt>
                <c:pt idx="1">
                  <c:v>Креативность</c:v>
                </c:pt>
                <c:pt idx="2">
                  <c:v>Предметно-действенный </c:v>
                </c:pt>
                <c:pt idx="3">
                  <c:v>Словестно-логический</c:v>
                </c:pt>
                <c:pt idx="4">
                  <c:v>Абстрактно-символический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42</c:v>
                </c:pt>
                <c:pt idx="1">
                  <c:v>12</c:v>
                </c:pt>
                <c:pt idx="2">
                  <c:v>33</c:v>
                </c:pt>
                <c:pt idx="3">
                  <c:v>8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21-466C-A85F-79CB3371F5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52318208"/>
        <c:axId val="215000384"/>
      </c:barChart>
      <c:catAx>
        <c:axId val="252318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5000384"/>
        <c:crosses val="autoZero"/>
        <c:auto val="1"/>
        <c:lblAlgn val="ctr"/>
        <c:lblOffset val="100"/>
        <c:noMultiLvlLbl val="0"/>
      </c:catAx>
      <c:valAx>
        <c:axId val="2150003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231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58353838582677E-2"/>
          <c:y val="0.29773835520802444"/>
          <c:w val="0.92854146161417328"/>
          <c:h val="0.503557055637484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Труд в сфере обслуживания </c:v>
                </c:pt>
                <c:pt idx="1">
                  <c:v>Компьютер и оргтехника</c:v>
                </c:pt>
                <c:pt idx="2">
                  <c:v>Искусство </c:v>
                </c:pt>
                <c:pt idx="3">
                  <c:v>Медицина </c:v>
                </c:pt>
                <c:pt idx="4">
                  <c:v>Химия</c:v>
                </c:pt>
                <c:pt idx="5">
                  <c:v>Военное дело, МЧС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D1-46AD-A984-9247ED6753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     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Труд в сфере обслуживания </c:v>
                </c:pt>
                <c:pt idx="1">
                  <c:v>Компьютер и оргтехника</c:v>
                </c:pt>
                <c:pt idx="2">
                  <c:v>Искусство </c:v>
                </c:pt>
                <c:pt idx="3">
                  <c:v>Медицина </c:v>
                </c:pt>
                <c:pt idx="4">
                  <c:v>Химия</c:v>
                </c:pt>
                <c:pt idx="5">
                  <c:v>Военное дело, МЧС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21</c:v>
                </c:pt>
                <c:pt idx="1">
                  <c:v>42</c:v>
                </c:pt>
                <c:pt idx="2">
                  <c:v>4</c:v>
                </c:pt>
                <c:pt idx="3">
                  <c:v>17</c:v>
                </c:pt>
                <c:pt idx="4">
                  <c:v>4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D1-46AD-A984-9247ED6753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536144"/>
        <c:axId val="257319088"/>
      </c:barChart>
      <c:catAx>
        <c:axId val="26453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7319088"/>
        <c:crosses val="autoZero"/>
        <c:auto val="1"/>
        <c:lblAlgn val="ctr"/>
        <c:lblOffset val="100"/>
        <c:noMultiLvlLbl val="0"/>
      </c:catAx>
      <c:valAx>
        <c:axId val="25731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453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504387564633446E-2"/>
          <c:y val="0.3287330461941575"/>
          <c:w val="0.86447896161417337"/>
          <c:h val="0.53636955361899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Человек-техника</c:v>
                </c:pt>
                <c:pt idx="1">
                  <c:v>Человек - человек</c:v>
                </c:pt>
                <c:pt idx="2">
                  <c:v>Человек-природа</c:v>
                </c:pt>
                <c:pt idx="3">
                  <c:v>Человек- знаковая система</c:v>
                </c:pt>
                <c:pt idx="4">
                  <c:v>Человек- художественный образ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9B-43C8-865A-163B47DD9EB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Человек-техника</c:v>
                </c:pt>
                <c:pt idx="1">
                  <c:v>Человек - человек</c:v>
                </c:pt>
                <c:pt idx="2">
                  <c:v>Человек-природа</c:v>
                </c:pt>
                <c:pt idx="3">
                  <c:v>Человек- знаковая система</c:v>
                </c:pt>
                <c:pt idx="4">
                  <c:v>Человек- художественный образ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38</c:v>
                </c:pt>
                <c:pt idx="1">
                  <c:v>31</c:v>
                </c:pt>
                <c:pt idx="2">
                  <c:v>15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9B-43C8-865A-163B47DD9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0621968"/>
        <c:axId val="420622800"/>
      </c:barChart>
      <c:catAx>
        <c:axId val="42062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0622800"/>
        <c:crosses val="autoZero"/>
        <c:auto val="1"/>
        <c:lblAlgn val="ctr"/>
        <c:lblOffset val="100"/>
        <c:noMultiLvlLbl val="0"/>
      </c:catAx>
      <c:valAx>
        <c:axId val="42062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062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Сфера работы с людьми </c:v>
                </c:pt>
                <c:pt idx="1">
                  <c:v>Сфера физического труда</c:v>
                </c:pt>
                <c:pt idx="2">
                  <c:v>Сфера материальных интересов </c:v>
                </c:pt>
                <c:pt idx="3">
                  <c:v>Сфера технических интересов</c:v>
                </c:pt>
                <c:pt idx="4">
                  <c:v>Сфера эстетики и искусства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</c:v>
                </c:pt>
                <c:pt idx="1">
                  <c:v>4</c:v>
                </c:pt>
                <c:pt idx="2">
                  <c:v>2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E1-4092-9AEE-FF17F6673F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Сфера работы с людьми </c:v>
                </c:pt>
                <c:pt idx="1">
                  <c:v>Сфера физического труда</c:v>
                </c:pt>
                <c:pt idx="2">
                  <c:v>Сфера материальных интересов </c:v>
                </c:pt>
                <c:pt idx="3">
                  <c:v>Сфера технических интересов</c:v>
                </c:pt>
                <c:pt idx="4">
                  <c:v>Сфера эстетики и искусства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42</c:v>
                </c:pt>
                <c:pt idx="1">
                  <c:v>15</c:v>
                </c:pt>
                <c:pt idx="2">
                  <c:v>8</c:v>
                </c:pt>
                <c:pt idx="3">
                  <c:v>23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E1-4092-9AEE-FF17F6673F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3829904"/>
        <c:axId val="353834480"/>
      </c:barChart>
      <c:catAx>
        <c:axId val="353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834480"/>
        <c:crosses val="autoZero"/>
        <c:auto val="1"/>
        <c:lblAlgn val="ctr"/>
        <c:lblOffset val="100"/>
        <c:noMultiLvlLbl val="0"/>
      </c:catAx>
      <c:valAx>
        <c:axId val="35383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82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69239846381599E-2"/>
          <c:y val="0.19541454566745731"/>
          <c:w val="0.86447896161417337"/>
          <c:h val="0.648068214400320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Человек-техника</c:v>
                </c:pt>
                <c:pt idx="1">
                  <c:v>Человек - человек</c:v>
                </c:pt>
                <c:pt idx="2">
                  <c:v>Человек-природа</c:v>
                </c:pt>
                <c:pt idx="3">
                  <c:v>Человек- знаковая система</c:v>
                </c:pt>
                <c:pt idx="4">
                  <c:v>Человек- художественный образ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A3-4FBF-998D-016EAC0AF0D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Человек-техника</c:v>
                </c:pt>
                <c:pt idx="1">
                  <c:v>Человек - человек</c:v>
                </c:pt>
                <c:pt idx="2">
                  <c:v>Человек-природа</c:v>
                </c:pt>
                <c:pt idx="3">
                  <c:v>Человек- знаковая система</c:v>
                </c:pt>
                <c:pt idx="4">
                  <c:v>Человек- художественный образ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26</c:v>
                </c:pt>
                <c:pt idx="1">
                  <c:v>53</c:v>
                </c:pt>
                <c:pt idx="2">
                  <c:v>5</c:v>
                </c:pt>
                <c:pt idx="3">
                  <c:v>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A3-4FBF-998D-016EAC0AF0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0621968"/>
        <c:axId val="420622800"/>
      </c:barChart>
      <c:catAx>
        <c:axId val="42062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0622800"/>
        <c:crosses val="autoZero"/>
        <c:auto val="1"/>
        <c:lblAlgn val="ctr"/>
        <c:lblOffset val="100"/>
        <c:noMultiLvlLbl val="0"/>
      </c:catAx>
      <c:valAx>
        <c:axId val="42062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062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646038385826774E-2"/>
          <c:y val="3.3843097674964663E-2"/>
          <c:w val="0.96135396161417319"/>
          <c:h val="0.73698818307658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Сфера работы с людьми </c:v>
                </c:pt>
                <c:pt idx="1">
                  <c:v>Сфера физического труда</c:v>
                </c:pt>
                <c:pt idx="2">
                  <c:v>Сфера материальных интересов </c:v>
                </c:pt>
                <c:pt idx="3">
                  <c:v>Сфера технических интересов</c:v>
                </c:pt>
                <c:pt idx="4">
                  <c:v>Сфера эстетики и искусства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EE-47A0-A644-2F9D6057F4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Сфера работы с людьми </c:v>
                </c:pt>
                <c:pt idx="1">
                  <c:v>Сфера физического труда</c:v>
                </c:pt>
                <c:pt idx="2">
                  <c:v>Сфера материальных интересов </c:v>
                </c:pt>
                <c:pt idx="3">
                  <c:v>Сфера технических интересов</c:v>
                </c:pt>
                <c:pt idx="4">
                  <c:v>Сфера эстетики и искусства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68</c:v>
                </c:pt>
                <c:pt idx="1">
                  <c:v>10</c:v>
                </c:pt>
                <c:pt idx="2">
                  <c:v>5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EE-47A0-A644-2F9D6057F4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3829904"/>
        <c:axId val="353834480"/>
      </c:barChart>
      <c:catAx>
        <c:axId val="353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834480"/>
        <c:crosses val="autoZero"/>
        <c:auto val="1"/>
        <c:lblAlgn val="ctr"/>
        <c:lblOffset val="100"/>
        <c:noMultiLvlLbl val="0"/>
      </c:catAx>
      <c:valAx>
        <c:axId val="35383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82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708538385826766E-2"/>
          <c:y val="0.42316351234625477"/>
          <c:w val="0.94260396161417326"/>
          <c:h val="0.452789495241146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5"/>
                <c:pt idx="0">
                  <c:v>Человек- человек</c:v>
                </c:pt>
                <c:pt idx="1">
                  <c:v>Человек – техника</c:v>
                </c:pt>
                <c:pt idx="2">
                  <c:v>Человек -художественный образ </c:v>
                </c:pt>
                <c:pt idx="3">
                  <c:v>Человек- природа</c:v>
                </c:pt>
                <c:pt idx="4">
                  <c:v>Не выявлен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</c:v>
                </c:pt>
                <c:pt idx="1">
                  <c:v>7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9F-4E7F-91E6-5FE919894FF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5"/>
                <c:pt idx="0">
                  <c:v>Человек- человек</c:v>
                </c:pt>
                <c:pt idx="1">
                  <c:v>Человек – техника</c:v>
                </c:pt>
                <c:pt idx="2">
                  <c:v>Человек -художественный образ </c:v>
                </c:pt>
                <c:pt idx="3">
                  <c:v>Человек- природа</c:v>
                </c:pt>
                <c:pt idx="4">
                  <c:v>Не выявлен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44</c:v>
                </c:pt>
                <c:pt idx="1">
                  <c:v>28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9F-4E7F-91E6-5FE919894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1900640"/>
        <c:axId val="261898560"/>
      </c:barChart>
      <c:catAx>
        <c:axId val="2619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1898560"/>
        <c:crosses val="autoZero"/>
        <c:auto val="1"/>
        <c:lblAlgn val="ctr"/>
        <c:lblOffset val="100"/>
        <c:noMultiLvlLbl val="0"/>
      </c:catAx>
      <c:valAx>
        <c:axId val="26189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190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66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196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8061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419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939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906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721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28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86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11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90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98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75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10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31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45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F02A-8919-4121-B2FC-80072A72059E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26E5-0FAA-4B50-B212-199C50CD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088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73813" cy="47820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профессионального становления учащихся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75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971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Результаты 9 «Б» класса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4839"/>
            <a:ext cx="10515600" cy="47021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Тест </a:t>
            </a:r>
            <a:r>
              <a:rPr lang="ru-RU" dirty="0" err="1" smtClean="0"/>
              <a:t>Йоваши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74658598"/>
              </p:ext>
            </p:extLst>
          </p:nvPr>
        </p:nvGraphicFramePr>
        <p:xfrm>
          <a:off x="1740310" y="1873046"/>
          <a:ext cx="8419690" cy="426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13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10 «А»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Опросник профессиональной готовности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79191688"/>
              </p:ext>
            </p:extLst>
          </p:nvPr>
        </p:nvGraphicFramePr>
        <p:xfrm>
          <a:off x="838201" y="309716"/>
          <a:ext cx="10547554" cy="6164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3113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10 «А»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Методика изучения профессиональной идентичности.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0093161"/>
              </p:ext>
            </p:extLst>
          </p:nvPr>
        </p:nvGraphicFramePr>
        <p:xfrm>
          <a:off x="973394" y="618519"/>
          <a:ext cx="9489818" cy="5800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81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92295"/>
          </a:xfrm>
        </p:spPr>
        <p:txBody>
          <a:bodyPr/>
          <a:lstStyle/>
          <a:p>
            <a:pPr algn="ctr"/>
            <a:r>
              <a:rPr lang="ru-RU" dirty="0" smtClean="0"/>
              <a:t>Результаты 11 «А»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519084"/>
            <a:ext cx="9905999" cy="427211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Тест </a:t>
            </a:r>
            <a:r>
              <a:rPr lang="ru-RU" dirty="0" err="1" smtClean="0"/>
              <a:t>Голланда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319819258"/>
              </p:ext>
            </p:extLst>
          </p:nvPr>
        </p:nvGraphicFramePr>
        <p:xfrm>
          <a:off x="838200" y="2300749"/>
          <a:ext cx="9321800" cy="3837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519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Участие учащихся в платной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диагностике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816364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1955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01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работы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педагога-психолога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профессиональному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самоопределению учащихся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97509"/>
            <a:ext cx="10515600" cy="3979453"/>
          </a:xfrm>
        </p:spPr>
        <p:txBody>
          <a:bodyPr/>
          <a:lstStyle/>
          <a:p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Профдиагностика</a:t>
            </a:r>
            <a:endParaRPr lang="ru-RU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Профконсультирование</a:t>
            </a:r>
            <a:endParaRPr lang="ru-RU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Профпросвещение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71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Диагностика учащихся 8 «А»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Тест определение типа мышления (в модификации </a:t>
            </a:r>
            <a:r>
              <a:rPr lang="ru-RU" dirty="0" err="1" smtClean="0"/>
              <a:t>Г.В.Резапкиной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653734579"/>
              </p:ext>
            </p:extLst>
          </p:nvPr>
        </p:nvGraphicFramePr>
        <p:xfrm>
          <a:off x="1592826" y="2802194"/>
          <a:ext cx="8567174" cy="333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428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Диагностика учащихся 8 «А»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Карта интересов </a:t>
            </a:r>
            <a:r>
              <a:rPr lang="ru-RU" dirty="0" err="1" smtClean="0"/>
              <a:t>Голомштока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27680181"/>
              </p:ext>
            </p:extLst>
          </p:nvPr>
        </p:nvGraphicFramePr>
        <p:xfrm>
          <a:off x="1869768" y="758296"/>
          <a:ext cx="892605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014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учащихся 8 «Б»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Тест определение типа мышления (в модификации </a:t>
            </a:r>
            <a:r>
              <a:rPr lang="ru-RU" dirty="0" err="1" smtClean="0"/>
              <a:t>Г.В.Резапкиной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21184568"/>
              </p:ext>
            </p:extLst>
          </p:nvPr>
        </p:nvGraphicFramePr>
        <p:xfrm>
          <a:off x="1592826" y="2802194"/>
          <a:ext cx="9232490" cy="333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766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учащихся 8 «</a:t>
            </a:r>
            <a:r>
              <a:rPr lang="ru-RU" dirty="0" err="1" smtClean="0"/>
              <a:t>Б»класса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Карта интересов </a:t>
            </a:r>
            <a:r>
              <a:rPr lang="ru-RU" dirty="0" err="1" smtClean="0"/>
              <a:t>Голомштока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38034644"/>
              </p:ext>
            </p:extLst>
          </p:nvPr>
        </p:nvGraphicFramePr>
        <p:xfrm>
          <a:off x="1869768" y="2315497"/>
          <a:ext cx="8734322" cy="3861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3018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9 «А»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ДДО Климова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66411749"/>
              </p:ext>
            </p:extLst>
          </p:nvPr>
        </p:nvGraphicFramePr>
        <p:xfrm>
          <a:off x="867697" y="855406"/>
          <a:ext cx="9321800" cy="5874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491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07043"/>
          </a:xfrm>
        </p:spPr>
        <p:txBody>
          <a:bodyPr/>
          <a:lstStyle/>
          <a:p>
            <a:pPr algn="ctr"/>
            <a:r>
              <a:rPr lang="ru-RU" dirty="0" smtClean="0"/>
              <a:t>Результаты 9 «А»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607574"/>
            <a:ext cx="9905999" cy="418362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Тест </a:t>
            </a:r>
            <a:r>
              <a:rPr lang="ru-RU" dirty="0" err="1" smtClean="0"/>
              <a:t>Йоваши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879700424"/>
              </p:ext>
            </p:extLst>
          </p:nvPr>
        </p:nvGraphicFramePr>
        <p:xfrm>
          <a:off x="2032000" y="2256503"/>
          <a:ext cx="8128000" cy="3881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5704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Результаты 9 «Б» класса </a:t>
            </a:r>
            <a:br>
              <a:rPr lang="ru-RU" dirty="0" smtClean="0"/>
            </a:br>
            <a:r>
              <a:rPr lang="ru-RU" dirty="0" smtClean="0"/>
              <a:t>ДДО Климова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017154"/>
              </p:ext>
            </p:extLst>
          </p:nvPr>
        </p:nvGraphicFramePr>
        <p:xfrm>
          <a:off x="838200" y="1690689"/>
          <a:ext cx="10515600" cy="448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6803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111</TotalTime>
  <Words>128</Words>
  <Application>Microsoft Office PowerPoint</Application>
  <PresentationFormat>Широкоэкранный</PresentationFormat>
  <Paragraphs>29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Tw Cen MT</vt:lpstr>
      <vt:lpstr>Контур</vt:lpstr>
      <vt:lpstr>Психолого-педагогическое сопровождение профессионального становления учащихся</vt:lpstr>
      <vt:lpstr>Направления работы  педагога-психолога  по профессиональному  самоопределению учащихся </vt:lpstr>
      <vt:lpstr>Диагностика учащихся 8 «А» класса</vt:lpstr>
      <vt:lpstr>Диагностика учащихся 8 «А» класса</vt:lpstr>
      <vt:lpstr>Диагностика учащихся 8 «Б» класса</vt:lpstr>
      <vt:lpstr>Диагностика учащихся 8 «Б»класса</vt:lpstr>
      <vt:lpstr>Результаты 9 «А» класса</vt:lpstr>
      <vt:lpstr>Результаты 9 «А» класса</vt:lpstr>
      <vt:lpstr>Результаты 9 «Б» класса  ДДО Климова</vt:lpstr>
      <vt:lpstr>Результаты 9 «Б» класса </vt:lpstr>
      <vt:lpstr>Результаты 10 «А» класса</vt:lpstr>
      <vt:lpstr>Результаты 10 «А» класса</vt:lpstr>
      <vt:lpstr>Результаты 11 «А» класса</vt:lpstr>
      <vt:lpstr>Участие учащихся в платной профориентационной диагностике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профессионального становления учащихся</dc:title>
  <dc:creator>Libera Vento</dc:creator>
  <cp:lastModifiedBy>Libera Vento</cp:lastModifiedBy>
  <cp:revision>13</cp:revision>
  <dcterms:created xsi:type="dcterms:W3CDTF">2020-03-30T19:40:09Z</dcterms:created>
  <dcterms:modified xsi:type="dcterms:W3CDTF">2020-03-30T21:31:44Z</dcterms:modified>
</cp:coreProperties>
</file>