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79" r:id="rId10"/>
    <p:sldId id="270" r:id="rId11"/>
    <p:sldId id="271" r:id="rId12"/>
    <p:sldId id="273" r:id="rId13"/>
    <p:sldId id="274" r:id="rId14"/>
    <p:sldId id="260" r:id="rId15"/>
    <p:sldId id="261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2119306"/>
          </a:xfrm>
        </p:spPr>
        <p:txBody>
          <a:bodyPr/>
          <a:lstStyle/>
          <a:p>
            <a:pPr algn="just"/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Я люблю тебя, 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жизнь!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Фотография я люблю тебя, жизнь из раздела жанр 607581 - фото.сайт - Photosight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143248"/>
            <a:ext cx="2786082" cy="22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мотухи.НЕТ - Показать сообщение отдельно - Картинки и фото на тему любви-&quot;Я И ТЫ&quot;-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Я люблю тебя жизнь - стихи и проза на Избе-Читальн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143248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ea typeface="Times New Roman" pitchFamily="18" charset="0"/>
              </a:rPr>
              <a:t>Что же делать?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a typeface="Times New Roman" pitchFamily="18" charset="0"/>
              </a:rPr>
              <a:t>	Внимательно выслушайте подростка. В состоянии душевного кризиса любому из нас, прежде всего, необходим кто-нибудь, кто готов нас выслушать. Приложите все усилия, чтобы понять проблему, скрытую за словами.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4296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ea typeface="Times New Roman" pitchFamily="18" charset="0"/>
              </a:rPr>
              <a:t> 	</a:t>
            </a:r>
            <a:r>
              <a:rPr lang="ru-RU" b="1" dirty="0" smtClean="0">
                <a:ea typeface="Times New Roman" pitchFamily="18" charset="0"/>
              </a:rPr>
              <a:t>                                                        </a:t>
            </a:r>
            <a:r>
              <a:rPr lang="ru-RU" sz="4000" b="1" dirty="0" smtClean="0">
                <a:solidFill>
                  <a:srgbClr val="0070C0"/>
                </a:solidFill>
                <a:ea typeface="Times New Roman" pitchFamily="18" charset="0"/>
              </a:rPr>
              <a:t>2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dirty="0" smtClean="0">
              <a:ea typeface="Times New Roman" pitchFamily="18" charset="0"/>
            </a:endParaRPr>
          </a:p>
          <a:p>
            <a:pPr algn="just"/>
            <a:r>
              <a:rPr lang="ru-RU" sz="3200" dirty="0" smtClean="0">
                <a:ea typeface="Times New Roman" pitchFamily="18" charset="0"/>
              </a:rPr>
              <a:t>	Оцените серьезность намерений и чувств ребенка. </a:t>
            </a:r>
            <a:r>
              <a:rPr lang="ru-RU" sz="3200" dirty="0" smtClean="0">
                <a:ea typeface="Times New Roman" pitchFamily="18" charset="0"/>
              </a:rPr>
              <a:t>Оцените глубину эмоционального кризиса. Часто человек, недавно находившийся в состоянии депрессии, вдруг начинает бурную, неустанную деятельность. Такое поведение также может служить основанием для тревоги.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857224" y="624617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ea typeface="Times New Roman" pitchFamily="18" charset="0"/>
            </a:endParaRPr>
          </a:p>
          <a:p>
            <a:endParaRPr lang="ru-RU" sz="3200" b="1" dirty="0" smtClean="0">
              <a:ea typeface="Times New Roman" pitchFamily="18" charset="0"/>
            </a:endParaRPr>
          </a:p>
          <a:p>
            <a:pPr algn="just"/>
            <a:r>
              <a:rPr lang="ru-RU" sz="3200" dirty="0" smtClean="0">
                <a:ea typeface="Times New Roman" pitchFamily="18" charset="0"/>
              </a:rPr>
              <a:t>Внимательно отнеситесь ко всем, даже самым незначительным обидам и жалобам. Не пренебрегайте ничем из сказанного. Он или она могут и не давать волю чувствам, скрывая </a:t>
            </a:r>
            <a:r>
              <a:rPr lang="ru-RU" sz="3200" smtClean="0">
                <a:ea typeface="Times New Roman" pitchFamily="18" charset="0"/>
              </a:rPr>
              <a:t>свои проблемы.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440882" y="733978"/>
            <a:ext cx="311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3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 я люблю тебя, жизнь из раздела жанр 607581 - фото.сайт - Photosight.ru"/>
          <p:cNvPicPr/>
          <p:nvPr/>
        </p:nvPicPr>
        <p:blipFill>
          <a:blip r:embed="rId2">
            <a:lum bright="59000"/>
          </a:blip>
          <a:srcRect/>
          <a:stretch>
            <a:fillRect/>
          </a:stretch>
        </p:blipFill>
        <p:spPr bwMode="auto">
          <a:xfrm>
            <a:off x="285720" y="357166"/>
            <a:ext cx="857255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84296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Помните! </a:t>
            </a:r>
          </a:p>
          <a:p>
            <a:pPr algn="ctr"/>
            <a:r>
              <a:rPr lang="ru-RU" sz="3200" b="1" dirty="0" smtClean="0"/>
              <a:t>	</a:t>
            </a:r>
          </a:p>
          <a:p>
            <a:pPr algn="just"/>
            <a:r>
              <a:rPr lang="ru-RU" sz="3200" dirty="0" smtClean="0"/>
              <a:t>	Важно не оставлять ребенка в одиночестве даже после успешного разговора. </a:t>
            </a:r>
          </a:p>
          <a:p>
            <a:pPr algn="just"/>
            <a:r>
              <a:rPr lang="ru-RU" sz="3200" dirty="0" smtClean="0"/>
              <a:t>	Поддерживайте его и будьте настойчивы. </a:t>
            </a:r>
          </a:p>
          <a:p>
            <a:pPr algn="just"/>
            <a:r>
              <a:rPr lang="ru-RU" sz="3200" dirty="0" smtClean="0"/>
              <a:t>	Осознание вашей заинтересованности в его судьбе и готовности помочь дадут ему эмоциональную опору.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Китайский иероглиф,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обозначающий кризис, состоит из двух частей: первая символизирует опасность, а втора  - ШАНС!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Блог - каталог предприятий и сайтов СН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64399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Главное в решении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юбой проблемы – не упираться в надпись «Нет выхода» :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ВЫХОД РЯДОМ </a:t>
            </a:r>
          </a:p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25 вещей, которые немцу смерть или 25 дополнительных поводов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6000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НЕ ОДИН!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Возможность Изображения, Свободный Возможность Изображения (Страница 1) - OnlyImage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2355"/>
            <a:ext cx="5940425" cy="44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асибо за внимание - Картинка 9442/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9" y="357166"/>
            <a:ext cx="81439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какими проблемами чаще всего сталкиваются современные школьники?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7858180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Конфликты с родителями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Зрелая женщина делает Прачечная - Стоковое фото Iakov Filimonov #605338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Несчастная любовь</a:t>
            </a: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" name="Рисунок 3" descr="Фан-арт на Гарри Потт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5214974" cy="452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Трудности в учёбе</a:t>
            </a:r>
          </a:p>
        </p:txBody>
      </p:sp>
      <p:pic>
        <p:nvPicPr>
          <p:cNvPr id="3" name="Рисунок 2" descr="Дети. Беременность, роды, сказки, песенки, конкурсы - Как вырастить вундеркинда-2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3"/>
            <a:ext cx="4857784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4.Конфликт со сверстниками</a:t>
            </a:r>
          </a:p>
        </p:txBody>
      </p:sp>
      <p:pic>
        <p:nvPicPr>
          <p:cNvPr id="3" name="Рисунок 2" descr="Стена ВКонтакт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143800" cy="41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7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Недовольство собой (внутриличностный конфликт)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Что делать, если ребёнок слишком стеснительный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шинство суицидов среди подростков происходит из-за конфликтов со сверстниками - Новости Саратова и области - Новости - Род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14366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Что делать?: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 Нужно понимать, что подростку сейчас очень плохо. Он чувствителен к неудачам, раздражителен, постоянно грустит.</a:t>
            </a:r>
          </a:p>
          <a:p>
            <a:r>
              <a:rPr lang="ru-RU" dirty="0" smtClean="0"/>
              <a:t>Это потому, что ему очень нужна поддержка и тепло, хотя он не умеет просить поддержки.</a:t>
            </a:r>
          </a:p>
          <a:p>
            <a:r>
              <a:rPr lang="ru-RU" dirty="0" smtClean="0"/>
              <a:t>Предложите помощь сами….</a:t>
            </a:r>
          </a:p>
          <a:p>
            <a:r>
              <a:rPr lang="ru-RU" dirty="0" smtClean="0"/>
              <a:t>УСТАНОВИТЕ доверительные отношения, эмоционально поддерживаете.</a:t>
            </a:r>
          </a:p>
          <a:p>
            <a:r>
              <a:rPr lang="ru-RU" dirty="0" smtClean="0"/>
              <a:t>ВЫСЛУШИВАЙТЕ — «Я слышу тебя».</a:t>
            </a:r>
          </a:p>
          <a:p>
            <a:r>
              <a:rPr lang="ru-RU" dirty="0" smtClean="0"/>
              <a:t>НЕ БОЙТЕСЬ задавать </a:t>
            </a:r>
            <a:r>
              <a:rPr lang="ru-RU" dirty="0" smtClean="0"/>
              <a:t>вопросы</a:t>
            </a:r>
            <a:endParaRPr lang="ru-RU" dirty="0" smtClean="0"/>
          </a:p>
          <a:p>
            <a:r>
              <a:rPr lang="ru-RU" dirty="0" smtClean="0"/>
              <a:t>ЗАДАВАЙТЕ </a:t>
            </a:r>
            <a:r>
              <a:rPr lang="ru-RU" dirty="0" smtClean="0"/>
              <a:t>ВОПРОСЫ  о самочувствии, о том, что ему было бы приятно, если бы вы сделали</a:t>
            </a:r>
          </a:p>
          <a:p>
            <a:r>
              <a:rPr lang="ru-RU" dirty="0" smtClean="0"/>
              <a:t>ОБСУЖДАЙТЕ — глупо делать вид, будто ничего не происходит, лучше говорить</a:t>
            </a:r>
          </a:p>
          <a:p>
            <a:r>
              <a:rPr lang="ru-RU" dirty="0" smtClean="0"/>
              <a:t>ПОМОГИТЕ выразить словами, то, что происходит, выразить свои чувства, связанные с проблемой.</a:t>
            </a:r>
          </a:p>
          <a:p>
            <a:r>
              <a:rPr lang="ru-RU" dirty="0" smtClean="0"/>
              <a:t>БУДЬТЕ ВНИМАТЕЛЬНЫ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125</Words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29</cp:revision>
  <dcterms:created xsi:type="dcterms:W3CDTF">2014-09-23T06:31:07Z</dcterms:created>
  <dcterms:modified xsi:type="dcterms:W3CDTF">2021-09-29T09:16:03Z</dcterms:modified>
</cp:coreProperties>
</file>