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09173-59AC-485C-9C8A-1A6F13D0DD4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F49E4-A23C-4E8A-A31E-879A15DF026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Профильное обучение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876370-B5F3-41FB-9BF3-2CF21D506F9C}" type="parTrans" cxnId="{90F6D313-A5AD-490D-8229-B4BCC27B38EB}">
      <dgm:prSet/>
      <dgm:spPr/>
      <dgm:t>
        <a:bodyPr/>
        <a:lstStyle/>
        <a:p>
          <a:endParaRPr lang="ru-RU"/>
        </a:p>
      </dgm:t>
    </dgm:pt>
    <dgm:pt modelId="{96C4769C-DCF6-41AE-BD9A-09B04FA7A793}" type="sibTrans" cxnId="{90F6D313-A5AD-490D-8229-B4BCC27B38EB}">
      <dgm:prSet/>
      <dgm:spPr/>
      <dgm:t>
        <a:bodyPr/>
        <a:lstStyle/>
        <a:p>
          <a:endParaRPr lang="ru-RU"/>
        </a:p>
      </dgm:t>
    </dgm:pt>
    <dgm:pt modelId="{0ECA781A-B1FF-4651-A143-A4D9A702066A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Администрация УО</a:t>
          </a:r>
          <a:endParaRPr lang="ru-RU" sz="20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EE08D95-FBED-4869-A122-D2A624133F7E}" type="parTrans" cxnId="{9C032076-21E7-4710-B371-50956BBB4C18}">
      <dgm:prSet/>
      <dgm:spPr/>
      <dgm:t>
        <a:bodyPr/>
        <a:lstStyle/>
        <a:p>
          <a:endParaRPr lang="ru-RU"/>
        </a:p>
      </dgm:t>
    </dgm:pt>
    <dgm:pt modelId="{C61BBDE2-A668-4512-9859-3C716E53D261}" type="sibTrans" cxnId="{9C032076-21E7-4710-B371-50956BBB4C18}">
      <dgm:prSet/>
      <dgm:spPr/>
      <dgm:t>
        <a:bodyPr/>
        <a:lstStyle/>
        <a:p>
          <a:endParaRPr lang="ru-RU"/>
        </a:p>
      </dgm:t>
    </dgm:pt>
    <dgm:pt modelId="{3DC9775D-FDCD-4FAC-8EAC-6578F5FA43D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Учителя-предметники</a:t>
          </a:r>
          <a:endParaRPr lang="ru-RU" sz="18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65F92B-8B77-4E7F-AF2B-2AFC5D727FA1}" type="parTrans" cxnId="{379A1497-CF02-41DA-B54D-7D660DE498CE}">
      <dgm:prSet/>
      <dgm:spPr/>
      <dgm:t>
        <a:bodyPr/>
        <a:lstStyle/>
        <a:p>
          <a:endParaRPr lang="ru-RU"/>
        </a:p>
      </dgm:t>
    </dgm:pt>
    <dgm:pt modelId="{3B3AA43F-8CB7-4A92-80B4-041D4CC59F7E}" type="sibTrans" cxnId="{379A1497-CF02-41DA-B54D-7D660DE498CE}">
      <dgm:prSet/>
      <dgm:spPr/>
      <dgm:t>
        <a:bodyPr/>
        <a:lstStyle/>
        <a:p>
          <a:endParaRPr lang="ru-RU"/>
        </a:p>
      </dgm:t>
    </dgm:pt>
    <dgm:pt modelId="{0CD464EE-B6FB-4FEE-BFD9-195AF4F22F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Педагоги-психологи</a:t>
          </a:r>
          <a:endParaRPr lang="ru-RU" sz="18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02F214-102F-4F76-87BF-3BABECE29CDC}" type="parTrans" cxnId="{1DB4E3DD-6683-4832-8D0D-6C1E6B06790B}">
      <dgm:prSet/>
      <dgm:spPr/>
      <dgm:t>
        <a:bodyPr/>
        <a:lstStyle/>
        <a:p>
          <a:endParaRPr lang="ru-RU"/>
        </a:p>
      </dgm:t>
    </dgm:pt>
    <dgm:pt modelId="{EB15C153-1150-490E-AD3A-96BFAC3D7A49}" type="sibTrans" cxnId="{1DB4E3DD-6683-4832-8D0D-6C1E6B06790B}">
      <dgm:prSet/>
      <dgm:spPr/>
      <dgm:t>
        <a:bodyPr/>
        <a:lstStyle/>
        <a:p>
          <a:endParaRPr lang="ru-RU"/>
        </a:p>
      </dgm:t>
    </dgm:pt>
    <dgm:pt modelId="{3D439D5E-4020-4FA9-B1C4-42ED1BDE754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Классные руководители</a:t>
          </a:r>
          <a:endParaRPr lang="ru-RU" sz="18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80A68BD-AD73-413F-8822-06497EA97DE0}" type="parTrans" cxnId="{601045C8-6329-405C-A389-5C9127C90396}">
      <dgm:prSet/>
      <dgm:spPr/>
      <dgm:t>
        <a:bodyPr/>
        <a:lstStyle/>
        <a:p>
          <a:endParaRPr lang="ru-RU"/>
        </a:p>
      </dgm:t>
    </dgm:pt>
    <dgm:pt modelId="{FE984D3F-5648-410D-81BC-2DB40A211FD3}" type="sibTrans" cxnId="{601045C8-6329-405C-A389-5C9127C90396}">
      <dgm:prSet/>
      <dgm:spPr/>
      <dgm:t>
        <a:bodyPr/>
        <a:lstStyle/>
        <a:p>
          <a:endParaRPr lang="ru-RU"/>
        </a:p>
      </dgm:t>
    </dgm:pt>
    <dgm:pt modelId="{D1FEB627-763E-4C77-8E6B-36B8CA682C95}" type="pres">
      <dgm:prSet presAssocID="{08D09173-59AC-485C-9C8A-1A6F13D0DD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9B0FC6-23D3-444A-A78D-EC01E2CFE835}" type="pres">
      <dgm:prSet presAssocID="{236F49E4-A23C-4E8A-A31E-879A15DF0265}" presName="centerShape" presStyleLbl="node0" presStyleIdx="0" presStyleCnt="1" custScaleX="144099" custLinFactNeighborX="-779" custLinFactNeighborY="-940"/>
      <dgm:spPr/>
      <dgm:t>
        <a:bodyPr/>
        <a:lstStyle/>
        <a:p>
          <a:endParaRPr lang="ru-RU"/>
        </a:p>
      </dgm:t>
    </dgm:pt>
    <dgm:pt modelId="{DB2933E0-DA80-46A3-9227-F5EFB76428CB}" type="pres">
      <dgm:prSet presAssocID="{0ECA781A-B1FF-4651-A143-A4D9A702066A}" presName="node" presStyleLbl="node1" presStyleIdx="0" presStyleCnt="4" custScaleX="259675" custScaleY="112454" custRadScaleRad="104310" custRadScaleInc="9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33B4A-4086-4444-9CBB-18FCBC8C9AAF}" type="pres">
      <dgm:prSet presAssocID="{0ECA781A-B1FF-4651-A143-A4D9A702066A}" presName="dummy" presStyleCnt="0"/>
      <dgm:spPr/>
    </dgm:pt>
    <dgm:pt modelId="{B1CDF27A-7A3B-4E7C-9F9E-2B11E390205B}" type="pres">
      <dgm:prSet presAssocID="{C61BBDE2-A668-4512-9859-3C716E53D261}" presName="sibTrans" presStyleLbl="sibTrans2D1" presStyleIdx="0" presStyleCnt="4" custScaleX="162332" custLinFactNeighborX="-15306" custLinFactNeighborY="-16098"/>
      <dgm:spPr/>
      <dgm:t>
        <a:bodyPr/>
        <a:lstStyle/>
        <a:p>
          <a:endParaRPr lang="ru-RU"/>
        </a:p>
      </dgm:t>
    </dgm:pt>
    <dgm:pt modelId="{3781C13E-E60B-4F98-9503-1033A92EF07D}" type="pres">
      <dgm:prSet presAssocID="{3DC9775D-FDCD-4FAC-8EAC-6578F5FA43DA}" presName="node" presStyleLbl="node1" presStyleIdx="1" presStyleCnt="4" custScaleX="188064" custRadScaleRad="143766" custRadScaleInc="-12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F2271-B4F1-4EBF-BC36-4ED416A3B190}" type="pres">
      <dgm:prSet presAssocID="{3DC9775D-FDCD-4FAC-8EAC-6578F5FA43DA}" presName="dummy" presStyleCnt="0"/>
      <dgm:spPr/>
    </dgm:pt>
    <dgm:pt modelId="{310E2B2F-EB5C-4EE6-B967-6A5C2D59AAA0}" type="pres">
      <dgm:prSet presAssocID="{3B3AA43F-8CB7-4A92-80B4-041D4CC59F7E}" presName="sibTrans" presStyleLbl="sibTrans2D1" presStyleIdx="1" presStyleCnt="4" custLinFactNeighborX="12739" custLinFactNeighborY="10174"/>
      <dgm:spPr/>
      <dgm:t>
        <a:bodyPr/>
        <a:lstStyle/>
        <a:p>
          <a:endParaRPr lang="ru-RU"/>
        </a:p>
      </dgm:t>
    </dgm:pt>
    <dgm:pt modelId="{2D00536C-0020-40A3-AD56-36364548B144}" type="pres">
      <dgm:prSet presAssocID="{0CD464EE-B6FB-4FEE-BFD9-195AF4F22FB9}" presName="node" presStyleLbl="node1" presStyleIdx="2" presStyleCnt="4" custScaleX="230629" custRadScaleRad="104256" custRadScaleInc="-1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29B17-92CD-4231-A357-285780C078E9}" type="pres">
      <dgm:prSet presAssocID="{0CD464EE-B6FB-4FEE-BFD9-195AF4F22FB9}" presName="dummy" presStyleCnt="0"/>
      <dgm:spPr/>
    </dgm:pt>
    <dgm:pt modelId="{1F8CC2A0-E338-45FC-B906-E9D04E67D34C}" type="pres">
      <dgm:prSet presAssocID="{EB15C153-1150-490E-AD3A-96BFAC3D7A49}" presName="sibTrans" presStyleLbl="sibTrans2D1" presStyleIdx="2" presStyleCnt="4" custLinFactNeighborX="-17268" custLinFactNeighborY="8503"/>
      <dgm:spPr/>
      <dgm:t>
        <a:bodyPr/>
        <a:lstStyle/>
        <a:p>
          <a:endParaRPr lang="ru-RU"/>
        </a:p>
      </dgm:t>
    </dgm:pt>
    <dgm:pt modelId="{2491E331-04BF-4691-9FA6-D0CB76106CD5}" type="pres">
      <dgm:prSet presAssocID="{3D439D5E-4020-4FA9-B1C4-42ED1BDE754C}" presName="node" presStyleLbl="node1" presStyleIdx="3" presStyleCnt="4" custScaleX="184318" custRadScaleRad="126803" custRadScaleInc="5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86E76-F173-47A8-9FE7-978295AB7F6E}" type="pres">
      <dgm:prSet presAssocID="{3D439D5E-4020-4FA9-B1C4-42ED1BDE754C}" presName="dummy" presStyleCnt="0"/>
      <dgm:spPr/>
    </dgm:pt>
    <dgm:pt modelId="{E5F7D9AC-B44D-42B5-B975-A729FBC8B014}" type="pres">
      <dgm:prSet presAssocID="{FE984D3F-5648-410D-81BC-2DB40A211FD3}" presName="sibTrans" presStyleLbl="sibTrans2D1" presStyleIdx="3" presStyleCnt="4" custLinFactNeighborX="-15541" custLinFactNeighborY="-11412"/>
      <dgm:spPr/>
      <dgm:t>
        <a:bodyPr/>
        <a:lstStyle/>
        <a:p>
          <a:endParaRPr lang="ru-RU"/>
        </a:p>
      </dgm:t>
    </dgm:pt>
  </dgm:ptLst>
  <dgm:cxnLst>
    <dgm:cxn modelId="{EFA4C07A-FC5F-4FDB-AC1C-05CF88565C7E}" type="presOf" srcId="{3D439D5E-4020-4FA9-B1C4-42ED1BDE754C}" destId="{2491E331-04BF-4691-9FA6-D0CB76106CD5}" srcOrd="0" destOrd="0" presId="urn:microsoft.com/office/officeart/2005/8/layout/radial6"/>
    <dgm:cxn modelId="{1DB4E3DD-6683-4832-8D0D-6C1E6B06790B}" srcId="{236F49E4-A23C-4E8A-A31E-879A15DF0265}" destId="{0CD464EE-B6FB-4FEE-BFD9-195AF4F22FB9}" srcOrd="2" destOrd="0" parTransId="{7902F214-102F-4F76-87BF-3BABECE29CDC}" sibTransId="{EB15C153-1150-490E-AD3A-96BFAC3D7A49}"/>
    <dgm:cxn modelId="{90F6D313-A5AD-490D-8229-B4BCC27B38EB}" srcId="{08D09173-59AC-485C-9C8A-1A6F13D0DD44}" destId="{236F49E4-A23C-4E8A-A31E-879A15DF0265}" srcOrd="0" destOrd="0" parTransId="{F0876370-B5F3-41FB-9BF3-2CF21D506F9C}" sibTransId="{96C4769C-DCF6-41AE-BD9A-09B04FA7A793}"/>
    <dgm:cxn modelId="{06C3E419-F743-4CA5-BF35-A4EA0AC3F248}" type="presOf" srcId="{0CD464EE-B6FB-4FEE-BFD9-195AF4F22FB9}" destId="{2D00536C-0020-40A3-AD56-36364548B144}" srcOrd="0" destOrd="0" presId="urn:microsoft.com/office/officeart/2005/8/layout/radial6"/>
    <dgm:cxn modelId="{B31423A4-A4AB-4F33-8346-0784C10999C3}" type="presOf" srcId="{08D09173-59AC-485C-9C8A-1A6F13D0DD44}" destId="{D1FEB627-763E-4C77-8E6B-36B8CA682C95}" srcOrd="0" destOrd="0" presId="urn:microsoft.com/office/officeart/2005/8/layout/radial6"/>
    <dgm:cxn modelId="{55A28C47-FD73-480E-8E27-15A0EBC9311B}" type="presOf" srcId="{FE984D3F-5648-410D-81BC-2DB40A211FD3}" destId="{E5F7D9AC-B44D-42B5-B975-A729FBC8B014}" srcOrd="0" destOrd="0" presId="urn:microsoft.com/office/officeart/2005/8/layout/radial6"/>
    <dgm:cxn modelId="{601045C8-6329-405C-A389-5C9127C90396}" srcId="{236F49E4-A23C-4E8A-A31E-879A15DF0265}" destId="{3D439D5E-4020-4FA9-B1C4-42ED1BDE754C}" srcOrd="3" destOrd="0" parTransId="{180A68BD-AD73-413F-8822-06497EA97DE0}" sibTransId="{FE984D3F-5648-410D-81BC-2DB40A211FD3}"/>
    <dgm:cxn modelId="{237E4A08-2C88-418F-82A3-772C16BF298C}" type="presOf" srcId="{236F49E4-A23C-4E8A-A31E-879A15DF0265}" destId="{D19B0FC6-23D3-444A-A78D-EC01E2CFE835}" srcOrd="0" destOrd="0" presId="urn:microsoft.com/office/officeart/2005/8/layout/radial6"/>
    <dgm:cxn modelId="{A576BDD0-B514-4223-A1DA-B37EAD8F7B7B}" type="presOf" srcId="{3B3AA43F-8CB7-4A92-80B4-041D4CC59F7E}" destId="{310E2B2F-EB5C-4EE6-B967-6A5C2D59AAA0}" srcOrd="0" destOrd="0" presId="urn:microsoft.com/office/officeart/2005/8/layout/radial6"/>
    <dgm:cxn modelId="{AF1D5B82-E019-4651-BBE4-F566AAC0807E}" type="presOf" srcId="{3DC9775D-FDCD-4FAC-8EAC-6578F5FA43DA}" destId="{3781C13E-E60B-4F98-9503-1033A92EF07D}" srcOrd="0" destOrd="0" presId="urn:microsoft.com/office/officeart/2005/8/layout/radial6"/>
    <dgm:cxn modelId="{877240AF-3866-4B7E-A2F3-234E11C82996}" type="presOf" srcId="{0ECA781A-B1FF-4651-A143-A4D9A702066A}" destId="{DB2933E0-DA80-46A3-9227-F5EFB76428CB}" srcOrd="0" destOrd="0" presId="urn:microsoft.com/office/officeart/2005/8/layout/radial6"/>
    <dgm:cxn modelId="{379A1497-CF02-41DA-B54D-7D660DE498CE}" srcId="{236F49E4-A23C-4E8A-A31E-879A15DF0265}" destId="{3DC9775D-FDCD-4FAC-8EAC-6578F5FA43DA}" srcOrd="1" destOrd="0" parTransId="{C265F92B-8B77-4E7F-AF2B-2AFC5D727FA1}" sibTransId="{3B3AA43F-8CB7-4A92-80B4-041D4CC59F7E}"/>
    <dgm:cxn modelId="{FC491104-8110-4620-A1DC-D1A4FD4DE3A1}" type="presOf" srcId="{EB15C153-1150-490E-AD3A-96BFAC3D7A49}" destId="{1F8CC2A0-E338-45FC-B906-E9D04E67D34C}" srcOrd="0" destOrd="0" presId="urn:microsoft.com/office/officeart/2005/8/layout/radial6"/>
    <dgm:cxn modelId="{9C032076-21E7-4710-B371-50956BBB4C18}" srcId="{236F49E4-A23C-4E8A-A31E-879A15DF0265}" destId="{0ECA781A-B1FF-4651-A143-A4D9A702066A}" srcOrd="0" destOrd="0" parTransId="{BEE08D95-FBED-4869-A122-D2A624133F7E}" sibTransId="{C61BBDE2-A668-4512-9859-3C716E53D261}"/>
    <dgm:cxn modelId="{B7C8F6E9-F5BE-4579-8FF0-D25C56340CAF}" type="presOf" srcId="{C61BBDE2-A668-4512-9859-3C716E53D261}" destId="{B1CDF27A-7A3B-4E7C-9F9E-2B11E390205B}" srcOrd="0" destOrd="0" presId="urn:microsoft.com/office/officeart/2005/8/layout/radial6"/>
    <dgm:cxn modelId="{29A25ED0-F780-4FBC-8D78-9EC427951957}" type="presParOf" srcId="{D1FEB627-763E-4C77-8E6B-36B8CA682C95}" destId="{D19B0FC6-23D3-444A-A78D-EC01E2CFE835}" srcOrd="0" destOrd="0" presId="urn:microsoft.com/office/officeart/2005/8/layout/radial6"/>
    <dgm:cxn modelId="{20149B72-E38C-42C4-B570-F4315A682342}" type="presParOf" srcId="{D1FEB627-763E-4C77-8E6B-36B8CA682C95}" destId="{DB2933E0-DA80-46A3-9227-F5EFB76428CB}" srcOrd="1" destOrd="0" presId="urn:microsoft.com/office/officeart/2005/8/layout/radial6"/>
    <dgm:cxn modelId="{B0CF794A-2C35-4A55-9442-B84FAD6BD9AA}" type="presParOf" srcId="{D1FEB627-763E-4C77-8E6B-36B8CA682C95}" destId="{0EF33B4A-4086-4444-9CBB-18FCBC8C9AAF}" srcOrd="2" destOrd="0" presId="urn:microsoft.com/office/officeart/2005/8/layout/radial6"/>
    <dgm:cxn modelId="{27913D2C-4827-4150-B2E0-BBA0641F8051}" type="presParOf" srcId="{D1FEB627-763E-4C77-8E6B-36B8CA682C95}" destId="{B1CDF27A-7A3B-4E7C-9F9E-2B11E390205B}" srcOrd="3" destOrd="0" presId="urn:microsoft.com/office/officeart/2005/8/layout/radial6"/>
    <dgm:cxn modelId="{9D1D31A2-79A5-422E-BD91-ED4D7A7BA9B5}" type="presParOf" srcId="{D1FEB627-763E-4C77-8E6B-36B8CA682C95}" destId="{3781C13E-E60B-4F98-9503-1033A92EF07D}" srcOrd="4" destOrd="0" presId="urn:microsoft.com/office/officeart/2005/8/layout/radial6"/>
    <dgm:cxn modelId="{BBAE401C-05C3-4E80-8DF0-A3799B5A17BC}" type="presParOf" srcId="{D1FEB627-763E-4C77-8E6B-36B8CA682C95}" destId="{B1AF2271-B4F1-4EBF-BC36-4ED416A3B190}" srcOrd="5" destOrd="0" presId="urn:microsoft.com/office/officeart/2005/8/layout/radial6"/>
    <dgm:cxn modelId="{57384B1F-6091-470E-921F-4E82E46D60E5}" type="presParOf" srcId="{D1FEB627-763E-4C77-8E6B-36B8CA682C95}" destId="{310E2B2F-EB5C-4EE6-B967-6A5C2D59AAA0}" srcOrd="6" destOrd="0" presId="urn:microsoft.com/office/officeart/2005/8/layout/radial6"/>
    <dgm:cxn modelId="{43F4A936-712B-4B1A-A135-A622078AC790}" type="presParOf" srcId="{D1FEB627-763E-4C77-8E6B-36B8CA682C95}" destId="{2D00536C-0020-40A3-AD56-36364548B144}" srcOrd="7" destOrd="0" presId="urn:microsoft.com/office/officeart/2005/8/layout/radial6"/>
    <dgm:cxn modelId="{774A57A4-E41E-4A95-BDBC-6B953689BADD}" type="presParOf" srcId="{D1FEB627-763E-4C77-8E6B-36B8CA682C95}" destId="{49C29B17-92CD-4231-A357-285780C078E9}" srcOrd="8" destOrd="0" presId="urn:microsoft.com/office/officeart/2005/8/layout/radial6"/>
    <dgm:cxn modelId="{6C210973-294C-4CA4-8071-B93DB7C0B8B5}" type="presParOf" srcId="{D1FEB627-763E-4C77-8E6B-36B8CA682C95}" destId="{1F8CC2A0-E338-45FC-B906-E9D04E67D34C}" srcOrd="9" destOrd="0" presId="urn:microsoft.com/office/officeart/2005/8/layout/radial6"/>
    <dgm:cxn modelId="{C4BCB477-8243-440C-A549-847344CD50D8}" type="presParOf" srcId="{D1FEB627-763E-4C77-8E6B-36B8CA682C95}" destId="{2491E331-04BF-4691-9FA6-D0CB76106CD5}" srcOrd="10" destOrd="0" presId="urn:microsoft.com/office/officeart/2005/8/layout/radial6"/>
    <dgm:cxn modelId="{990A0882-820E-4CF6-9012-20312FF1E3AF}" type="presParOf" srcId="{D1FEB627-763E-4C77-8E6B-36B8CA682C95}" destId="{19686E76-F173-47A8-9FE7-978295AB7F6E}" srcOrd="11" destOrd="0" presId="urn:microsoft.com/office/officeart/2005/8/layout/radial6"/>
    <dgm:cxn modelId="{3530F5DB-991F-4134-AD10-6D2C921718F5}" type="presParOf" srcId="{D1FEB627-763E-4C77-8E6B-36B8CA682C95}" destId="{E5F7D9AC-B44D-42B5-B975-A729FBC8B01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7D9AC-B44D-42B5-B975-A729FBC8B014}">
      <dsp:nvSpPr>
        <dsp:cNvPr id="0" name=""/>
        <dsp:cNvSpPr/>
      </dsp:nvSpPr>
      <dsp:spPr>
        <a:xfrm>
          <a:off x="576059" y="72007"/>
          <a:ext cx="3649984" cy="3649984"/>
        </a:xfrm>
        <a:prstGeom prst="blockArc">
          <a:avLst>
            <a:gd name="adj1" fmla="val 10745065"/>
            <a:gd name="adj2" fmla="val 1732299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CC2A0-E338-45FC-B906-E9D04E67D34C}">
      <dsp:nvSpPr>
        <dsp:cNvPr id="0" name=""/>
        <dsp:cNvSpPr/>
      </dsp:nvSpPr>
      <dsp:spPr>
        <a:xfrm>
          <a:off x="504066" y="1008119"/>
          <a:ext cx="3649984" cy="3649984"/>
        </a:xfrm>
        <a:prstGeom prst="blockArc">
          <a:avLst>
            <a:gd name="adj1" fmla="val 4158718"/>
            <a:gd name="adj2" fmla="val 1114913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E2B2F-EB5C-4EE6-B967-6A5C2D59AAA0}">
      <dsp:nvSpPr>
        <dsp:cNvPr id="0" name=""/>
        <dsp:cNvSpPr/>
      </dsp:nvSpPr>
      <dsp:spPr>
        <a:xfrm>
          <a:off x="2677381" y="1011452"/>
          <a:ext cx="3649984" cy="3649984"/>
        </a:xfrm>
        <a:prstGeom prst="blockArc">
          <a:avLst>
            <a:gd name="adj1" fmla="val 21173524"/>
            <a:gd name="adj2" fmla="val 6273909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DF27A-7A3B-4E7C-9F9E-2B11E390205B}">
      <dsp:nvSpPr>
        <dsp:cNvPr id="0" name=""/>
        <dsp:cNvSpPr/>
      </dsp:nvSpPr>
      <dsp:spPr>
        <a:xfrm>
          <a:off x="505064" y="-72277"/>
          <a:ext cx="5925092" cy="3649984"/>
        </a:xfrm>
        <a:prstGeom prst="blockArc">
          <a:avLst>
            <a:gd name="adj1" fmla="val 15250832"/>
            <a:gd name="adj2" fmla="val 2141521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B0FC6-23D3-444A-A78D-EC01E2CFE835}">
      <dsp:nvSpPr>
        <dsp:cNvPr id="0" name=""/>
        <dsp:cNvSpPr/>
      </dsp:nvSpPr>
      <dsp:spPr>
        <a:xfrm>
          <a:off x="2206484" y="1533823"/>
          <a:ext cx="2422213" cy="1680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Профильное обучение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61209" y="1779990"/>
        <a:ext cx="1712763" cy="1188602"/>
      </dsp:txXfrm>
    </dsp:sp>
    <dsp:sp modelId="{DB2933E0-DA80-46A3-9227-F5EFB76428CB}">
      <dsp:nvSpPr>
        <dsp:cNvPr id="0" name=""/>
        <dsp:cNvSpPr/>
      </dsp:nvSpPr>
      <dsp:spPr>
        <a:xfrm>
          <a:off x="2012578" y="-36425"/>
          <a:ext cx="3055480" cy="1323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Администрация УО</a:t>
          </a:r>
          <a:endParaRPr lang="ru-RU" sz="20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60043" y="157353"/>
        <a:ext cx="2160550" cy="935640"/>
      </dsp:txXfrm>
    </dsp:sp>
    <dsp:sp modelId="{3781C13E-E60B-4F98-9503-1033A92EF07D}">
      <dsp:nvSpPr>
        <dsp:cNvPr id="0" name=""/>
        <dsp:cNvSpPr/>
      </dsp:nvSpPr>
      <dsp:spPr>
        <a:xfrm>
          <a:off x="4699902" y="1656186"/>
          <a:ext cx="2212865" cy="117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Учителя-предметники</a:t>
          </a:r>
          <a:endParaRPr lang="ru-RU" sz="18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23969" y="1828503"/>
        <a:ext cx="1564731" cy="832021"/>
      </dsp:txXfrm>
    </dsp:sp>
    <dsp:sp modelId="{2D00536C-0020-40A3-AD56-36364548B144}">
      <dsp:nvSpPr>
        <dsp:cNvPr id="0" name=""/>
        <dsp:cNvSpPr/>
      </dsp:nvSpPr>
      <dsp:spPr>
        <a:xfrm>
          <a:off x="2232250" y="3602110"/>
          <a:ext cx="2713709" cy="117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Педагоги-психологи</a:t>
          </a:r>
          <a:endParaRPr lang="ru-RU" sz="18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29663" y="3774427"/>
        <a:ext cx="1918883" cy="832021"/>
      </dsp:txXfrm>
    </dsp:sp>
    <dsp:sp modelId="{2491E331-04BF-4691-9FA6-D0CB76106CD5}">
      <dsp:nvSpPr>
        <dsp:cNvPr id="0" name=""/>
        <dsp:cNvSpPr/>
      </dsp:nvSpPr>
      <dsp:spPr>
        <a:xfrm>
          <a:off x="101496" y="1753693"/>
          <a:ext cx="2168788" cy="117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Классные руководители</a:t>
          </a:r>
          <a:endParaRPr lang="ru-RU" sz="18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9108" y="1926010"/>
        <a:ext cx="1533564" cy="832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459A27-5F51-4737-9D59-ED0847BD11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0F0CDC-A5C2-4CA6-9730-B20C251F8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24744"/>
            <a:ext cx="5723468" cy="44644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ПЕДАГОГИЧЕСКИЙ СОВЕТ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b="1" dirty="0" smtClean="0"/>
              <a:t> «</a:t>
            </a:r>
            <a:r>
              <a:rPr lang="ru-RU" sz="3100" b="1" dirty="0" err="1" smtClean="0"/>
              <a:t>Предпрофильная</a:t>
            </a:r>
            <a:r>
              <a:rPr lang="ru-RU" sz="3100" b="1" dirty="0" smtClean="0"/>
              <a:t> подготовка и профильное обучение</a:t>
            </a:r>
            <a:r>
              <a:rPr lang="ru-RU" sz="3100" b="1" dirty="0"/>
              <a:t> </a:t>
            </a:r>
            <a:r>
              <a:rPr lang="ru-RU" sz="3100" b="1" dirty="0" smtClean="0"/>
              <a:t>как факторы, обеспечивающие качество и доступность образования»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			         31.03.2020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5874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 учащихся 10 класса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1264910"/>
              </p:ext>
            </p:extLst>
          </p:nvPr>
        </p:nvGraphicFramePr>
        <p:xfrm>
          <a:off x="1043608" y="2060848"/>
          <a:ext cx="7056784" cy="324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3672408"/>
              </a:tblGrid>
              <a:tr h="1441529">
                <a:tc>
                  <a:txBody>
                    <a:bodyPr/>
                    <a:lstStyle/>
                    <a:p>
                      <a:r>
                        <a:rPr lang="ru-RU" dirty="0" smtClean="0"/>
                        <a:t>Ваше решение о выборе профильного класса было самостоятельным?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вы оцениваете свои способности и возможности, связанные с профильным обучением</a:t>
                      </a:r>
                      <a:endParaRPr lang="ru-RU" dirty="0"/>
                    </a:p>
                  </a:txBody>
                  <a:tcPr/>
                </a:tc>
              </a:tr>
              <a:tr h="449708">
                <a:tc>
                  <a:txBody>
                    <a:bodyPr/>
                    <a:lstStyle/>
                    <a:p>
                      <a:r>
                        <a:rPr lang="ru-RU" dirty="0" smtClean="0"/>
                        <a:t>Да - </a:t>
                      </a: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Отлично </a:t>
                      </a:r>
                      <a:r>
                        <a:rPr lang="ru-RU" dirty="0" smtClean="0"/>
                        <a:t>– 3</a:t>
                      </a:r>
                      <a:endParaRPr lang="ru-RU" dirty="0"/>
                    </a:p>
                  </a:txBody>
                  <a:tcPr/>
                </a:tc>
              </a:tr>
              <a:tr h="449708">
                <a:tc>
                  <a:txBody>
                    <a:bodyPr/>
                    <a:lstStyle/>
                    <a:p>
                      <a:r>
                        <a:rPr lang="ru-RU" dirty="0" smtClean="0"/>
                        <a:t>Нет - 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Хорошо </a:t>
                      </a:r>
                      <a:r>
                        <a:rPr lang="ru-RU" dirty="0" smtClean="0"/>
                        <a:t>– 5</a:t>
                      </a:r>
                      <a:endParaRPr lang="ru-RU" dirty="0"/>
                    </a:p>
                  </a:txBody>
                  <a:tcPr/>
                </a:tc>
              </a:tr>
              <a:tr h="449708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Совместно с родителями - 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Удовлетворительно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- </a:t>
                      </a:r>
                      <a:r>
                        <a:rPr lang="ru-RU" baseline="0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49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61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Результаты анкетирования учащихся 10 класса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0850873"/>
              </p:ext>
            </p:extLst>
          </p:nvPr>
        </p:nvGraphicFramePr>
        <p:xfrm>
          <a:off x="1463675" y="2119313"/>
          <a:ext cx="619601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 считаете,</a:t>
                      </a:r>
                      <a:r>
                        <a:rPr lang="ru-RU" baseline="0" dirty="0" smtClean="0"/>
                        <a:t> что обучение в профильном классе: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Ваш выбор профильного обучения: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Поможет при поступлении и пригодится</a:t>
                      </a:r>
                      <a:r>
                        <a:rPr lang="ru-RU" baseline="0" dirty="0" smtClean="0"/>
                        <a:t> в профессиональном будущем - </a:t>
                      </a:r>
                      <a:r>
                        <a:rPr lang="ru-RU" baseline="0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Правильный,</a:t>
                      </a:r>
                      <a:r>
                        <a:rPr lang="ru-RU" baseline="0" dirty="0" smtClean="0"/>
                        <a:t> т.е. не сожалеете о выбранном профиле - </a:t>
                      </a:r>
                      <a:r>
                        <a:rPr lang="ru-RU" baseline="0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Способствует профессиональному самоопределению - 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смысла обучения в профильном классе, на продолжил бы обучение в данном профиле - </a:t>
                      </a: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соответствует вашим ожиданиям - 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Перешел бы в обычный класс - 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00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Профильное обучение на старшей ступени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это шаг к индивидуализации образования, это возможность реализации индивидуальных образовательных маршрутов учащихся на </a:t>
            </a:r>
            <a:r>
              <a:rPr lang="en-US" dirty="0" smtClean="0"/>
              <a:t>III</a:t>
            </a:r>
            <a:r>
              <a:rPr lang="ru-RU" dirty="0" smtClean="0"/>
              <a:t> ступени общего среднего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57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Допрофильная</a:t>
            </a:r>
            <a:r>
              <a:rPr lang="ru-RU" dirty="0" smtClean="0"/>
              <a:t> подготовка ориентирована 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Выявление интересов и склонностей, способностей учащихся;</a:t>
            </a:r>
          </a:p>
          <a:p>
            <a:r>
              <a:rPr lang="ru-RU" dirty="0"/>
              <a:t>о</a:t>
            </a:r>
            <a:r>
              <a:rPr lang="ru-RU" dirty="0" smtClean="0"/>
              <a:t>казание психолого-педагогической помощи учащимся в выборе профиля образования;</a:t>
            </a:r>
          </a:p>
          <a:p>
            <a:r>
              <a:rPr lang="ru-RU" dirty="0" smtClean="0"/>
              <a:t>формирование способности принимать решение в выборе дальнейшего направления образования.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1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Структурные компоненты </a:t>
            </a:r>
            <a:r>
              <a:rPr lang="ru-RU" dirty="0" err="1" smtClean="0"/>
              <a:t>допрофильной</a:t>
            </a:r>
            <a:r>
              <a:rPr lang="ru-RU" dirty="0" smtClean="0"/>
              <a:t> подготовки: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информирование;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сихолого-педагогическое сопровождение;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ф</a:t>
            </a:r>
            <a:r>
              <a:rPr lang="ru-RU" dirty="0" smtClean="0"/>
              <a:t>акультативные занятия.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01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Допрофильная</a:t>
            </a:r>
            <a:r>
              <a:rPr lang="ru-RU" dirty="0" smtClean="0"/>
              <a:t> подготовка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н</a:t>
            </a:r>
            <a:r>
              <a:rPr lang="ru-RU" dirty="0" smtClean="0"/>
              <a:t>еотъемлемый компонент системы профильного обучения, основное назначение которого состоит в формировании у учащихся интереса, мотивов, склонностей, способностей в разных областях познавательной и профессиональной деятельности, в осознанном выборе направления профильного 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98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Основная цель </a:t>
            </a:r>
            <a:r>
              <a:rPr lang="ru-RU" dirty="0" err="1" smtClean="0"/>
              <a:t>допрофильной</a:t>
            </a:r>
            <a:r>
              <a:rPr lang="ru-RU" dirty="0" smtClean="0"/>
              <a:t> подготовки: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ф</a:t>
            </a:r>
            <a:r>
              <a:rPr lang="ru-RU" dirty="0" smtClean="0"/>
              <a:t>ормирование у детей способности делать осознанный выбор дальнейшего профиля образования.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465915" cy="27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00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033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составляющие </a:t>
            </a:r>
            <a:r>
              <a:rPr lang="ru-RU" sz="3600" dirty="0" err="1" smtClean="0"/>
              <a:t>допрофильной</a:t>
            </a:r>
            <a:r>
              <a:rPr lang="ru-RU" sz="3600" dirty="0" smtClean="0"/>
              <a:t> подготовки в УО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348879"/>
            <a:ext cx="6196405" cy="3374189"/>
          </a:xfrm>
        </p:spPr>
        <p:txBody>
          <a:bodyPr/>
          <a:lstStyle/>
          <a:p>
            <a:pPr algn="just"/>
            <a:r>
              <a:rPr lang="ru-RU" dirty="0" smtClean="0"/>
              <a:t>Спланированные действия по информированию учащихся и их семей;</a:t>
            </a:r>
          </a:p>
          <a:p>
            <a:pPr algn="just"/>
            <a:r>
              <a:rPr lang="ru-RU" smtClean="0"/>
              <a:t>организация факультативных </a:t>
            </a:r>
            <a:r>
              <a:rPr lang="ru-RU" dirty="0" smtClean="0"/>
              <a:t>занятий;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оздание образовательной сети;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пециально организованная деятельность, направленная на оказание учащимся психолого-педагогической поддержки.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78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Международная программа по оценке образовательных достижений учащихся </a:t>
            </a:r>
            <a:r>
              <a:rPr lang="en-US" b="1" u="sng" dirty="0" smtClean="0"/>
              <a:t>PISA</a:t>
            </a:r>
            <a:r>
              <a:rPr lang="ru-RU" dirty="0" smtClean="0"/>
              <a:t> осуществляется Организацией Экономического Сотрудничества и Развития ОЭСР.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4762501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39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8344179"/>
              </p:ext>
            </p:extLst>
          </p:nvPr>
        </p:nvGraphicFramePr>
        <p:xfrm>
          <a:off x="1115616" y="980728"/>
          <a:ext cx="6912768" cy="474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062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8351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 «</a:t>
            </a:r>
            <a:r>
              <a:rPr lang="ru-RU" sz="2800" b="1" dirty="0" err="1">
                <a:solidFill>
                  <a:prstClr val="black"/>
                </a:solidFill>
              </a:rPr>
              <a:t>Предпрофильная</a:t>
            </a:r>
            <a:r>
              <a:rPr lang="ru-RU" sz="2800" b="1" dirty="0">
                <a:solidFill>
                  <a:prstClr val="black"/>
                </a:solidFill>
              </a:rPr>
              <a:t> подготовка и профильное обучение как факторы, обеспечивающие качество и доступность образования»</a:t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4581128"/>
            <a:ext cx="4887645" cy="1141940"/>
          </a:xfrm>
        </p:spPr>
        <p:txBody>
          <a:bodyPr numCol="1">
            <a:normAutofit/>
          </a:bodyPr>
          <a:lstStyle/>
          <a:p>
            <a:pPr marL="0" indent="0" algn="r">
              <a:buNone/>
            </a:pPr>
            <a:r>
              <a:rPr lang="ru-RU" sz="1800" dirty="0" smtClean="0"/>
              <a:t>Заместитель директора по учебной работе</a:t>
            </a:r>
          </a:p>
          <a:p>
            <a:pPr marL="0" indent="0" algn="r">
              <a:buNone/>
            </a:pPr>
            <a:r>
              <a:rPr lang="ru-RU" sz="1800" dirty="0" smtClean="0"/>
              <a:t> Е.А. Коновалова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176464" cy="227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27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800" cy="55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9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567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28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? Структура </a:t>
            </a:r>
            <a:r>
              <a:rPr lang="ru-RU" dirty="0" err="1" smtClean="0"/>
              <a:t>допрофильной</a:t>
            </a:r>
            <a:r>
              <a:rPr lang="ru-RU" dirty="0" smtClean="0"/>
              <a:t> подготовки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? Как организовать учебный процесс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? Как строить учебный 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7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Переход на профильное обучение в РБ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2006 год – определен порядок перехода системы образования на  профильное обучение;</a:t>
            </a:r>
          </a:p>
          <a:p>
            <a:r>
              <a:rPr lang="ru-RU" dirty="0" smtClean="0"/>
              <a:t>2008 год – отмена профильного обучения;</a:t>
            </a:r>
          </a:p>
          <a:p>
            <a:r>
              <a:rPr lang="ru-RU" dirty="0" smtClean="0"/>
              <a:t>2014 год – возобновление профильного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46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отбора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Средний балл по профильным предметам не ниже «7»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Средний балл свидетельство об общем базовом образовании не ниже «6»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59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u="sng" dirty="0" smtClean="0"/>
              <a:t>Профильное обучение </a:t>
            </a:r>
            <a:r>
              <a:rPr lang="ru-RU" i="1" dirty="0" smtClean="0"/>
              <a:t>– это система организации образовательного процесса на основе дифференциации и индивидуализации обучения, позволяющая наряду с получением учащимися качественного общего среднего образования обеспечить соответствующие условия для успешного профессионального самоопределения и полноценно социализации с учетом их способностей, склонностей и интересов.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4263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793" y="980728"/>
            <a:ext cx="6196405" cy="467033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Образовательный стандарт </a:t>
            </a:r>
          </a:p>
          <a:p>
            <a:pPr marL="0" indent="0" algn="ctr">
              <a:buNone/>
            </a:pPr>
            <a:r>
              <a:rPr lang="ru-RU" dirty="0" smtClean="0"/>
              <a:t>общего среднего образования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153832">
            <a:off x="3071023" y="1915093"/>
            <a:ext cx="484632" cy="19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735962">
            <a:off x="6201892" y="1887621"/>
            <a:ext cx="484632" cy="19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4005064"/>
            <a:ext cx="28083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БАЗОВЫЙ УРОВЕНЬ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4005064"/>
            <a:ext cx="34563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ПОВЫШЕННЫЙ УРОВЕНЬ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6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Условия необходимые для организации профильного обучения: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с хорошими результатами учебной деятельности</a:t>
            </a:r>
          </a:p>
          <a:p>
            <a:r>
              <a:rPr lang="ru-RU" dirty="0" smtClean="0"/>
              <a:t>Кадровая укомплектованность УО: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4653049"/>
              </p:ext>
            </p:extLst>
          </p:nvPr>
        </p:nvGraphicFramePr>
        <p:xfrm>
          <a:off x="1547664" y="3429000"/>
          <a:ext cx="6096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Высшая квалификационная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 квалификационная категория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Сертификаты</a:t>
                      </a:r>
                      <a:r>
                        <a:rPr lang="ru-RU" baseline="0" dirty="0" smtClean="0"/>
                        <a:t> пользователей ИКТ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49%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53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4968831"/>
              </p:ext>
            </p:extLst>
          </p:nvPr>
        </p:nvGraphicFramePr>
        <p:xfrm>
          <a:off x="1463675" y="1268759"/>
          <a:ext cx="6323035" cy="326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850"/>
                <a:gridCol w="1256095"/>
                <a:gridCol w="1357322"/>
                <a:gridCol w="1357322"/>
                <a:gridCol w="1214446"/>
              </a:tblGrid>
              <a:tr h="1080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«Б» класс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класс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Английский</a:t>
                      </a:r>
                      <a:r>
                        <a:rPr lang="ru-RU" sz="1400" baseline="0" dirty="0" smtClean="0"/>
                        <a:t>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Физика/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математика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r>
                        <a:rPr lang="ru-RU" sz="1400" dirty="0" smtClean="0"/>
                        <a:t>/</a:t>
                      </a:r>
                    </a:p>
                    <a:p>
                      <a:r>
                        <a:rPr lang="ru-RU" sz="1400" dirty="0" smtClean="0"/>
                        <a:t>английский </a:t>
                      </a:r>
                      <a:r>
                        <a:rPr lang="ru-RU" sz="1400" dirty="0" smtClean="0"/>
                        <a:t>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r>
                        <a:rPr lang="ru-RU" sz="1400" dirty="0" smtClean="0"/>
                        <a:t>/</a:t>
                      </a:r>
                    </a:p>
                    <a:p>
                      <a:r>
                        <a:rPr lang="ru-RU" sz="1400" dirty="0" smtClean="0"/>
                        <a:t>английский </a:t>
                      </a:r>
                      <a:r>
                        <a:rPr lang="ru-RU" sz="1400" dirty="0" smtClean="0"/>
                        <a:t>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Химия/</a:t>
                      </a:r>
                    </a:p>
                    <a:p>
                      <a:r>
                        <a:rPr lang="ru-RU" sz="1400" dirty="0" smtClean="0"/>
                        <a:t>биология</a:t>
                      </a:r>
                      <a:endParaRPr lang="ru-RU" sz="1400" dirty="0"/>
                    </a:p>
                  </a:txBody>
                  <a:tcPr/>
                </a:tc>
              </a:tr>
              <a:tr h="1456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</a:t>
                      </a:r>
                    </a:p>
                    <a:p>
                      <a:pPr algn="ctr"/>
                      <a:r>
                        <a:rPr lang="ru-RU" sz="1600" dirty="0" smtClean="0"/>
                        <a:t>учащихся</a:t>
                      </a:r>
                      <a:endParaRPr lang="ru-RU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</a:p>
                    <a:p>
                      <a:pPr algn="ctr"/>
                      <a:r>
                        <a:rPr lang="ru-RU" sz="1600" dirty="0" smtClean="0"/>
                        <a:t>учащихся</a:t>
                      </a:r>
                      <a:endParaRPr lang="ru-RU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</a:p>
                    <a:p>
                      <a:pPr algn="ctr"/>
                      <a:r>
                        <a:rPr lang="ru-RU" sz="1600" dirty="0" smtClean="0"/>
                        <a:t>учащихся</a:t>
                      </a:r>
                      <a:endParaRPr lang="ru-RU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</a:t>
                      </a:r>
                    </a:p>
                    <a:p>
                      <a:pPr algn="ctr"/>
                      <a:r>
                        <a:rPr lang="ru-RU" sz="1600" dirty="0" smtClean="0"/>
                        <a:t>учащихся</a:t>
                      </a:r>
                      <a:endParaRPr lang="ru-RU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</a:p>
                    <a:p>
                      <a:pPr algn="ctr"/>
                      <a:r>
                        <a:rPr lang="ru-RU" sz="1600" dirty="0" smtClean="0"/>
                        <a:t>учащихся</a:t>
                      </a:r>
                      <a:endParaRPr lang="ru-RU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86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418</TotalTime>
  <Words>520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ПЕДАГОГИЧЕСКИЙ СОВЕТ   «Предпрофильная подготовка и профильное обучение как факторы, обеспечивающие качество и доступность образования»              31.03.2020</vt:lpstr>
      <vt:lpstr> «Предпрофильная подготовка и профильное обучение как факторы, обеспечивающие качество и доступность образования» </vt:lpstr>
      <vt:lpstr>Слайд 3</vt:lpstr>
      <vt:lpstr>Переход на профильное обучение в РБ</vt:lpstr>
      <vt:lpstr>Условия отбора </vt:lpstr>
      <vt:lpstr>Слайд 6</vt:lpstr>
      <vt:lpstr>Слайд 7</vt:lpstr>
      <vt:lpstr>Условия необходимые для организации профильного обучения:</vt:lpstr>
      <vt:lpstr>Слайд 9</vt:lpstr>
      <vt:lpstr>Результаты анкетирования учащихся 10 класса</vt:lpstr>
      <vt:lpstr>Результаты анкетирования учащихся 10 класса</vt:lpstr>
      <vt:lpstr>Профильное обучение на старшей ступени - </vt:lpstr>
      <vt:lpstr>Допрофильная подготовка ориентирована на:</vt:lpstr>
      <vt:lpstr>Структурные компоненты допрофильной подготовки:</vt:lpstr>
      <vt:lpstr>Допрофильная подготовка - </vt:lpstr>
      <vt:lpstr>Основная цель допрофильной подготовки:</vt:lpstr>
      <vt:lpstr>Основные составляющие допрофильной подготовки в УО</vt:lpstr>
      <vt:lpstr>Слайд 18</vt:lpstr>
      <vt:lpstr>Слайд 19</vt:lpstr>
      <vt:lpstr>Слайд 20</vt:lpstr>
      <vt:lpstr>Слайд 21</vt:lpstr>
    </vt:vector>
  </TitlesOfParts>
  <Company>Torrents.by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 «Предпрофильная подготовка и профильное обучение как факторы, обеспечивающие качество и доступность образования»              31.03.2020</dc:title>
  <dc:creator>KaMo.by Admin</dc:creator>
  <cp:lastModifiedBy>Администратор</cp:lastModifiedBy>
  <cp:revision>41</cp:revision>
  <dcterms:created xsi:type="dcterms:W3CDTF">2020-03-29T16:05:25Z</dcterms:created>
  <dcterms:modified xsi:type="dcterms:W3CDTF">2020-03-30T11:11:52Z</dcterms:modified>
</cp:coreProperties>
</file>