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3" r:id="rId18"/>
    <p:sldId id="272" r:id="rId1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845" autoAdjust="0"/>
    <p:restoredTop sz="94660"/>
  </p:normalViewPr>
  <p:slideViewPr>
    <p:cSldViewPr>
      <p:cViewPr varScale="1">
        <p:scale>
          <a:sx n="64" d="100"/>
          <a:sy n="64" d="100"/>
        </p:scale>
        <p:origin x="-158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8AF76-8EA5-42E5-B6CF-8E0DA5B000C9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3B03A-3E6F-4F80-9284-0A5135909C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8AF76-8EA5-42E5-B6CF-8E0DA5B000C9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3B03A-3E6F-4F80-9284-0A5135909C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8AF76-8EA5-42E5-B6CF-8E0DA5B000C9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3B03A-3E6F-4F80-9284-0A5135909C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8AF76-8EA5-42E5-B6CF-8E0DA5B000C9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3B03A-3E6F-4F80-9284-0A5135909C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8AF76-8EA5-42E5-B6CF-8E0DA5B000C9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3B03A-3E6F-4F80-9284-0A5135909C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8AF76-8EA5-42E5-B6CF-8E0DA5B000C9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3B03A-3E6F-4F80-9284-0A5135909C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8AF76-8EA5-42E5-B6CF-8E0DA5B000C9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3B03A-3E6F-4F80-9284-0A5135909C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8AF76-8EA5-42E5-B6CF-8E0DA5B000C9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3B03A-3E6F-4F80-9284-0A5135909C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8AF76-8EA5-42E5-B6CF-8E0DA5B000C9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3B03A-3E6F-4F80-9284-0A5135909C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8AF76-8EA5-42E5-B6CF-8E0DA5B000C9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3B03A-3E6F-4F80-9284-0A5135909C9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048AF76-8EA5-42E5-B6CF-8E0DA5B000C9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26A3B03A-3E6F-4F80-9284-0A5135909C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7048AF76-8EA5-42E5-B6CF-8E0DA5B000C9}" type="datetimeFigureOut">
              <a:rPr lang="ru-RU" smtClean="0"/>
              <a:pPr/>
              <a:t>13.12.2020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26A3B03A-3E6F-4F80-9284-0A5135909C97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G:\&#1060;&#1080;&#1079;&#1084;&#1080;&#1085;&#1091;&#1090;&#1082;&#1072;%20&#1025;&#1083;&#1086;&#1095;&#1082;&#1072;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95536" y="404664"/>
            <a:ext cx="8208912" cy="1944216"/>
          </a:xfrm>
        </p:spPr>
        <p:txBody>
          <a:bodyPr>
            <a:normAutofit/>
          </a:bodyPr>
          <a:lstStyle/>
          <a:p>
            <a:r>
              <a:rPr lang="ru-RU" sz="5400" dirty="0" smtClean="0"/>
              <a:t>                    </a:t>
            </a:r>
            <a:r>
              <a:rPr lang="ru-RU" sz="5400" dirty="0" smtClean="0">
                <a:solidFill>
                  <a:srgbClr val="FF0000"/>
                </a:solidFill>
              </a:rPr>
              <a:t> Фонетика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 ( обобщение и  повторение)</a:t>
            </a:r>
            <a:endParaRPr lang="ru-RU" dirty="0"/>
          </a:p>
        </p:txBody>
      </p:sp>
      <p:pic>
        <p:nvPicPr>
          <p:cNvPr id="1026" name="Picture 2" descr="C:\Users\Вероника\Desktop\i.jpe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043608" y="2524124"/>
            <a:ext cx="7776864" cy="407322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 </a:t>
            </a:r>
            <a:r>
              <a:rPr lang="ru-RU" dirty="0" smtClean="0">
                <a:effectLst/>
              </a:rPr>
              <a:t>Сколько слов здесь  записано?</a:t>
            </a:r>
            <a:endParaRPr lang="ru-RU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Иногда  об ударении говорят, что это паспорт слова. Действительно, с помощью ударения  можно различать слова, состоящие даже из одинаковых звуков. Сколько слов здесь  записано?</a:t>
            </a:r>
          </a:p>
          <a:p>
            <a:pPr>
              <a:buNone/>
            </a:pPr>
            <a:endParaRPr lang="ru-RU" dirty="0"/>
          </a:p>
          <a:p>
            <a:pPr>
              <a:buNone/>
            </a:pPr>
            <a:endParaRPr lang="ru-RU" dirty="0" smtClean="0"/>
          </a:p>
          <a:p>
            <a:r>
              <a:rPr lang="ru-RU" dirty="0" err="1" smtClean="0"/>
              <a:t>Атлас,гвоздики,пропасть,хлопок</a:t>
            </a:r>
            <a:r>
              <a:rPr lang="ru-RU" dirty="0" smtClean="0"/>
              <a:t>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1080120"/>
          </a:xfrm>
        </p:spPr>
        <p:txBody>
          <a:bodyPr>
            <a:normAutofit fontScale="90000"/>
          </a:bodyPr>
          <a:lstStyle/>
          <a:p>
            <a:r>
              <a:rPr lang="ru-RU" sz="4900" dirty="0" smtClean="0">
                <a:effectLst/>
              </a:rPr>
              <a:t>Поставьте в словах ударение.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1844824"/>
            <a:ext cx="7498080" cy="4403576"/>
          </a:xfrm>
        </p:spPr>
        <p:txBody>
          <a:bodyPr/>
          <a:lstStyle/>
          <a:p>
            <a:pPr>
              <a:buNone/>
            </a:pPr>
            <a:r>
              <a:rPr lang="ru-RU" sz="5400" dirty="0" smtClean="0"/>
              <a:t>   Алфавит, звонит, километр, свекла, щавель, торты, договор, каталог, средства.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/>
              </a:rPr>
              <a:t>Прослушайте стихотворение</a:t>
            </a:r>
            <a:endParaRPr lang="ru-RU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dirty="0" smtClean="0"/>
              <a:t>Прилетела к нам синичка , </a:t>
            </a:r>
          </a:p>
          <a:p>
            <a:pPr>
              <a:buNone/>
            </a:pPr>
            <a:r>
              <a:rPr lang="ru-RU" dirty="0" smtClean="0"/>
              <a:t>Села прямо под окном .</a:t>
            </a:r>
          </a:p>
          <a:p>
            <a:pPr>
              <a:buNone/>
            </a:pPr>
            <a:r>
              <a:rPr lang="ru-RU" dirty="0" smtClean="0"/>
              <a:t>Эту маленькую птичку</a:t>
            </a:r>
          </a:p>
          <a:p>
            <a:pPr>
              <a:buNone/>
            </a:pPr>
            <a:r>
              <a:rPr lang="ru-RU" dirty="0" smtClean="0"/>
              <a:t>С нетерпением мы ждём.</a:t>
            </a:r>
          </a:p>
          <a:p>
            <a:pPr>
              <a:buNone/>
            </a:pPr>
            <a:r>
              <a:rPr lang="ru-RU" dirty="0" smtClean="0"/>
              <a:t>И чтоб  ей полегче стало, </a:t>
            </a:r>
          </a:p>
          <a:p>
            <a:pPr>
              <a:buNone/>
            </a:pPr>
            <a:r>
              <a:rPr lang="ru-RU" dirty="0" smtClean="0"/>
              <a:t>Ведь исчезли червячки,</a:t>
            </a:r>
          </a:p>
          <a:p>
            <a:pPr>
              <a:buNone/>
            </a:pPr>
            <a:r>
              <a:rPr lang="ru-RU" dirty="0" smtClean="0"/>
              <a:t>Для неё кусочки сала </a:t>
            </a:r>
          </a:p>
          <a:p>
            <a:pPr>
              <a:buNone/>
            </a:pPr>
            <a:r>
              <a:rPr lang="ru-RU" dirty="0" smtClean="0"/>
              <a:t>Мы повесим на сучки.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146250"/>
          </a:xfrm>
        </p:spPr>
        <p:txBody>
          <a:bodyPr>
            <a:normAutofit fontScale="90000"/>
          </a:bodyPr>
          <a:lstStyle/>
          <a:p>
            <a:r>
              <a:rPr lang="ru-RU" sz="4000" dirty="0" smtClean="0">
                <a:effectLst/>
              </a:rPr>
              <a:t>Подчеркните гласные звуки одной чертой</a:t>
            </a:r>
            <a:r>
              <a:rPr lang="ru-RU" sz="4000" dirty="0" smtClean="0">
                <a:effectLst/>
              </a:rPr>
              <a:t>, а </a:t>
            </a:r>
            <a:r>
              <a:rPr lang="ru-RU" sz="4000" dirty="0" smtClean="0">
                <a:effectLst/>
              </a:rPr>
              <a:t>согласные двумя. Разделите слова на слоги.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204864"/>
            <a:ext cx="7498080" cy="4043536"/>
          </a:xfrm>
        </p:spPr>
        <p:txBody>
          <a:bodyPr/>
          <a:lstStyle/>
          <a:p>
            <a:pPr>
              <a:buNone/>
            </a:pPr>
            <a:r>
              <a:rPr lang="ru-RU" sz="4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 вариант: </a:t>
            </a:r>
          </a:p>
          <a:p>
            <a:pPr>
              <a:buNone/>
            </a:pPr>
            <a:r>
              <a:rPr lang="ru-RU" sz="4000" dirty="0" smtClean="0"/>
              <a:t>ромашка, ручей, прозрачный.</a:t>
            </a:r>
          </a:p>
          <a:p>
            <a:pPr>
              <a:buNone/>
            </a:pPr>
            <a:endParaRPr lang="ru-RU" dirty="0" smtClean="0"/>
          </a:p>
          <a:p>
            <a:pPr>
              <a:buNone/>
            </a:pPr>
            <a:r>
              <a:rPr lang="ru-RU" sz="40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 вариант: </a:t>
            </a:r>
          </a:p>
          <a:p>
            <a:pPr>
              <a:buNone/>
            </a:pPr>
            <a:r>
              <a:rPr lang="ru-RU" sz="4000" dirty="0" smtClean="0"/>
              <a:t>колокольчик, льдинка, шорох.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850106"/>
          </a:xfrm>
        </p:spPr>
        <p:txBody>
          <a:bodyPr/>
          <a:lstStyle/>
          <a:p>
            <a:r>
              <a:rPr lang="ru-RU" dirty="0" smtClean="0">
                <a:effectLst/>
              </a:rPr>
              <a:t>Решить тесты</a:t>
            </a:r>
            <a:endParaRPr lang="ru-RU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447800"/>
            <a:ext cx="7818072" cy="522156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sz="2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1.Укажите </a:t>
            </a:r>
            <a:r>
              <a:rPr lang="ru-RU" sz="2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,в каких случаях буквы </a:t>
            </a:r>
            <a:r>
              <a:rPr lang="ru-RU" sz="2600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е,ё,ю.я</a:t>
            </a:r>
            <a:r>
              <a:rPr lang="ru-RU" sz="2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обозначают два звука</a:t>
            </a:r>
          </a:p>
          <a:p>
            <a:pPr>
              <a:buNone/>
            </a:pPr>
            <a:r>
              <a:rPr lang="ru-RU" sz="2600" dirty="0" smtClean="0"/>
              <a:t>1)ёмкость</a:t>
            </a:r>
          </a:p>
          <a:p>
            <a:pPr>
              <a:buNone/>
            </a:pPr>
            <a:r>
              <a:rPr lang="ru-RU" sz="2600" dirty="0" smtClean="0"/>
              <a:t>2)съёмный</a:t>
            </a:r>
          </a:p>
          <a:p>
            <a:pPr>
              <a:buNone/>
            </a:pPr>
            <a:r>
              <a:rPr lang="ru-RU" sz="2600" dirty="0" smtClean="0"/>
              <a:t>3)бурьян</a:t>
            </a:r>
          </a:p>
          <a:p>
            <a:pPr>
              <a:buNone/>
            </a:pPr>
            <a:r>
              <a:rPr lang="ru-RU" sz="2600" dirty="0" smtClean="0"/>
              <a:t>4)горячка</a:t>
            </a:r>
          </a:p>
          <a:p>
            <a:pPr>
              <a:buNone/>
            </a:pPr>
            <a:r>
              <a:rPr lang="ru-RU" sz="2600" dirty="0" smtClean="0"/>
              <a:t>5)фонема</a:t>
            </a:r>
          </a:p>
          <a:p>
            <a:pPr>
              <a:buNone/>
            </a:pPr>
            <a:r>
              <a:rPr lang="ru-RU" sz="2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2.Укажите </a:t>
            </a:r>
            <a:r>
              <a:rPr lang="ru-RU" sz="2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слова ,в которых происходит  озвончение согласных</a:t>
            </a:r>
          </a:p>
          <a:p>
            <a:pPr>
              <a:buNone/>
            </a:pPr>
            <a:r>
              <a:rPr lang="ru-RU" sz="2600" dirty="0" smtClean="0"/>
              <a:t>1)свадьба</a:t>
            </a:r>
          </a:p>
          <a:p>
            <a:pPr>
              <a:buNone/>
            </a:pPr>
            <a:r>
              <a:rPr lang="ru-RU" sz="2600" dirty="0" smtClean="0"/>
              <a:t>2)просьба</a:t>
            </a:r>
          </a:p>
          <a:p>
            <a:pPr>
              <a:buNone/>
            </a:pPr>
            <a:r>
              <a:rPr lang="ru-RU" sz="2600" dirty="0" smtClean="0"/>
              <a:t>3)съедобный</a:t>
            </a:r>
          </a:p>
          <a:p>
            <a:pPr>
              <a:buNone/>
            </a:pPr>
            <a:r>
              <a:rPr lang="ru-RU" sz="2600" dirty="0" smtClean="0"/>
              <a:t>4)кемпинг</a:t>
            </a:r>
          </a:p>
          <a:p>
            <a:pPr>
              <a:buNone/>
            </a:pPr>
            <a:r>
              <a:rPr lang="ru-RU" sz="2600" dirty="0" smtClean="0"/>
              <a:t>5)рюкзак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260648"/>
            <a:ext cx="7818072" cy="6120680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3.Укажите 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слова, в которых происходит оглушение согласных </a:t>
            </a:r>
          </a:p>
          <a:p>
            <a:pPr>
              <a:buNone/>
            </a:pPr>
            <a:r>
              <a:rPr lang="ru-RU" dirty="0" smtClean="0"/>
              <a:t>1)изморозь</a:t>
            </a:r>
          </a:p>
          <a:p>
            <a:pPr>
              <a:buNone/>
            </a:pPr>
            <a:r>
              <a:rPr lang="ru-RU" dirty="0" smtClean="0"/>
              <a:t>2)вокруг</a:t>
            </a:r>
          </a:p>
          <a:p>
            <a:pPr>
              <a:buNone/>
            </a:pPr>
            <a:r>
              <a:rPr lang="ru-RU" dirty="0" smtClean="0"/>
              <a:t>3)загадка</a:t>
            </a:r>
          </a:p>
          <a:p>
            <a:pPr>
              <a:buNone/>
            </a:pPr>
            <a:r>
              <a:rPr lang="ru-RU" dirty="0" smtClean="0"/>
              <a:t>4)мясорубка</a:t>
            </a:r>
          </a:p>
          <a:p>
            <a:pPr>
              <a:buNone/>
            </a:pPr>
            <a:r>
              <a:rPr lang="ru-RU" dirty="0" smtClean="0"/>
              <a:t>5)косьба</a:t>
            </a:r>
          </a:p>
          <a:p>
            <a:pPr>
              <a:buNone/>
            </a:pP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4.Укажите </a:t>
            </a:r>
            <a:r>
              <a:rPr lang="ru-RU" dirty="0" err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слова,в</a:t>
            </a:r>
            <a:r>
              <a:rPr lang="ru-RU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 которых ударение падает на первый слог</a:t>
            </a:r>
          </a:p>
          <a:p>
            <a:pPr>
              <a:buNone/>
            </a:pPr>
            <a:r>
              <a:rPr lang="ru-RU" dirty="0" smtClean="0"/>
              <a:t>1)верба</a:t>
            </a:r>
          </a:p>
          <a:p>
            <a:pPr>
              <a:buNone/>
            </a:pPr>
            <a:r>
              <a:rPr lang="ru-RU" dirty="0" smtClean="0"/>
              <a:t>2)взяла</a:t>
            </a:r>
          </a:p>
          <a:p>
            <a:pPr>
              <a:buNone/>
            </a:pPr>
            <a:r>
              <a:rPr lang="ru-RU" dirty="0" smtClean="0"/>
              <a:t>3)свёкла</a:t>
            </a:r>
          </a:p>
          <a:p>
            <a:pPr>
              <a:buNone/>
            </a:pPr>
            <a:r>
              <a:rPr lang="ru-RU" dirty="0" smtClean="0"/>
              <a:t>4)эксперт</a:t>
            </a:r>
          </a:p>
          <a:p>
            <a:pPr>
              <a:buNone/>
            </a:pPr>
            <a:r>
              <a:rPr lang="ru-RU" dirty="0" smtClean="0"/>
              <a:t>5)столяр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Ответы: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ru-RU" sz="6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1</a:t>
            </a:r>
            <a:r>
              <a:rPr lang="ru-RU" sz="6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 </a:t>
            </a:r>
            <a:r>
              <a:rPr lang="ru-RU" sz="6600" dirty="0" smtClean="0"/>
              <a:t>1,2,3</a:t>
            </a:r>
          </a:p>
          <a:p>
            <a:pPr>
              <a:buNone/>
            </a:pPr>
            <a:r>
              <a:rPr lang="ru-RU" sz="6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2</a:t>
            </a:r>
            <a:r>
              <a:rPr lang="ru-RU" sz="6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  <a:r>
              <a:rPr lang="ru-RU" sz="6600" dirty="0" smtClean="0"/>
              <a:t>2,5</a:t>
            </a:r>
          </a:p>
          <a:p>
            <a:pPr>
              <a:buNone/>
            </a:pPr>
            <a:r>
              <a:rPr lang="ru-RU" sz="6600" b="1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3</a:t>
            </a:r>
            <a:r>
              <a:rPr lang="ru-RU" sz="660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  <a:r>
              <a:rPr lang="ru-RU" sz="6600" smtClean="0"/>
              <a:t>1,2,3,4</a:t>
            </a:r>
            <a:endParaRPr lang="ru-RU" sz="6600" dirty="0" smtClean="0"/>
          </a:p>
          <a:p>
            <a:pPr>
              <a:buNone/>
            </a:pPr>
            <a:r>
              <a:rPr lang="ru-RU" sz="6600" b="1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4</a:t>
            </a:r>
            <a:r>
              <a:rPr lang="ru-RU" sz="6600" dirty="0" smtClean="0">
                <a:solidFill>
                  <a:schemeClr val="accent5">
                    <a:lumMod val="60000"/>
                    <a:lumOff val="40000"/>
                  </a:schemeClr>
                </a:solidFill>
              </a:rPr>
              <a:t>.</a:t>
            </a:r>
            <a:r>
              <a:rPr lang="ru-RU" sz="6600" dirty="0" smtClean="0"/>
              <a:t>1,3</a:t>
            </a:r>
            <a:endParaRPr lang="ru-RU" sz="66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188640"/>
            <a:ext cx="7498080" cy="2664296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3"/>
                </a:solidFill>
                <a:effectLst/>
              </a:rPr>
              <a:t>Познавайте эту вселенную под названием русский язык, дерзайте, стремитесь к доброму, красивому слову!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4100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547664" y="2943224"/>
            <a:ext cx="6696743" cy="3654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 descr="C:\Users\Вероника\Desktop\img8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115616" y="188640"/>
            <a:ext cx="7683936" cy="633670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922114"/>
          </a:xfrm>
        </p:spPr>
        <p:txBody>
          <a:bodyPr/>
          <a:lstStyle/>
          <a:p>
            <a:r>
              <a:rPr lang="ru-RU" dirty="0" smtClean="0"/>
              <a:t>Работа с текстом  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ru-RU" sz="4400" dirty="0" smtClean="0"/>
              <a:t>Январь – году начало, </a:t>
            </a:r>
            <a:r>
              <a:rPr lang="ru-RU" sz="4400" dirty="0" err="1" smtClean="0"/>
              <a:t>з</a:t>
            </a:r>
            <a:r>
              <a:rPr lang="ru-RU" sz="4400" dirty="0" smtClean="0"/>
              <a:t>…</a:t>
            </a:r>
            <a:r>
              <a:rPr lang="ru-RU" sz="4400" dirty="0" err="1" smtClean="0"/>
              <a:t>ме</a:t>
            </a:r>
            <a:r>
              <a:rPr lang="ru-RU" sz="4400" dirty="0" smtClean="0"/>
              <a:t> середина. Дни  становятся дл…</a:t>
            </a:r>
            <a:r>
              <a:rPr lang="ru-RU" sz="4400" dirty="0" err="1" smtClean="0"/>
              <a:t>ннее</a:t>
            </a:r>
            <a:r>
              <a:rPr lang="ru-RU" sz="4400" dirty="0" smtClean="0"/>
              <a:t>, больше  светлых ч…сов. Со…</a:t>
            </a:r>
            <a:r>
              <a:rPr lang="ru-RU" sz="4400" dirty="0" err="1" smtClean="0"/>
              <a:t>нце</a:t>
            </a:r>
            <a:r>
              <a:rPr lang="ru-RU" sz="4400" dirty="0" smtClean="0"/>
              <a:t> встаёт  раньше и ярче св..</a:t>
            </a:r>
            <a:r>
              <a:rPr lang="ru-RU" sz="4400" dirty="0" err="1" smtClean="0"/>
              <a:t>тит</a:t>
            </a:r>
            <a:r>
              <a:rPr lang="ru-RU" sz="4400" dirty="0" smtClean="0"/>
              <a:t>, </a:t>
            </a:r>
            <a:r>
              <a:rPr lang="ru-RU" sz="4400" dirty="0" err="1" smtClean="0"/>
              <a:t>зат</a:t>
            </a:r>
            <a:r>
              <a:rPr lang="ru-RU" sz="4400" dirty="0" smtClean="0"/>
              <a:t>..р…пилось к весне.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71600" y="0"/>
            <a:ext cx="7962088" cy="2420888"/>
          </a:xfrm>
        </p:spPr>
        <p:txBody>
          <a:bodyPr>
            <a:normAutofit fontScale="90000"/>
          </a:bodyPr>
          <a:lstStyle/>
          <a:p>
            <a:r>
              <a:rPr lang="ru-RU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В название какого раздела  науки  о языке  входит часть слов:</a:t>
            </a:r>
            <a:r>
              <a:rPr lang="ru-RU" sz="4000" dirty="0" smtClean="0">
                <a:solidFill>
                  <a:schemeClr val="accent5">
                    <a:lumMod val="50000"/>
                  </a:schemeClr>
                </a:solidFill>
                <a:effectLst/>
              </a:rPr>
              <a:t> </a:t>
            </a:r>
            <a:r>
              <a:rPr lang="ru-RU" sz="4000" dirty="0" smtClean="0">
                <a:solidFill>
                  <a:schemeClr val="tx1">
                    <a:lumMod val="85000"/>
                    <a:lumOff val="15000"/>
                  </a:schemeClr>
                </a:solidFill>
                <a:effectLst/>
              </a:rPr>
              <a:t>телефон, магнитофон, микрофон?</a:t>
            </a:r>
            <a:endParaRPr lang="ru-RU" dirty="0">
              <a:solidFill>
                <a:schemeClr val="tx1">
                  <a:lumMod val="85000"/>
                  <a:lumOff val="15000"/>
                </a:schemeClr>
              </a:solidFill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899592" y="2636912"/>
            <a:ext cx="7498080" cy="3384376"/>
          </a:xfrm>
        </p:spPr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ru-RU" sz="4600" dirty="0" smtClean="0">
                <a:solidFill>
                  <a:schemeClr val="accent5">
                    <a:lumMod val="50000"/>
                  </a:schemeClr>
                </a:solidFill>
              </a:rPr>
              <a:t>Выпишите  термины, </a:t>
            </a:r>
          </a:p>
          <a:p>
            <a:pPr>
              <a:buNone/>
            </a:pPr>
            <a:r>
              <a:rPr lang="ru-RU" sz="4600" dirty="0" smtClean="0">
                <a:solidFill>
                  <a:schemeClr val="accent5">
                    <a:lumMod val="50000"/>
                  </a:schemeClr>
                </a:solidFill>
              </a:rPr>
              <a:t>относящиеся к изучаемому разделу.</a:t>
            </a:r>
          </a:p>
          <a:p>
            <a:pPr>
              <a:buNone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Синтаксис, подлежащее, звук, корень, </a:t>
            </a:r>
          </a:p>
          <a:p>
            <a:pPr>
              <a:buNone/>
            </a:pPr>
            <a:r>
              <a:rPr lang="ru-RU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согласный, окончание, оглушение, слог, текст, ударение.</a:t>
            </a:r>
          </a:p>
          <a:p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Расскажите </a:t>
            </a:r>
            <a:r>
              <a:rPr lang="ru-RU" dirty="0" smtClean="0"/>
              <a:t>о гласных и согласных звуках, </a:t>
            </a:r>
            <a:r>
              <a:rPr lang="ru-RU" dirty="0" smtClean="0"/>
              <a:t>заполните </a:t>
            </a:r>
            <a:r>
              <a:rPr lang="ru-RU" dirty="0" smtClean="0"/>
              <a:t>кластер </a:t>
            </a:r>
            <a:endParaRPr lang="ru-RU" dirty="0"/>
          </a:p>
        </p:txBody>
      </p:sp>
      <p:sp>
        <p:nvSpPr>
          <p:cNvPr id="4" name="TextBox 3"/>
          <p:cNvSpPr txBox="1"/>
          <p:nvPr/>
        </p:nvSpPr>
        <p:spPr>
          <a:xfrm>
            <a:off x="3995936" y="1556792"/>
            <a:ext cx="144016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dirty="0" smtClean="0"/>
              <a:t>Звуки</a:t>
            </a:r>
            <a:endParaRPr lang="ru-RU" sz="3200" dirty="0"/>
          </a:p>
        </p:txBody>
      </p:sp>
      <p:cxnSp>
        <p:nvCxnSpPr>
          <p:cNvPr id="6" name="Прямая со стрелкой 5"/>
          <p:cNvCxnSpPr/>
          <p:nvPr/>
        </p:nvCxnSpPr>
        <p:spPr>
          <a:xfrm flipH="1">
            <a:off x="3563888" y="2132856"/>
            <a:ext cx="648072" cy="3600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Прямая со стрелкой 7"/>
          <p:cNvCxnSpPr/>
          <p:nvPr/>
        </p:nvCxnSpPr>
        <p:spPr>
          <a:xfrm>
            <a:off x="5220072" y="2132856"/>
            <a:ext cx="864096" cy="288032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Прямоугольник 8"/>
          <p:cNvSpPr/>
          <p:nvPr/>
        </p:nvSpPr>
        <p:spPr>
          <a:xfrm>
            <a:off x="1475656" y="2564904"/>
            <a:ext cx="3168352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5220072" y="2564904"/>
            <a:ext cx="3168352" cy="86409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 dirty="0">
              <a:noFill/>
            </a:endParaRPr>
          </a:p>
        </p:txBody>
      </p:sp>
      <p:cxnSp>
        <p:nvCxnSpPr>
          <p:cNvPr id="12" name="Прямая со стрелкой 11"/>
          <p:cNvCxnSpPr/>
          <p:nvPr/>
        </p:nvCxnSpPr>
        <p:spPr>
          <a:xfrm flipH="1">
            <a:off x="1907704" y="3429000"/>
            <a:ext cx="576064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Прямая со стрелкой 13"/>
          <p:cNvCxnSpPr>
            <a:stCxn id="9" idx="2"/>
          </p:cNvCxnSpPr>
          <p:nvPr/>
        </p:nvCxnSpPr>
        <p:spPr>
          <a:xfrm>
            <a:off x="3059832" y="3429000"/>
            <a:ext cx="720080" cy="936104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Box 17"/>
          <p:cNvSpPr txBox="1"/>
          <p:nvPr/>
        </p:nvSpPr>
        <p:spPr>
          <a:xfrm>
            <a:off x="1043608" y="4365104"/>
            <a:ext cx="2016224" cy="369332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ударные</a:t>
            </a:r>
            <a:endParaRPr lang="ru-RU" dirty="0"/>
          </a:p>
        </p:txBody>
      </p:sp>
      <p:sp>
        <p:nvSpPr>
          <p:cNvPr id="19" name="TextBox 18"/>
          <p:cNvSpPr txBox="1"/>
          <p:nvPr/>
        </p:nvSpPr>
        <p:spPr>
          <a:xfrm>
            <a:off x="3131840" y="4365104"/>
            <a:ext cx="2016224" cy="369332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безударные</a:t>
            </a:r>
            <a:endParaRPr lang="ru-RU" dirty="0"/>
          </a:p>
        </p:txBody>
      </p:sp>
      <p:cxnSp>
        <p:nvCxnSpPr>
          <p:cNvPr id="25" name="Прямая со стрелкой 24"/>
          <p:cNvCxnSpPr/>
          <p:nvPr/>
        </p:nvCxnSpPr>
        <p:spPr>
          <a:xfrm>
            <a:off x="7380312" y="3429000"/>
            <a:ext cx="288032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Прямая со стрелкой 26"/>
          <p:cNvCxnSpPr/>
          <p:nvPr/>
        </p:nvCxnSpPr>
        <p:spPr>
          <a:xfrm>
            <a:off x="7380312" y="3429000"/>
            <a:ext cx="1296144" cy="230425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Прямая со стрелкой 31"/>
          <p:cNvCxnSpPr/>
          <p:nvPr/>
        </p:nvCxnSpPr>
        <p:spPr>
          <a:xfrm flipH="1">
            <a:off x="4427984" y="3429000"/>
            <a:ext cx="1728192" cy="216024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Прямая со стрелкой 32"/>
          <p:cNvCxnSpPr/>
          <p:nvPr/>
        </p:nvCxnSpPr>
        <p:spPr>
          <a:xfrm flipH="1">
            <a:off x="6084168" y="3429000"/>
            <a:ext cx="72008" cy="1800200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2987824" y="5589240"/>
            <a:ext cx="2016224" cy="369332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твердые</a:t>
            </a:r>
            <a:endParaRPr lang="ru-RU" dirty="0"/>
          </a:p>
        </p:txBody>
      </p:sp>
      <p:sp>
        <p:nvSpPr>
          <p:cNvPr id="37" name="TextBox 36"/>
          <p:cNvSpPr txBox="1"/>
          <p:nvPr/>
        </p:nvSpPr>
        <p:spPr>
          <a:xfrm>
            <a:off x="5004048" y="5229200"/>
            <a:ext cx="1512168" cy="369332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dirty="0"/>
          </a:p>
        </p:txBody>
      </p:sp>
      <p:sp>
        <p:nvSpPr>
          <p:cNvPr id="40" name="TextBox 39"/>
          <p:cNvSpPr txBox="1"/>
          <p:nvPr/>
        </p:nvSpPr>
        <p:spPr>
          <a:xfrm>
            <a:off x="6588224" y="5229200"/>
            <a:ext cx="1584176" cy="369332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глухие</a:t>
            </a:r>
            <a:endParaRPr lang="ru-RU" dirty="0"/>
          </a:p>
        </p:txBody>
      </p:sp>
      <p:sp>
        <p:nvSpPr>
          <p:cNvPr id="41" name="TextBox 40"/>
          <p:cNvSpPr txBox="1"/>
          <p:nvPr/>
        </p:nvSpPr>
        <p:spPr>
          <a:xfrm>
            <a:off x="7092280" y="5733256"/>
            <a:ext cx="2051720" cy="369332"/>
          </a:xfrm>
          <a:prstGeom prst="rect">
            <a:avLst/>
          </a:pr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txBody>
          <a:bodyPr wrap="square" rtlCol="0">
            <a:spAutoFit/>
          </a:bodyPr>
          <a:lstStyle/>
          <a:p>
            <a:pPr algn="ctr"/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/>
              </a:rPr>
              <a:t>Решите </a:t>
            </a:r>
            <a:r>
              <a:rPr lang="ru-RU" dirty="0" smtClean="0">
                <a:effectLst/>
              </a:rPr>
              <a:t>пропорции</a:t>
            </a:r>
            <a:endParaRPr lang="ru-RU" dirty="0">
              <a:effectLst/>
            </a:endParaRPr>
          </a:p>
        </p:txBody>
      </p:sp>
      <p:sp>
        <p:nvSpPr>
          <p:cNvPr id="1433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39" name="Picture 3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83768" y="1268760"/>
            <a:ext cx="4240471" cy="2160240"/>
          </a:xfrm>
          <a:prstGeom prst="rect">
            <a:avLst/>
          </a:prstGeom>
          <a:noFill/>
        </p:spPr>
      </p:pic>
      <p:sp>
        <p:nvSpPr>
          <p:cNvPr id="14342" name="Rectangle 6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pic>
        <p:nvPicPr>
          <p:cNvPr id="14341" name="Picture 5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2411760" y="4123630"/>
            <a:ext cx="4464496" cy="2386509"/>
          </a:xfrm>
          <a:prstGeom prst="rect">
            <a:avLst/>
          </a:prstGeom>
          <a:noFill/>
        </p:spPr>
      </p:pic>
      <p:sp>
        <p:nvSpPr>
          <p:cNvPr id="14343" name="Rectangle 7"/>
          <p:cNvSpPr>
            <a:spLocks noChangeArrowheads="1"/>
          </p:cNvSpPr>
          <p:nvPr/>
        </p:nvSpPr>
        <p:spPr bwMode="auto">
          <a:xfrm>
            <a:off x="0" y="29622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2866330"/>
          </a:xfrm>
        </p:spPr>
        <p:txBody>
          <a:bodyPr>
            <a:normAutofit fontScale="90000"/>
          </a:bodyPr>
          <a:lstStyle/>
          <a:p>
            <a:r>
              <a:rPr lang="ru-RU" sz="4800" dirty="0" smtClean="0">
                <a:effectLst/>
              </a:rPr>
              <a:t/>
            </a:r>
            <a:br>
              <a:rPr lang="ru-RU" sz="4800" dirty="0" smtClean="0">
                <a:effectLst/>
              </a:rPr>
            </a:br>
            <a:r>
              <a:rPr lang="ru-RU" sz="4800" dirty="0" smtClean="0">
                <a:effectLst/>
              </a:rPr>
              <a:t>Запишите скороговорки.</a:t>
            </a:r>
            <a:br>
              <a:rPr lang="ru-RU" sz="4800" dirty="0" smtClean="0">
                <a:effectLst/>
              </a:rPr>
            </a:br>
            <a:r>
              <a:rPr lang="ru-RU" sz="4800" dirty="0" smtClean="0">
                <a:effectLst/>
              </a:rPr>
              <a:t>Назовите преобладающие в них согласные  звуки.</a:t>
            </a:r>
            <a:r>
              <a:rPr lang="ru-RU" sz="4800" dirty="0" smtClean="0"/>
              <a:t/>
            </a:r>
            <a:br>
              <a:rPr lang="ru-RU" sz="4800" dirty="0" smtClean="0"/>
            </a:b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435608" y="2924944"/>
            <a:ext cx="7498080" cy="3323456"/>
          </a:xfrm>
        </p:spPr>
        <p:txBody>
          <a:bodyPr>
            <a:normAutofit fontScale="85000" lnSpcReduction="20000"/>
          </a:bodyPr>
          <a:lstStyle/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8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1. Карл у Клары украл кораллы. </a:t>
            </a:r>
            <a:endParaRPr lang="ru-RU" sz="5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8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2. От топота копыт пыль по полю летит. </a:t>
            </a:r>
            <a:endParaRPr lang="ru-RU" sz="5400" dirty="0">
              <a:latin typeface="Calibri"/>
              <a:ea typeface="Calibri"/>
              <a:cs typeface="Times New Roman"/>
            </a:endParaRPr>
          </a:p>
          <a:p>
            <a:pPr>
              <a:lnSpc>
                <a:spcPct val="115000"/>
              </a:lnSpc>
              <a:spcAft>
                <a:spcPts val="0"/>
              </a:spcAft>
            </a:pPr>
            <a:r>
              <a:rPr lang="ru-RU" sz="4800" dirty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3. Архип осип, Осип охрип</a:t>
            </a:r>
            <a:r>
              <a:rPr lang="ru-RU" sz="4800" dirty="0" smtClean="0">
                <a:solidFill>
                  <a:srgbClr val="000000"/>
                </a:solidFill>
                <a:latin typeface="Arial"/>
                <a:ea typeface="Times New Roman"/>
                <a:cs typeface="Times New Roman"/>
              </a:rPr>
              <a:t>.</a:t>
            </a:r>
            <a:endParaRPr lang="ru-RU" sz="5400" dirty="0">
              <a:latin typeface="Calibri"/>
              <a:ea typeface="Calibri"/>
              <a:cs typeface="Times New Roman"/>
            </a:endParaRPr>
          </a:p>
          <a:p>
            <a:pPr>
              <a:buNone/>
            </a:pPr>
            <a:endParaRPr lang="ru-RU" sz="48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354162"/>
          </a:xfrm>
        </p:spPr>
        <p:txBody>
          <a:bodyPr>
            <a:normAutofit/>
          </a:bodyPr>
          <a:lstStyle/>
          <a:p>
            <a:r>
              <a:rPr lang="ru-RU" sz="4800" dirty="0" smtClean="0">
                <a:effectLst/>
              </a:rPr>
              <a:t>Отгадайте загадку</a:t>
            </a:r>
            <a:endParaRPr lang="ru-RU" sz="4800" dirty="0">
              <a:effectLst/>
            </a:endParaRP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1115616" y="1916832"/>
            <a:ext cx="7818072" cy="4331568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ru-RU" sz="4800" dirty="0" smtClean="0"/>
              <a:t>33 сестрички, ростом невелички,</a:t>
            </a:r>
          </a:p>
          <a:p>
            <a:pPr>
              <a:buNone/>
            </a:pPr>
            <a:r>
              <a:rPr lang="ru-RU" sz="4800" dirty="0" smtClean="0"/>
              <a:t>Если знаешь их секрет,</a:t>
            </a:r>
          </a:p>
          <a:p>
            <a:pPr>
              <a:buNone/>
            </a:pPr>
            <a:r>
              <a:rPr lang="ru-RU" sz="4800" dirty="0" smtClean="0"/>
              <a:t>Они покажут целый свет.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>
                <a:effectLst/>
              </a:rPr>
              <a:t>Памятник букве Ё</a:t>
            </a:r>
            <a:endParaRPr lang="ru-RU" dirty="0">
              <a:effectLst/>
            </a:endParaRPr>
          </a:p>
        </p:txBody>
      </p:sp>
      <p:pic>
        <p:nvPicPr>
          <p:cNvPr id="2050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691680" y="2062162"/>
            <a:ext cx="6624736" cy="410314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Физкультминутка «Елочка»</a:t>
            </a:r>
            <a:endParaRPr lang="ru-RU" dirty="0"/>
          </a:p>
        </p:txBody>
      </p:sp>
      <p:pic>
        <p:nvPicPr>
          <p:cNvPr id="4" name="Физминутка Ёлочка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 cstate="print"/>
          <a:stretch>
            <a:fillRect/>
          </a:stretch>
        </p:blipFill>
        <p:spPr>
          <a:xfrm>
            <a:off x="1187624" y="1661387"/>
            <a:ext cx="7560840" cy="486054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6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</p:childTnLst>
        </p:cTn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89</TotalTime>
  <Words>364</Words>
  <Application>Microsoft Office PowerPoint</Application>
  <PresentationFormat>Экран (4:3)</PresentationFormat>
  <Paragraphs>78</Paragraphs>
  <Slides>18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18</vt:i4>
      </vt:variant>
    </vt:vector>
  </HeadingPairs>
  <TitlesOfParts>
    <vt:vector size="19" baseType="lpstr">
      <vt:lpstr>Солнцестояние</vt:lpstr>
      <vt:lpstr>                     Фонетика  ( обобщение и  повторение)</vt:lpstr>
      <vt:lpstr>Работа с текстом   </vt:lpstr>
      <vt:lpstr>В название какого раздела  науки  о языке  входит часть слов: телефон, магнитофон, микрофон?</vt:lpstr>
      <vt:lpstr>Расскажите о гласных и согласных звуках, заполните кластер </vt:lpstr>
      <vt:lpstr>Решите пропорции</vt:lpstr>
      <vt:lpstr> Запишите скороговорки. Назовите преобладающие в них согласные  звуки.  </vt:lpstr>
      <vt:lpstr>Отгадайте загадку</vt:lpstr>
      <vt:lpstr>Памятник букве Ё</vt:lpstr>
      <vt:lpstr>Физкультминутка «Елочка»</vt:lpstr>
      <vt:lpstr> Сколько слов здесь  записано?</vt:lpstr>
      <vt:lpstr>Поставьте в словах ударение. </vt:lpstr>
      <vt:lpstr>Прослушайте стихотворение</vt:lpstr>
      <vt:lpstr>Подчеркните гласные звуки одной чертой, а согласные двумя. Разделите слова на слоги. </vt:lpstr>
      <vt:lpstr>Решить тесты</vt:lpstr>
      <vt:lpstr>Презентация PowerPoint</vt:lpstr>
      <vt:lpstr>Ответы:</vt:lpstr>
      <vt:lpstr>Познавайте эту вселенную под названием русский язык, дерзайте, стремитесь к доброму, красивому слову! </vt:lpstr>
      <vt:lpstr>Презентация PowerPoint</vt:lpstr>
    </vt:vector>
  </TitlesOfParts>
  <Company>DG Win&amp;Soft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Фонетика  (урок обобщения и  повторения)</dc:title>
  <dc:creator>Вероника</dc:creator>
  <cp:lastModifiedBy>Вероника</cp:lastModifiedBy>
  <cp:revision>13</cp:revision>
  <dcterms:created xsi:type="dcterms:W3CDTF">2015-12-07T18:14:51Z</dcterms:created>
  <dcterms:modified xsi:type="dcterms:W3CDTF">2020-12-13T16:39:47Z</dcterms:modified>
</cp:coreProperties>
</file>