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9" r:id="rId9"/>
    <p:sldId id="290" r:id="rId10"/>
    <p:sldId id="291" r:id="rId11"/>
    <p:sldId id="292" r:id="rId12"/>
    <p:sldId id="293" r:id="rId13"/>
    <p:sldId id="294" r:id="rId14"/>
    <p:sldId id="264" r:id="rId15"/>
    <p:sldId id="265" r:id="rId16"/>
    <p:sldId id="266" r:id="rId17"/>
    <p:sldId id="267" r:id="rId18"/>
    <p:sldId id="268" r:id="rId19"/>
    <p:sldId id="269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5" r:id="rId46"/>
    <p:sldId id="283" r:id="rId47"/>
    <p:sldId id="284" r:id="rId48"/>
    <p:sldId id="286" r:id="rId49"/>
    <p:sldId id="287" r:id="rId50"/>
    <p:sldId id="288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4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ED3C-68EC-4B09-8D22-BAE87609885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E5B2-78D8-4906-A39C-D0032B0ED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ED3C-68EC-4B09-8D22-BAE87609885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E5B2-78D8-4906-A39C-D0032B0ED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ED3C-68EC-4B09-8D22-BAE87609885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E5B2-78D8-4906-A39C-D0032B0ED4E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ED3C-68EC-4B09-8D22-BAE87609885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E5B2-78D8-4906-A39C-D0032B0ED4E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ED3C-68EC-4B09-8D22-BAE87609885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E5B2-78D8-4906-A39C-D0032B0ED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ED3C-68EC-4B09-8D22-BAE87609885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E5B2-78D8-4906-A39C-D0032B0ED4E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ED3C-68EC-4B09-8D22-BAE87609885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E5B2-78D8-4906-A39C-D0032B0ED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ED3C-68EC-4B09-8D22-BAE87609885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E5B2-78D8-4906-A39C-D0032B0ED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ED3C-68EC-4B09-8D22-BAE87609885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E5B2-78D8-4906-A39C-D0032B0ED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ED3C-68EC-4B09-8D22-BAE87609885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E5B2-78D8-4906-A39C-D0032B0ED4E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ED3C-68EC-4B09-8D22-BAE87609885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E5B2-78D8-4906-A39C-D0032B0ED4E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9CEED3C-68EC-4B09-8D22-BAE87609885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A5EE5B2-78D8-4906-A39C-D0032B0ED4E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3600400"/>
          </a:xfrm>
        </p:spPr>
        <p:txBody>
          <a:bodyPr>
            <a:normAutofit/>
          </a:bodyPr>
          <a:lstStyle/>
          <a:p>
            <a:r>
              <a:rPr lang="ru-RU" dirty="0" smtClean="0"/>
              <a:t>Литературная игра по роману </a:t>
            </a:r>
            <a:r>
              <a:rPr lang="ru-RU" dirty="0" err="1" smtClean="0"/>
              <a:t>А.С.Пушкина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ЕвгенийОнегин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 descr="C:\Users\Вероника\Desktop\114472112324460_informsklad_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45024"/>
            <a:ext cx="199242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ероника\Desktop\6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272136" cy="20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9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47248" cy="445882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Как называется  строфа, которую Пушкин изобрёл  для написания своего романа ?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dirty="0" smtClean="0"/>
              <a:t>своего </a:t>
            </a:r>
            <a:r>
              <a:rPr lang="ru-RU" dirty="0"/>
              <a:t>романа ?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0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tx1"/>
                </a:solidFill>
              </a:rPr>
              <a:t>Онегинская</a:t>
            </a:r>
            <a:r>
              <a:rPr lang="ru-RU" dirty="0">
                <a:solidFill>
                  <a:schemeClr val="tx1"/>
                </a:solidFill>
              </a:rPr>
              <a:t>  строфа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53083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 какому литературному  направлению  следует  отнести  роман  </a:t>
            </a:r>
            <a:r>
              <a:rPr lang="ru-RU" b="1" dirty="0" err="1">
                <a:solidFill>
                  <a:schemeClr val="tx1"/>
                </a:solidFill>
              </a:rPr>
              <a:t>А.С.Пушкина</a:t>
            </a:r>
            <a:r>
              <a:rPr lang="ru-RU" b="1" dirty="0">
                <a:solidFill>
                  <a:schemeClr val="tx1"/>
                </a:solidFill>
              </a:rPr>
              <a:t> « Евгений Онегин</a:t>
            </a:r>
            <a:r>
              <a:rPr lang="ru-RU" b="1" dirty="0" smtClean="0">
                <a:solidFill>
                  <a:schemeClr val="tx1"/>
                </a:solidFill>
              </a:rPr>
              <a:t>»?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6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9472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1"/>
                </a:solidFill>
              </a:rPr>
              <a:t>Реализм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i="1" dirty="0">
                <a:solidFill>
                  <a:schemeClr val="tx1"/>
                </a:solidFill>
              </a:rPr>
              <a:t>В красавиц он уж не влюблялся,</a:t>
            </a:r>
            <a:endParaRPr lang="ru-RU" sz="3200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200" b="1" i="1" dirty="0">
                <a:solidFill>
                  <a:schemeClr val="tx1"/>
                </a:solidFill>
              </a:rPr>
              <a:t>А волочился как – </a:t>
            </a:r>
            <a:r>
              <a:rPr lang="ru-RU" sz="3200" b="1" i="1" dirty="0" err="1">
                <a:solidFill>
                  <a:schemeClr val="tx1"/>
                </a:solidFill>
              </a:rPr>
              <a:t>нибудь</a:t>
            </a:r>
            <a:r>
              <a:rPr lang="ru-RU" sz="3200" b="1" i="1" dirty="0">
                <a:solidFill>
                  <a:schemeClr val="tx1"/>
                </a:solidFill>
              </a:rPr>
              <a:t>;</a:t>
            </a:r>
            <a:endParaRPr lang="ru-RU" sz="3200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200" b="1" i="1" dirty="0">
                <a:solidFill>
                  <a:schemeClr val="tx1"/>
                </a:solidFill>
              </a:rPr>
              <a:t>Откажут – мигом  утешался ;</a:t>
            </a:r>
            <a:endParaRPr lang="ru-RU" sz="3200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200" b="1" i="1" dirty="0">
                <a:solidFill>
                  <a:schemeClr val="tx1"/>
                </a:solidFill>
              </a:rPr>
              <a:t>Изменят  -- рад был </a:t>
            </a:r>
            <a:r>
              <a:rPr lang="ru-RU" sz="3200" b="1" i="1" dirty="0" smtClean="0">
                <a:solidFill>
                  <a:schemeClr val="tx1"/>
                </a:solidFill>
              </a:rPr>
              <a:t>отдохнуть</a:t>
            </a:r>
            <a:r>
              <a:rPr lang="ru-RU" sz="3200" b="1" i="1" dirty="0">
                <a:solidFill>
                  <a:schemeClr val="tx1"/>
                </a:solidFill>
              </a:rPr>
              <a:t>.</a:t>
            </a:r>
            <a:endParaRPr lang="ru-RU" sz="3200" i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chemeClr val="tx1"/>
                </a:solidFill>
              </a:rPr>
              <a:t>О ком  идёт  речь?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6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874648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tx1"/>
                </a:solidFill>
              </a:rPr>
              <a:t>Об  Онегине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Вероника\Desktop\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60134"/>
            <a:ext cx="3227238" cy="404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2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4170792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Задумчивость, её подруга </a:t>
            </a:r>
            <a:r>
              <a:rPr lang="ru-RU" i="1" dirty="0">
                <a:solidFill>
                  <a:schemeClr val="tx1"/>
                </a:solidFill>
              </a:rPr>
              <a:t/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От самых колыбельных  дней, </a:t>
            </a:r>
            <a:r>
              <a:rPr lang="ru-RU" i="1" dirty="0">
                <a:solidFill>
                  <a:schemeClr val="tx1"/>
                </a:solidFill>
              </a:rPr>
              <a:t/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Теченье  сельского досуга </a:t>
            </a:r>
            <a:r>
              <a:rPr lang="ru-RU" i="1" dirty="0">
                <a:solidFill>
                  <a:schemeClr val="tx1"/>
                </a:solidFill>
              </a:rPr>
              <a:t/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Мечтами  украшала ей.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6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1"/>
                </a:solidFill>
              </a:rPr>
              <a:t>Татьяна  Ларина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Вероника\Desktop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332" y="1700808"/>
            <a:ext cx="3518956" cy="442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1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42484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solidFill>
                  <a:schemeClr val="tx1"/>
                </a:solidFill>
              </a:rPr>
              <a:t>Во многом он бы  изменился ,</a:t>
            </a:r>
            <a:r>
              <a:rPr lang="ru-RU" i="1" dirty="0">
                <a:solidFill>
                  <a:schemeClr val="tx1"/>
                </a:solidFill>
              </a:rPr>
              <a:t/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Расстался  б с музами , женился ,</a:t>
            </a:r>
            <a:r>
              <a:rPr lang="ru-RU" i="1" dirty="0">
                <a:solidFill>
                  <a:schemeClr val="tx1"/>
                </a:solidFill>
              </a:rPr>
              <a:t/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В деревне, счастлив и рогат,</a:t>
            </a:r>
            <a:r>
              <a:rPr lang="ru-RU" i="1" dirty="0">
                <a:solidFill>
                  <a:schemeClr val="tx1"/>
                </a:solidFill>
              </a:rPr>
              <a:t/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Носил  бы  стёганый халат.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1"/>
                </a:solidFill>
              </a:rPr>
              <a:t>Владимир  Ленский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Вероника\Desktop\qaoxfmkxr1qv-vladimir-lenski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59" y="1844824"/>
            <a:ext cx="3211003" cy="42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428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Когда было создано произведение </a:t>
            </a:r>
            <a:r>
              <a:rPr lang="ru-RU" b="1" dirty="0" smtClean="0">
                <a:solidFill>
                  <a:schemeClr val="tx1"/>
                </a:solidFill>
              </a:rPr>
              <a:t>А</a:t>
            </a:r>
            <a:r>
              <a:rPr lang="ru-RU" b="1" dirty="0" smtClean="0">
                <a:solidFill>
                  <a:schemeClr val="tx1"/>
                </a:solidFill>
              </a:rPr>
              <a:t>. С. Пушкина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« </a:t>
            </a:r>
            <a:r>
              <a:rPr lang="ru-RU" b="1" dirty="0" smtClean="0">
                <a:solidFill>
                  <a:schemeClr val="tx1"/>
                </a:solidFill>
              </a:rPr>
              <a:t>Евгений Онегин »?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2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428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Она  в семье своей родной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Казалась девочкой чужой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Татьяна  Ларина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47248" cy="52509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Всегда  скромна, всегда  послушна,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Всегда  как  утро  весела,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Как жизнь поэта  простодушна,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Как поцелуй любви  мила…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31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Ольга  Ларина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602840"/>
          </a:xfrm>
        </p:spPr>
        <p:txBody>
          <a:bodyPr>
            <a:normAutofit/>
          </a:bodyPr>
          <a:lstStyle/>
          <a:p>
            <a:r>
              <a:rPr lang="ru-RU" b="1" dirty="0"/>
              <a:t> </a:t>
            </a:r>
            <a:r>
              <a:rPr lang="ru-RU" b="1" dirty="0">
                <a:solidFill>
                  <a:schemeClr val="tx1"/>
                </a:solidFill>
              </a:rPr>
              <a:t>Они сошлись. Волна  и камень,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Стихи  и проза, лёд и пламень.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Не столь различны  меж  собой.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Ленский</a:t>
            </a:r>
            <a:r>
              <a:rPr lang="ru-RU" b="1" dirty="0"/>
              <a:t> </a:t>
            </a:r>
            <a:r>
              <a:rPr lang="ru-RU" b="1" dirty="0">
                <a:solidFill>
                  <a:schemeClr val="tx1"/>
                </a:solidFill>
              </a:rPr>
              <a:t>и Онегин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0348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Нет: рано чувства в нем остыли;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Ему  наскучил света  шум ;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Красавицы не долго были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Предмет его привычных </a:t>
            </a:r>
            <a:r>
              <a:rPr lang="ru-RU" b="1" dirty="0" smtClean="0">
                <a:solidFill>
                  <a:schemeClr val="tx1"/>
                </a:solidFill>
              </a:rPr>
              <a:t>дум.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/>
              <a:t>Предмет его привычных дум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6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>
                <a:solidFill>
                  <a:schemeClr val="tx1"/>
                </a:solidFill>
              </a:rPr>
              <a:t>Евгений  Онегин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7715200" cy="52509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Она  </a:t>
            </a:r>
            <a:r>
              <a:rPr lang="ru-RU" b="1" dirty="0" err="1">
                <a:solidFill>
                  <a:schemeClr val="tx1"/>
                </a:solidFill>
              </a:rPr>
              <a:t>езжала</a:t>
            </a:r>
            <a:r>
              <a:rPr lang="ru-RU" b="1" dirty="0">
                <a:solidFill>
                  <a:schemeClr val="tx1"/>
                </a:solidFill>
              </a:rPr>
              <a:t>  по работам,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Солила на зиму грибы,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Вела расходы, брила лбы,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Ходила  в баню по субботам,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Служанок  била  </a:t>
            </a:r>
            <a:r>
              <a:rPr lang="ru-RU" b="1" dirty="0" err="1">
                <a:solidFill>
                  <a:schemeClr val="tx1"/>
                </a:solidFill>
              </a:rPr>
              <a:t>осердясь</a:t>
            </a:r>
            <a:r>
              <a:rPr lang="ru-RU" b="1" dirty="0">
                <a:solidFill>
                  <a:schemeClr val="tx1"/>
                </a:solidFill>
              </a:rPr>
              <a:t> –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Всё это мужа не </a:t>
            </a:r>
            <a:r>
              <a:rPr lang="ru-RU" b="1" dirty="0" err="1">
                <a:solidFill>
                  <a:schemeClr val="tx1"/>
                </a:solidFill>
              </a:rPr>
              <a:t>спросясь</a:t>
            </a:r>
            <a:r>
              <a:rPr lang="ru-RU" b="1" dirty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954768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chemeClr val="tx1"/>
                </a:solidFill>
              </a:rPr>
              <a:t>м</a:t>
            </a:r>
            <a:r>
              <a:rPr lang="ru-RU" sz="6000" b="1" dirty="0" smtClean="0">
                <a:solidFill>
                  <a:schemeClr val="tx1"/>
                </a:solidFill>
              </a:rPr>
              <a:t>ать Прасковья </a:t>
            </a:r>
            <a:r>
              <a:rPr lang="ru-RU" sz="6000" b="1" dirty="0">
                <a:solidFill>
                  <a:schemeClr val="tx1"/>
                </a:solidFill>
              </a:rPr>
              <a:t>Ларина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810752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tx1"/>
                </a:solidFill>
                <a:latin typeface="Arial Black" pitchFamily="34" charset="0"/>
              </a:rPr>
              <a:t>1830г.</a:t>
            </a:r>
          </a:p>
        </p:txBody>
      </p:sp>
      <p:pic>
        <p:nvPicPr>
          <p:cNvPr id="4098" name="Picture 2" descr="C:\Users\Вероника\Desktop\10215227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8920"/>
            <a:ext cx="25202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6288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Ей рано нравились романы;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Они ей заменяли  всё;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Она </a:t>
            </a:r>
            <a:r>
              <a:rPr lang="ru-RU" b="1" dirty="0" err="1">
                <a:solidFill>
                  <a:schemeClr val="tx1"/>
                </a:solidFill>
              </a:rPr>
              <a:t>влюблялася</a:t>
            </a:r>
            <a:r>
              <a:rPr lang="ru-RU" b="1" dirty="0">
                <a:solidFill>
                  <a:schemeClr val="tx1"/>
                </a:solidFill>
              </a:rPr>
              <a:t> в обманы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И Ричардсона и Руссо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Татьяна Ларина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1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530832"/>
          </a:xfrm>
        </p:spPr>
        <p:txBody>
          <a:bodyPr>
            <a:normAutofit fontScale="90000"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Помните ли вы?</a:t>
            </a:r>
            <a:br>
              <a:rPr lang="ru-RU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какую  игру играл Онегин в деревне?</a:t>
            </a:r>
            <a:br>
              <a:rPr lang="ru-RU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93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600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в </a:t>
            </a:r>
            <a:r>
              <a:rPr lang="ru-RU" b="1" dirty="0" smtClean="0">
                <a:solidFill>
                  <a:schemeClr val="tx1"/>
                </a:solidFill>
              </a:rPr>
              <a:t>бильярд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« </a:t>
            </a:r>
            <a:r>
              <a:rPr lang="ru-RU" b="1" i="1" dirty="0">
                <a:solidFill>
                  <a:schemeClr val="tx1"/>
                </a:solidFill>
              </a:rPr>
              <a:t>Он на бильярде в два  шара играет с самого </a:t>
            </a:r>
            <a:r>
              <a:rPr lang="ru-RU" b="1" i="1" dirty="0" smtClean="0">
                <a:solidFill>
                  <a:schemeClr val="tx1"/>
                </a:solidFill>
              </a:rPr>
              <a:t>утра.» 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418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09878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Что  А. С. Пушкин  </a:t>
            </a:r>
            <a:r>
              <a:rPr lang="ru-RU" b="1" dirty="0" smtClean="0">
                <a:solidFill>
                  <a:schemeClr val="tx1"/>
                </a:solidFill>
              </a:rPr>
              <a:t>назвал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« заменой </a:t>
            </a:r>
            <a:r>
              <a:rPr lang="ru-RU" b="1" dirty="0" err="1">
                <a:solidFill>
                  <a:schemeClr val="tx1"/>
                </a:solidFill>
              </a:rPr>
              <a:t>счастию</a:t>
            </a:r>
            <a:r>
              <a:rPr lang="ru-RU" b="1" dirty="0">
                <a:solidFill>
                  <a:schemeClr val="tx1"/>
                </a:solidFill>
              </a:rPr>
              <a:t>» 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8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1626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Привычка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« </a:t>
            </a:r>
            <a:r>
              <a:rPr lang="ru-RU" b="1" i="1" dirty="0">
                <a:solidFill>
                  <a:schemeClr val="tx1"/>
                </a:solidFill>
              </a:rPr>
              <a:t>Привычка  свыше нам дана ,</a:t>
            </a:r>
            <a:r>
              <a:rPr lang="ru-RU" i="1" dirty="0">
                <a:solidFill>
                  <a:schemeClr val="tx1"/>
                </a:solidFill>
              </a:rPr>
              <a:t/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Замена  </a:t>
            </a:r>
            <a:r>
              <a:rPr lang="ru-RU" b="1" i="1" dirty="0" err="1">
                <a:solidFill>
                  <a:schemeClr val="tx1"/>
                </a:solidFill>
              </a:rPr>
              <a:t>счастию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она.»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Какую  шляпу  носил Онегин ?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Широкий боливар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6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b="1" dirty="0"/>
              <a:t>Мой дядя самых честных правил ,</a:t>
            </a:r>
            <a:endParaRPr lang="ru-RU" sz="3600" dirty="0"/>
          </a:p>
          <a:p>
            <a:pPr marL="0" indent="0" algn="ctr">
              <a:buNone/>
            </a:pPr>
            <a:r>
              <a:rPr lang="ru-RU" sz="3600" b="1" dirty="0"/>
              <a:t>Когда не в шутку занемог …</a:t>
            </a:r>
            <a:endParaRPr lang="ru-RU" sz="36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Нужно закончить фразу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…Он </a:t>
            </a:r>
            <a:r>
              <a:rPr lang="ru-RU" b="1" dirty="0">
                <a:solidFill>
                  <a:schemeClr val="tx1"/>
                </a:solidFill>
              </a:rPr>
              <a:t>уважать себя </a:t>
            </a:r>
            <a:r>
              <a:rPr lang="ru-RU" b="1" dirty="0" smtClean="0">
                <a:solidFill>
                  <a:schemeClr val="tx1"/>
                </a:solidFill>
              </a:rPr>
              <a:t>заставил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 лучше выдумать не мог.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314808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tx1"/>
                </a:solidFill>
              </a:rPr>
              <a:t>Сколько времени  создавалось  произведение 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1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8661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b="1" dirty="0">
                <a:solidFill>
                  <a:schemeClr val="tx1"/>
                </a:solidFill>
              </a:rPr>
              <a:t>Я знаю, век уж мой измерен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       Но чтоб продлилась жизнь моя,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      Я утром должен быть </a:t>
            </a:r>
            <a:r>
              <a:rPr lang="ru-RU" b="1" dirty="0" smtClean="0">
                <a:solidFill>
                  <a:schemeClr val="tx1"/>
                </a:solidFill>
              </a:rPr>
              <a:t>уверен…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0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Что </a:t>
            </a:r>
            <a:r>
              <a:rPr lang="ru-RU" b="1" dirty="0">
                <a:solidFill>
                  <a:schemeClr val="tx1"/>
                </a:solidFill>
              </a:rPr>
              <a:t>с </a:t>
            </a:r>
            <a:r>
              <a:rPr lang="ru-RU" b="1" dirty="0" smtClean="0">
                <a:solidFill>
                  <a:schemeClr val="tx1"/>
                </a:solidFill>
              </a:rPr>
              <a:t>вами </a:t>
            </a:r>
            <a:r>
              <a:rPr lang="ru-RU" b="1" dirty="0">
                <a:solidFill>
                  <a:schemeClr val="tx1"/>
                </a:solidFill>
              </a:rPr>
              <a:t>днем увижусь </a:t>
            </a:r>
            <a:r>
              <a:rPr lang="ru-RU" b="1" dirty="0" smtClean="0">
                <a:solidFill>
                  <a:schemeClr val="tx1"/>
                </a:solidFill>
              </a:rPr>
              <a:t>я…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2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2272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Я знаю : в вашем сердце есть </a:t>
            </a:r>
            <a:r>
              <a:rPr lang="ru-RU" i="1" dirty="0">
                <a:solidFill>
                  <a:schemeClr val="tx1"/>
                </a:solidFill>
              </a:rPr>
              <a:t/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И гордость и прямая честь . </a:t>
            </a:r>
            <a:r>
              <a:rPr lang="ru-RU" i="1" dirty="0">
                <a:solidFill>
                  <a:schemeClr val="tx1"/>
                </a:solidFill>
              </a:rPr>
              <a:t/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Я вас  </a:t>
            </a:r>
            <a:r>
              <a:rPr lang="ru-RU" b="1" i="1" dirty="0" smtClean="0">
                <a:solidFill>
                  <a:schemeClr val="tx1"/>
                </a:solidFill>
              </a:rPr>
              <a:t>люблю (к </a:t>
            </a:r>
            <a:r>
              <a:rPr lang="ru-RU" b="1" i="1" dirty="0">
                <a:solidFill>
                  <a:schemeClr val="tx1"/>
                </a:solidFill>
              </a:rPr>
              <a:t>чему  </a:t>
            </a:r>
            <a:r>
              <a:rPr lang="ru-RU" b="1" i="1" dirty="0" smtClean="0">
                <a:solidFill>
                  <a:schemeClr val="tx1"/>
                </a:solidFill>
              </a:rPr>
              <a:t>лукавить?), ...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9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Но я другому отдана;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И буду век ему </a:t>
            </a:r>
            <a:r>
              <a:rPr lang="ru-RU" b="1" dirty="0" smtClean="0">
                <a:solidFill>
                  <a:schemeClr val="tx1"/>
                </a:solidFill>
              </a:rPr>
              <a:t>верна.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Чёрный ящик</a:t>
            </a:r>
          </a:p>
        </p:txBody>
      </p:sp>
      <p:pic>
        <p:nvPicPr>
          <p:cNvPr id="2050" name="Picture 2" descr="C:\Users\Вероника\Desktop\img_user_file_59f88d7a81932_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40871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Именно этот предмет  в детстве  « Татьяна  в руки не </a:t>
            </a:r>
            <a:r>
              <a:rPr lang="ru-RU" dirty="0" smtClean="0">
                <a:solidFill>
                  <a:schemeClr val="tx1"/>
                </a:solidFill>
              </a:rPr>
              <a:t>брала 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33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9472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Кукла 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« Но куклы  даже в эти годы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               Татьяна в руки не брала»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5456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 чёрном  ящике любимый напиток  Лариных , родителей Татьяны.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6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09067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Квас.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 </a:t>
            </a:r>
            <a:r>
              <a:rPr lang="ru-RU" b="1" dirty="0">
                <a:solidFill>
                  <a:schemeClr val="tx1"/>
                </a:solidFill>
              </a:rPr>
              <a:t>Им квас , как  воздух , был потребен»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1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9472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 чёрном  ящике лежит то , что ждал Наполеон  от захваченной </a:t>
            </a:r>
            <a:r>
              <a:rPr lang="ru-RU" b="1" dirty="0" smtClean="0">
                <a:solidFill>
                  <a:schemeClr val="tx1"/>
                </a:solidFill>
              </a:rPr>
              <a:t>Москвы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7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428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1"/>
                </a:solidFill>
              </a:rPr>
              <a:t>7 лет  4 месяца  14 дней</a:t>
            </a:r>
          </a:p>
        </p:txBody>
      </p:sp>
    </p:spTree>
    <p:extLst>
      <p:ext uri="{BB962C8B-B14F-4D97-AF65-F5344CB8AC3E}">
        <p14:creationId xmlns:p14="http://schemas.microsoft.com/office/powerpoint/2010/main" val="19163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Ключи.</a:t>
            </a: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« Напрасно  ждал </a:t>
            </a:r>
            <a:r>
              <a:rPr lang="ru-RU" b="1" i="1" dirty="0" smtClean="0">
                <a:solidFill>
                  <a:schemeClr val="tx1"/>
                </a:solidFill>
              </a:rPr>
              <a:t>Наполеон,</a:t>
            </a:r>
            <a:r>
              <a:rPr lang="ru-RU" b="1" i="1" dirty="0">
                <a:solidFill>
                  <a:schemeClr val="tx1"/>
                </a:solidFill>
              </a:rPr>
              <a:t/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              Последним счастьем упоённый ,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              Москвы  </a:t>
            </a:r>
            <a:r>
              <a:rPr lang="ru-RU" b="1" i="1" dirty="0" smtClean="0">
                <a:solidFill>
                  <a:schemeClr val="tx1"/>
                </a:solidFill>
              </a:rPr>
              <a:t>коленопреклоненной </a:t>
            </a:r>
            <a:r>
              <a:rPr lang="ru-RU" b="1" i="1" dirty="0" smtClean="0">
                <a:solidFill>
                  <a:schemeClr val="tx1"/>
                </a:solidFill>
              </a:rPr>
              <a:t/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              С  ключами  старого </a:t>
            </a:r>
            <a:r>
              <a:rPr lang="ru-RU" b="1" i="1" dirty="0" smtClean="0">
                <a:solidFill>
                  <a:schemeClr val="tx1"/>
                </a:solidFill>
              </a:rPr>
              <a:t>Кремля: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Нет, не пошла Москва моя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К нему с повинной головою».</a:t>
            </a:r>
            <a:r>
              <a:rPr lang="ru-RU" b="1" i="1" dirty="0" smtClean="0">
                <a:solidFill>
                  <a:schemeClr val="tx1"/>
                </a:solidFill>
              </a:rPr>
              <a:t/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/>
            </a:r>
            <a:br>
              <a:rPr lang="ru-RU" b="1" i="1" dirty="0">
                <a:solidFill>
                  <a:schemeClr val="tx1"/>
                </a:solidFill>
              </a:rPr>
            </a:b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9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73874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Вопросы в виде тестов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048672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chemeClr val="tx1"/>
                </a:solidFill>
              </a:rPr>
              <a:t>1.Что  такое «</a:t>
            </a:r>
            <a:r>
              <a:rPr lang="ru-RU" sz="3600" b="1" i="1" dirty="0" err="1">
                <a:solidFill>
                  <a:schemeClr val="tx1"/>
                </a:solidFill>
              </a:rPr>
              <a:t>онегинская</a:t>
            </a:r>
            <a:r>
              <a:rPr lang="ru-RU" sz="3600" b="1" i="1" dirty="0">
                <a:solidFill>
                  <a:schemeClr val="tx1"/>
                </a:solidFill>
              </a:rPr>
              <a:t>  строфа» ?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1) Строфа из 14 строк  4- стопного ямба: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3 четверостишья и  завершающие  2 строки 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с перекрёстной рифмой. 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2)Строфа из 18 строк, где  первые  6 рифмуются  между собой, а  2  связываются  парной  рифмовкой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3)</a:t>
            </a:r>
            <a:r>
              <a:rPr lang="ru-RU" sz="3600" dirty="0" smtClean="0">
                <a:solidFill>
                  <a:schemeClr val="tx1"/>
                </a:solidFill>
              </a:rPr>
              <a:t>3)гекзаметр.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1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460375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2.В чём заключался «истинный гений» Евгения Онегина?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А. «был глубокий эконом»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Б. в лицемерии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В. в «науке страсти нежной»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Г. «знал довольно по-латыни</a:t>
            </a:r>
            <a:r>
              <a:rPr lang="ru-RU" dirty="0"/>
              <a:t>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4746625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</a:rPr>
              <a:t>3.Что является кульминацией романа  </a:t>
            </a:r>
            <a:r>
              <a:rPr lang="ru-RU" sz="3600" b="1" i="1" dirty="0" err="1" smtClean="0">
                <a:solidFill>
                  <a:schemeClr val="tx1"/>
                </a:solidFill>
              </a:rPr>
              <a:t>А.С.Пушкина</a:t>
            </a:r>
            <a:r>
              <a:rPr lang="ru-RU" sz="3600" b="1" i="1" dirty="0" smtClean="0">
                <a:solidFill>
                  <a:schemeClr val="tx1"/>
                </a:solidFill>
              </a:rPr>
              <a:t> « Евгений Онегин»?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  1)дуэль Онегина и Ленского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  2) объяснение в любви Татьяны Онегину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  3)праздник в доме Лариных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 4)объяснение Онегина  и Татьяны  в доме  князя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84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890872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tx1"/>
                </a:solidFill>
              </a:rPr>
              <a:t>4.Кому посвящена  эпитафия?</a:t>
            </a:r>
            <a:br>
              <a:rPr lang="ru-RU" sz="3200" b="1" i="1" dirty="0">
                <a:solidFill>
                  <a:schemeClr val="tx1"/>
                </a:solidFill>
              </a:rPr>
            </a:br>
            <a:r>
              <a:rPr lang="ru-RU" sz="3200" b="1" i="1" dirty="0">
                <a:solidFill>
                  <a:schemeClr val="tx1"/>
                </a:solidFill>
              </a:rPr>
              <a:t>  Надгробный  памятник гласит:</a:t>
            </a:r>
            <a:br>
              <a:rPr lang="ru-RU" sz="3200" b="1" i="1" dirty="0">
                <a:solidFill>
                  <a:schemeClr val="tx1"/>
                </a:solidFill>
              </a:rPr>
            </a:br>
            <a:r>
              <a:rPr lang="ru-RU" sz="3200" b="1" i="1" dirty="0">
                <a:solidFill>
                  <a:schemeClr val="tx1"/>
                </a:solidFill>
              </a:rPr>
              <a:t>  Смиренный грешник …</a:t>
            </a:r>
            <a:br>
              <a:rPr lang="ru-RU" sz="3200" b="1" i="1" dirty="0">
                <a:solidFill>
                  <a:schemeClr val="tx1"/>
                </a:solidFill>
              </a:rPr>
            </a:br>
            <a:r>
              <a:rPr lang="ru-RU" sz="3200" b="1" i="1" dirty="0">
                <a:solidFill>
                  <a:schemeClr val="tx1"/>
                </a:solidFill>
              </a:rPr>
              <a:t>   Господний раб и бригадир</a:t>
            </a:r>
            <a:br>
              <a:rPr lang="ru-RU" sz="3200" b="1" i="1" dirty="0">
                <a:solidFill>
                  <a:schemeClr val="tx1"/>
                </a:solidFill>
              </a:rPr>
            </a:br>
            <a:r>
              <a:rPr lang="ru-RU" sz="3200" b="1" i="1" dirty="0">
                <a:solidFill>
                  <a:schemeClr val="tx1"/>
                </a:solidFill>
              </a:rPr>
              <a:t>   Под камнем сим вкушает мир.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   1)дядя Онегина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  2) Владимир Ленский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  3) Дмитрий   Ларин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 4) сосед     Ленского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474662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5.О Владимире  Ленском сказано, что он « красавец  в полном цвете  лет». Сколько лет  было Ленскому?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1) 17лет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2) 20 лет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3) 18 лет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4)19 лет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66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95476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6.   По какому поводу устроили праздник Ларины?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1) помолвки Ольги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2) Нового года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3) Рождества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4) Именин Татьяны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6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4819650"/>
          </a:xfrm>
        </p:spPr>
        <p:txBody>
          <a:bodyPr/>
          <a:lstStyle/>
          <a:p>
            <a:r>
              <a:rPr lang="ru-RU" b="1" i="1" dirty="0">
                <a:solidFill>
                  <a:schemeClr val="tx1"/>
                </a:solidFill>
              </a:rPr>
              <a:t>7. Где родился  Евгений Онегин ?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1) в Москве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2) в Петербурге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3) в Михайловском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4)в  Спасском – </a:t>
            </a:r>
            <a:r>
              <a:rPr lang="ru-RU" dirty="0" err="1">
                <a:solidFill>
                  <a:schemeClr val="tx1"/>
                </a:solidFill>
              </a:rPr>
              <a:t>Лутовинове</a:t>
            </a:r>
            <a:r>
              <a:rPr lang="ru-RU" dirty="0">
                <a:solidFill>
                  <a:schemeClr val="tx1"/>
                </a:solidFill>
              </a:rPr>
              <a:t>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4608512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chemeClr val="tx1"/>
                </a:solidFill>
              </a:rPr>
              <a:t>8.Почему Владимира Ленского называли  полурусским соседом?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 1) из-за стремления подражать всему иностранному 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 2) один из родителей был  иностранец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 3) родственники  были иностранцами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 4) получил  образование </a:t>
            </a:r>
            <a:r>
              <a:rPr lang="ru-RU" dirty="0"/>
              <a:t>за границей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9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450712"/>
          </a:xfrm>
        </p:spPr>
        <p:txBody>
          <a:bodyPr>
            <a:normAutofit/>
          </a:bodyPr>
          <a:lstStyle/>
          <a:p>
            <a:r>
              <a:rPr lang="ru-RU" sz="4900" b="1" dirty="0">
                <a:solidFill>
                  <a:schemeClr val="tx1"/>
                </a:solidFill>
              </a:rPr>
              <a:t>К  какому  жанру  относится  произведение  « Е. Онегин»?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9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602840"/>
          </a:xfrm>
        </p:spPr>
        <p:txBody>
          <a:bodyPr>
            <a:normAutofit fontScale="90000"/>
          </a:bodyPr>
          <a:lstStyle/>
          <a:p>
            <a:r>
              <a:rPr lang="ru-RU" sz="3100" b="1" i="1" dirty="0">
                <a:solidFill>
                  <a:schemeClr val="tx1"/>
                </a:solidFill>
              </a:rPr>
              <a:t>9. Кто из критиков  утверждал, что  роман  « Евгений  Онегин» есть самое задушевное произведение Пушкина, самое любимое  дитя его фантазий?</a:t>
            </a:r>
            <a:r>
              <a:rPr lang="ru-RU" sz="3100" dirty="0">
                <a:solidFill>
                  <a:schemeClr val="tx1"/>
                </a:solidFill>
              </a:rPr>
              <a:t/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>  1.Н.А. Добролюбов</a:t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>  2.В.Г. Белинский </a:t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>  3. И.А. Гончаров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4. Д.И. Писарев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5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090672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Продолжим   афоризмы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45882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Учитесь  властвовать  собою;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Не всякий вас, как я, поймёт</a:t>
            </a:r>
            <a:r>
              <a:rPr lang="ru-RU" dirty="0" smtClean="0">
                <a:solidFill>
                  <a:schemeClr val="tx1"/>
                </a:solidFill>
              </a:rPr>
              <a:t>;…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77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02677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 беде неопытность </a:t>
            </a:r>
            <a:r>
              <a:rPr lang="ru-RU" b="1" dirty="0" smtClean="0">
                <a:solidFill>
                  <a:schemeClr val="tx1"/>
                </a:solidFill>
              </a:rPr>
              <a:t>ведёт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9457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8827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Чем  меньше  женщину  мы  любим,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Тем легче нравимся мы ей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И тем её вернее губим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…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270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8827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Средь </a:t>
            </a:r>
            <a:r>
              <a:rPr lang="ru-RU" b="1" dirty="0">
                <a:solidFill>
                  <a:schemeClr val="tx1"/>
                </a:solidFill>
              </a:rPr>
              <a:t>обольстительных </a:t>
            </a:r>
            <a:r>
              <a:rPr lang="ru-RU" b="1" dirty="0" smtClean="0">
                <a:solidFill>
                  <a:schemeClr val="tx1"/>
                </a:solidFill>
              </a:rPr>
              <a:t>сетей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1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450712"/>
          </a:xfrm>
        </p:spPr>
        <p:txBody>
          <a:bodyPr>
            <a:normAutofit/>
          </a:bodyPr>
          <a:lstStyle/>
          <a:p>
            <a:r>
              <a:rPr lang="ru-RU" sz="4900" dirty="0">
                <a:solidFill>
                  <a:schemeClr val="tx1"/>
                </a:solidFill>
              </a:rPr>
              <a:t>Быть  можно дельным человеком</a:t>
            </a:r>
            <a:br>
              <a:rPr lang="ru-RU" sz="4900" dirty="0">
                <a:solidFill>
                  <a:schemeClr val="tx1"/>
                </a:solidFill>
              </a:rPr>
            </a:br>
            <a:r>
              <a:rPr lang="ru-RU" sz="4900" dirty="0">
                <a:solidFill>
                  <a:schemeClr val="tx1"/>
                </a:solidFill>
              </a:rPr>
              <a:t>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6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666736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И думать  о  красе  </a:t>
            </a:r>
            <a:r>
              <a:rPr lang="ru-RU" b="1" dirty="0" smtClean="0">
                <a:solidFill>
                  <a:schemeClr val="tx1"/>
                </a:solidFill>
              </a:rPr>
              <a:t>ногтей.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8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6667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Все  предрассудки  </a:t>
            </a:r>
            <a:r>
              <a:rPr lang="ru-RU" b="1" dirty="0" err="1">
                <a:solidFill>
                  <a:schemeClr val="tx1"/>
                </a:solidFill>
              </a:rPr>
              <a:t>истребя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Мы почитаем  всех  нулями,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…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А единицами – </a:t>
            </a:r>
            <a:r>
              <a:rPr lang="ru-RU" dirty="0" smtClean="0">
                <a:solidFill>
                  <a:schemeClr val="tx1"/>
                </a:solidFill>
              </a:rPr>
              <a:t>себя.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94728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tx1"/>
                </a:solidFill>
              </a:rPr>
              <a:t>Роман в стихах</a:t>
            </a:r>
          </a:p>
        </p:txBody>
      </p:sp>
    </p:spTree>
    <p:extLst>
      <p:ext uri="{BB962C8B-B14F-4D97-AF65-F5344CB8AC3E}">
        <p14:creationId xmlns:p14="http://schemas.microsoft.com/office/powerpoint/2010/main" val="37237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65862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Москва… как  много  в этом  звуке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Для  сердца  русского слилось !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…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Как  много в нём  отозвалось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65862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Любви  все возрасты покорны;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Но юным, девственным сердцам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…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Её порывы  благотворны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8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23468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Как рано мог он лицемерить,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Таить надежду, ревновать,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…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Разуверять, заставить верить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53083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И в сердце дума заронилась;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Пора пришла, она влюбилась.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Так в землю падшее зерно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…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8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Весны  огнём  </a:t>
            </a:r>
            <a:r>
              <a:rPr lang="ru-RU" dirty="0" smtClean="0">
                <a:solidFill>
                  <a:schemeClr val="tx1"/>
                </a:solidFill>
              </a:rPr>
              <a:t>оживлено.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7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227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Блажен, кто смолоду  был молод,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…                     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234688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tx1"/>
                </a:solidFill>
              </a:rPr>
              <a:t>Блажен, кто вовремя  </a:t>
            </a:r>
            <a:r>
              <a:rPr lang="ru-RU" sz="4800" dirty="0" smtClean="0">
                <a:solidFill>
                  <a:schemeClr val="tx1"/>
                </a:solidFill>
              </a:rPr>
              <a:t>созрел.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6288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Кто из русских критиков назвал роман « Евгений Онегин »    «энциклопедией  русской жизни» ?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5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87464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Прошла любовь, явилась  муза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…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229600" cy="1252728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И прояснился тёмный ум</a:t>
            </a:r>
            <a:r>
              <a:rPr lang="ru-RU" sz="5400" dirty="0" smtClean="0">
                <a:solidFill>
                  <a:schemeClr val="tx1"/>
                </a:solidFill>
              </a:rPr>
              <a:t>.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95476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Кого ж любить, кому же верить?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Кто  не  изменит  нам один?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… Трудов напрасно не губя,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…              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73063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Любите самого </a:t>
            </a:r>
            <a:r>
              <a:rPr lang="ru-RU" dirty="0" smtClean="0">
                <a:solidFill>
                  <a:schemeClr val="tx1"/>
                </a:solidFill>
              </a:rPr>
              <a:t>себя!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81886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Кто жил и мыслил, тот не может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…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 душе не презирать людей.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 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Мне тяжела  теперь и радость…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5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Под старость  жизнь  такая  гадость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1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Свою постылую свободу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5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9472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Я потерять  не </a:t>
            </a:r>
            <a:r>
              <a:rPr lang="ru-RU" dirty="0" smtClean="0">
                <a:solidFill>
                  <a:schemeClr val="tx1"/>
                </a:solidFill>
              </a:rPr>
              <a:t>захотел.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4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6667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Я  думал: вольность и покой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Замена  счастью. Боже мой!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…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2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Как я ошибся, как </a:t>
            </a:r>
            <a:r>
              <a:rPr lang="ru-RU" dirty="0" smtClean="0">
                <a:solidFill>
                  <a:schemeClr val="tx1"/>
                </a:solidFill>
              </a:rPr>
              <a:t>наказан.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16268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1"/>
                </a:solidFill>
              </a:rPr>
              <a:t>В. </a:t>
            </a:r>
            <a:r>
              <a:rPr lang="ru-RU" sz="5400" b="1" dirty="0" smtClean="0">
                <a:solidFill>
                  <a:schemeClr val="tx1"/>
                </a:solidFill>
              </a:rPr>
              <a:t>Белинский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79</TotalTime>
  <Words>533</Words>
  <Application>Microsoft Office PowerPoint</Application>
  <PresentationFormat>Экран (4:3)</PresentationFormat>
  <Paragraphs>95</Paragraphs>
  <Slides>89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89</vt:i4>
      </vt:variant>
    </vt:vector>
  </HeadingPairs>
  <TitlesOfParts>
    <vt:vector size="90" baseType="lpstr">
      <vt:lpstr>Волна</vt:lpstr>
      <vt:lpstr>Литературная игра по роману А.С.Пушкина  «ЕвгенийОнегин»</vt:lpstr>
      <vt:lpstr>Когда было создано произведение А. С. Пушкина  « Евгений Онегин »? </vt:lpstr>
      <vt:lpstr>1830г.</vt:lpstr>
      <vt:lpstr>Сколько времени  создавалось  произведение ? </vt:lpstr>
      <vt:lpstr>7 лет  4 месяца  14 дней</vt:lpstr>
      <vt:lpstr>К  какому  жанру  относится  произведение  « Е. Онегин»? </vt:lpstr>
      <vt:lpstr>Роман в стихах</vt:lpstr>
      <vt:lpstr>Кто из русских критиков назвал роман « Евгений Онегин »    «энциклопедией  русской жизни» ? </vt:lpstr>
      <vt:lpstr>В. Белинский</vt:lpstr>
      <vt:lpstr>Как называется  строфа, которую Пушкин изобрёл  для написания своего романа ? своего романа ? </vt:lpstr>
      <vt:lpstr>Онегинская  строфа</vt:lpstr>
      <vt:lpstr>К какому литературному  направлению  следует  отнести  роман  А.С.Пушкина « Евгений Онегин»? </vt:lpstr>
      <vt:lpstr>Реализм </vt:lpstr>
      <vt:lpstr>О ком  идёт  речь? </vt:lpstr>
      <vt:lpstr>Об  Онегине</vt:lpstr>
      <vt:lpstr>Задумчивость, её подруга  От самых колыбельных  дней,  Теченье  сельского досуга  Мечтами  украшала ей. </vt:lpstr>
      <vt:lpstr>Татьяна  Ларина</vt:lpstr>
      <vt:lpstr>  Во многом он бы  изменился , Расстался  б с музами , женился , В деревне, счастлив и рогат, Носил  бы  стёганый халат. </vt:lpstr>
      <vt:lpstr>Владимир  Ленский</vt:lpstr>
      <vt:lpstr>Она  в семье своей родной  Казалась девочкой чужой</vt:lpstr>
      <vt:lpstr>Татьяна  Ларина</vt:lpstr>
      <vt:lpstr>Всегда  скромна, всегда  послушна, Всегда  как  утро  весела, Как жизнь поэта  простодушна,  Как поцелуй любви  мила… </vt:lpstr>
      <vt:lpstr>Ольга  Ларина </vt:lpstr>
      <vt:lpstr> Они сошлись. Волна  и камень,  Стихи  и проза, лёд и пламень. Не столь различны  меж  собой. </vt:lpstr>
      <vt:lpstr>Ленский и Онегин</vt:lpstr>
      <vt:lpstr>Нет: рано чувства в нем остыли; Ему  наскучил света  шум ; Красавицы не долго были Предмет его привычных дум.  Предмет его привычных дум</vt:lpstr>
      <vt:lpstr>  Евгений  Онегин </vt:lpstr>
      <vt:lpstr>Она  езжала  по работам, Солила на зиму грибы, Вела расходы, брила лбы, Ходила  в баню по субботам, Служанок  била  осердясь –  Всё это мужа не спросясь. </vt:lpstr>
      <vt:lpstr>мать Прасковья Ларина</vt:lpstr>
      <vt:lpstr>Ей рано нравились романы; Они ей заменяли  всё; Она влюблялася в обманы  И Ричардсона и Руссо</vt:lpstr>
      <vt:lpstr>Татьяна Ларина </vt:lpstr>
      <vt:lpstr>    Помните ли вы?   В какую  игру играл Онегин в деревне?     </vt:lpstr>
      <vt:lpstr> в бильярд   « Он на бильярде в два  шара играет с самого утра.»  </vt:lpstr>
      <vt:lpstr>Что  А. С. Пушкин  назвал  « заменой счастию» ?  </vt:lpstr>
      <vt:lpstr>Привычка    « Привычка  свыше нам дана , Замена  счастию она.» </vt:lpstr>
      <vt:lpstr>Какую  шляпу  носил Онегин ?</vt:lpstr>
      <vt:lpstr>Широкий боливар </vt:lpstr>
      <vt:lpstr>Нужно закончить фразу </vt:lpstr>
      <vt:lpstr>…Он уважать себя заставил И лучше выдумать не мог.</vt:lpstr>
      <vt:lpstr> Я знаю, век уж мой измерен         Но чтоб продлилась жизнь моя,        Я утром должен быть уверен…</vt:lpstr>
      <vt:lpstr>Что с вами днем увижусь я…</vt:lpstr>
      <vt:lpstr>Я знаю : в вашем сердце есть  И гордость и прямая честь .  Я вас  люблю (к чему  лукавить?), ... </vt:lpstr>
      <vt:lpstr>Но я другому отдана; И буду век ему верна. </vt:lpstr>
      <vt:lpstr>Чёрный ящик</vt:lpstr>
      <vt:lpstr>Презентация PowerPoint</vt:lpstr>
      <vt:lpstr>Кукла .  « Но куклы  даже в эти годы                  Татьяна в руки не брала»  </vt:lpstr>
      <vt:lpstr>В чёрном  ящике любимый напиток  Лариных , родителей Татьяны. </vt:lpstr>
      <vt:lpstr>Квас.  « Им квас , как  воздух , был потребен» </vt:lpstr>
      <vt:lpstr>В чёрном  ящике лежит то , что ждал Наполеон  от захваченной Москвы </vt:lpstr>
      <vt:lpstr>Ключи.  « Напрасно  ждал Наполеон,               Последним счастьем упоённый ,               Москвы  коленопреклоненной                С  ключами  старого Кремля: Нет, не пошла Москва моя  К нему с повинной головою».  </vt:lpstr>
      <vt:lpstr>Вопросы в виде тестов</vt:lpstr>
      <vt:lpstr>1.Что  такое «онегинская  строфа» ? 1) Строфа из 14 строк  4- стопного ямба: 3 четверостишья и  завершающие  2 строки  с перекрёстной рифмой.  2)Строфа из 18 строк, где  первые  6 рифмуются  между собой, а  2  связываются  парной  рифмовкой. 3)3)гекзаметр.  </vt:lpstr>
      <vt:lpstr>2.В чём заключался «истинный гений» Евгения Онегина? А. «был глубокий эконом» Б. в лицемерии В. в «науке страсти нежной» Г. «знал довольно по-латыни» </vt:lpstr>
      <vt:lpstr>3.Что является кульминацией романа  А.С.Пушкина « Евгений Онегин»?    1)дуэль Онегина и Ленского    2) объяснение в любви Татьяны Онегину    3)праздник в доме Лариных   4)объяснение Онегина  и Татьяны  в доме  князя. </vt:lpstr>
      <vt:lpstr>4.Кому посвящена  эпитафия?   Надгробный  памятник гласит:   Смиренный грешник …    Господний раб и бригадир    Под камнем сим вкушает мир.    1)дядя Онегина   2) Владимир Ленский   3) Дмитрий   Ларин   4) сосед     Ленского</vt:lpstr>
      <vt:lpstr>5.О Владимире  Ленском сказано, что он « красавец  в полном цвете  лет». Сколько лет  было Ленскому?  1) 17лет  2) 20 лет 3) 18 лет 4)19 лет </vt:lpstr>
      <vt:lpstr>6.   По какому поводу устроили праздник Ларины? 1) помолвки Ольги 2) Нового года  3) Рождества 4) Именин Татьяны </vt:lpstr>
      <vt:lpstr>7. Где родился  Евгений Онегин ?  1) в Москве  2) в Петербурге 3) в Михайловском 4)в  Спасском – Лутовинове. </vt:lpstr>
      <vt:lpstr>8.Почему Владимира Ленского называли  полурусским соседом?  1) из-за стремления подражать всему иностранному   2) один из родителей был  иностранец  3) родственники  были иностранцами  4) получил  образование за границей </vt:lpstr>
      <vt:lpstr>9. Кто из критиков  утверждал, что  роман  « Евгений  Онегин» есть самое задушевное произведение Пушкина, самое любимое  дитя его фантазий?   1.Н.А. Добролюбов   2.В.Г. Белинский    3. И.А. Гончаров   4. Д.И. Писарев </vt:lpstr>
      <vt:lpstr>Продолжим   афоризмы</vt:lpstr>
      <vt:lpstr>Учитесь  властвовать  собою; Не всякий вас, как я, поймёт;… </vt:lpstr>
      <vt:lpstr>К беде неопытность ведёт </vt:lpstr>
      <vt:lpstr>Чем  меньше  женщину  мы  любим, Тем легче нравимся мы ей И тем её вернее губим  … </vt:lpstr>
      <vt:lpstr>Средь обольстительных сетей   </vt:lpstr>
      <vt:lpstr>Быть  можно дельным человеком … </vt:lpstr>
      <vt:lpstr>И думать  о  красе  ногтей.</vt:lpstr>
      <vt:lpstr>Все  предрассудки  истребя Мы почитаем  всех  нулями, … </vt:lpstr>
      <vt:lpstr>А единицами – себя.</vt:lpstr>
      <vt:lpstr>Москва… как  много  в этом  звуке Для  сердца  русского слилось ! … </vt:lpstr>
      <vt:lpstr>Как  много в нём  отозвалось</vt:lpstr>
      <vt:lpstr>Любви  все возрасты покорны; Но юным, девственным сердцам  … </vt:lpstr>
      <vt:lpstr>Её порывы  благотворны</vt:lpstr>
      <vt:lpstr>Как рано мог он лицемерить, Таить надежду, ревновать, … </vt:lpstr>
      <vt:lpstr>Разуверять, заставить верить.</vt:lpstr>
      <vt:lpstr>И в сердце дума заронилась; Пора пришла, она влюбилась. Так в землю падшее зерно … </vt:lpstr>
      <vt:lpstr>Весны  огнём  оживлено.</vt:lpstr>
      <vt:lpstr>Блажен, кто смолоду  был молод,  …                      </vt:lpstr>
      <vt:lpstr>Блажен, кто вовремя  созрел.</vt:lpstr>
      <vt:lpstr>Прошла любовь, явилась  муза … </vt:lpstr>
      <vt:lpstr>И прояснился тёмный ум.</vt:lpstr>
      <vt:lpstr>Кого ж любить, кому же верить? Кто  не  изменит  нам один? … Трудов напрасно не губя, …               </vt:lpstr>
      <vt:lpstr>Любите самого себя!</vt:lpstr>
      <vt:lpstr>Кто жил и мыслил, тот не может … В душе не презирать людей.     Мне тяжела  теперь и радость… … </vt:lpstr>
      <vt:lpstr>Под старость  жизнь  такая  гадость.</vt:lpstr>
      <vt:lpstr>Свою постылую свободу … </vt:lpstr>
      <vt:lpstr>Я потерять  не захотел.</vt:lpstr>
      <vt:lpstr>Я  думал: вольность и покой Замена  счастью. Боже мой! …</vt:lpstr>
      <vt:lpstr>Как я ошибся, как наказан.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игра по роману А.С.Пушкина  «ЕвгенийОнегин»</dc:title>
  <dc:creator>Вероника</dc:creator>
  <cp:lastModifiedBy>Вероника</cp:lastModifiedBy>
  <cp:revision>9</cp:revision>
  <dcterms:created xsi:type="dcterms:W3CDTF">2018-03-10T14:38:45Z</dcterms:created>
  <dcterms:modified xsi:type="dcterms:W3CDTF">2018-03-12T18:30:03Z</dcterms:modified>
</cp:coreProperties>
</file>