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3" r:id="rId2"/>
    <p:sldId id="283" r:id="rId3"/>
    <p:sldId id="277" r:id="rId4"/>
    <p:sldId id="264" r:id="rId5"/>
    <p:sldId id="265" r:id="rId6"/>
    <p:sldId id="269" r:id="rId7"/>
    <p:sldId id="271" r:id="rId8"/>
    <p:sldId id="272" r:id="rId9"/>
    <p:sldId id="267" r:id="rId10"/>
    <p:sldId id="268" r:id="rId11"/>
    <p:sldId id="266" r:id="rId12"/>
    <p:sldId id="273" r:id="rId13"/>
    <p:sldId id="275" r:id="rId14"/>
    <p:sldId id="279" r:id="rId15"/>
    <p:sldId id="274" r:id="rId16"/>
    <p:sldId id="280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00"/>
    <a:srgbClr val="FF858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ru-RU"/>
              <a:t>2мм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A238532-7193-4B88-9672-6794FF1F17DB}" type="datetimeFigureOut">
              <a:rPr lang="ru-RU"/>
              <a:pPr>
                <a:defRPr/>
              </a:pPr>
              <a:t>28.11.2011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ru-RU"/>
              <a:t>2мм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831B7A0-B6EB-4C35-97D3-DBB5F13CD2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ru-RU"/>
              <a:t>2мм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E162DAA-927E-4416-AAA6-A649DFC02585}" type="datetimeFigureOut">
              <a:rPr lang="ru-RU"/>
              <a:pPr>
                <a:defRPr/>
              </a:pPr>
              <a:t>28.11.2011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ru-RU"/>
              <a:t>2мм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B84C40B-74D5-4863-979F-6A6BA03D4A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997E08-A262-4E6A-8DE9-A78F0881D97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2мм</a:t>
            </a:r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2мм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D1E7DA-E251-41A7-B5B2-B3F9CDB4F9A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mtClean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2мм</a:t>
            </a:r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2мм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C8A9E55-E5B3-4007-972E-607408254A06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 smtClean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2мм</a:t>
            </a:r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2мм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8A77DA3-376D-460D-8178-27C2EC6A698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 smtClean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2мм</a:t>
            </a:r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2мм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15EF3A-6AD8-49C4-8E00-83839C325AA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 smtClean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2мм</a:t>
            </a:r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2мм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08D143-2689-4CE5-84C5-2046697D274F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ru-RU" smtClean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2мм</a:t>
            </a:r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2мм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EFE76F-453A-4529-AFFF-37E4158D1DBE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ru-RU" smtClean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2мм</a:t>
            </a:r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2мм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6E1AE6-2E42-40FA-B62A-1177901E241F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ru-RU" smtClean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2мм</a:t>
            </a:r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2мм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873C372-D6D9-4A66-8B42-A81ABCDADBE6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2мм</a:t>
            </a:r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2мм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32CBEE6-EBEB-4590-9972-B3E9A4448275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2мм</a:t>
            </a:r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2мм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8EE52DE-9D68-4149-AA36-5CD4C6359F2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2мм</a:t>
            </a:r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2мм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65C902-4B3D-436F-BC04-50C7CD5B79DA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2мм</a:t>
            </a:r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2мм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51ADFD-384A-40ED-AF8A-C684CADC6B8E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2мм</a:t>
            </a:r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2мм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848CE1-78E3-4F2C-BB05-108897B75A84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2мм</a:t>
            </a:r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2мм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9D73C7-5C70-4821-8CF0-831306AED56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2мм</a:t>
            </a:r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2мм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B4C838-04D5-463E-A2FB-20279AF1235B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smtClean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2мм</a:t>
            </a:r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2мм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0702E-0FB1-427B-9CCF-E4552F28BC16}" type="datetimeFigureOut">
              <a:rPr lang="ru-RU"/>
              <a:pPr>
                <a:defRPr/>
              </a:pPr>
              <a:t>28.11.2011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3E551-03D2-434B-9C9E-5465C062C9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25084-DE7E-4522-B7C8-DD16953F4F43}" type="datetimeFigureOut">
              <a:rPr lang="ru-RU"/>
              <a:pPr>
                <a:defRPr/>
              </a:pPr>
              <a:t>28.11.2011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DDF83-4ACC-481A-8D8E-275214EC7B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8F611-A763-4300-BDE0-450EFA83020E}" type="datetimeFigureOut">
              <a:rPr lang="ru-RU"/>
              <a:pPr>
                <a:defRPr/>
              </a:pPr>
              <a:t>28.11.2011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0B27B-0C59-4DE3-BB73-94113CF25B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6896E-D36A-4ED9-986E-D03D49AF4B04}" type="datetimeFigureOut">
              <a:rPr lang="ru-RU"/>
              <a:pPr>
                <a:defRPr/>
              </a:pPr>
              <a:t>28.11.2011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367A-4B89-419F-8BE2-FAEF46DCE6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593F8-37E6-43D1-8E4D-11B01304FA79}" type="datetimeFigureOut">
              <a:rPr lang="ru-RU"/>
              <a:pPr>
                <a:defRPr/>
              </a:pPr>
              <a:t>28.11.2011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46D97-DC04-41C7-AD85-5345B21FD9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E7536-5E98-48A8-AD52-A95BEAE0B332}" type="datetimeFigureOut">
              <a:rPr lang="ru-RU"/>
              <a:pPr>
                <a:defRPr/>
              </a:pPr>
              <a:t>28.11.2011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5A8D3-FF78-40D2-97AF-33F481B967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F590B-9C9E-4DE1-B9C4-4605F313910F}" type="datetimeFigureOut">
              <a:rPr lang="ru-RU"/>
              <a:pPr>
                <a:defRPr/>
              </a:pPr>
              <a:t>28.11.2011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F1756-3283-4210-89F8-883D7C0F78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34AD7-5B24-45EB-A90C-D053925B6464}" type="datetimeFigureOut">
              <a:rPr lang="ru-RU"/>
              <a:pPr>
                <a:defRPr/>
              </a:pPr>
              <a:t>28.11.2011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BA871-1415-4631-8EAC-74EEDF3505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01E5E-8639-48B8-91A7-EEF850992303}" type="datetimeFigureOut">
              <a:rPr lang="ru-RU"/>
              <a:pPr>
                <a:defRPr/>
              </a:pPr>
              <a:t>28.11.2011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3A224-16E7-4F45-9D9C-42E45F6B87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2EE68-41A7-48AA-B943-948BC5011189}" type="datetimeFigureOut">
              <a:rPr lang="ru-RU"/>
              <a:pPr>
                <a:defRPr/>
              </a:pPr>
              <a:t>28.11.2011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17642-BD1B-4CC5-87A1-23C17CFAC1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CE88-7F46-4DE4-89C7-9AC1068D97E2}" type="datetimeFigureOut">
              <a:rPr lang="ru-RU"/>
              <a:pPr>
                <a:defRPr/>
              </a:pPr>
              <a:t>28.11.2011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59062-B1DE-45BF-AF5A-E841CA372A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2B182BC-8EE7-4F25-9ACC-4864D1063BB2}" type="datetimeFigureOut">
              <a:rPr lang="ru-RU"/>
              <a:pPr>
                <a:defRPr/>
              </a:pPr>
              <a:t>28.11.2011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39018FA-5B52-44D2-8EB5-C159356CC3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image" Target="../media/image3.gif"/><Relationship Id="rId3" Type="http://schemas.openxmlformats.org/officeDocument/2006/relationships/image" Target="../media/image1.gif"/><Relationship Id="rId7" Type="http://schemas.openxmlformats.org/officeDocument/2006/relationships/slide" Target="slide7.xml"/><Relationship Id="rId12" Type="http://schemas.openxmlformats.org/officeDocument/2006/relationships/slide" Target="slide1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11" Type="http://schemas.openxmlformats.org/officeDocument/2006/relationships/slide" Target="slide10.xml"/><Relationship Id="rId5" Type="http://schemas.openxmlformats.org/officeDocument/2006/relationships/image" Target="../media/image2.png"/><Relationship Id="rId10" Type="http://schemas.openxmlformats.org/officeDocument/2006/relationships/slide" Target="slide11.xml"/><Relationship Id="rId4" Type="http://schemas.openxmlformats.org/officeDocument/2006/relationships/slide" Target="slide9.xml"/><Relationship Id="rId9" Type="http://schemas.openxmlformats.org/officeDocument/2006/relationships/slide" Target="slide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8585"/>
            </a:gs>
            <a:gs pos="100000">
              <a:srgbClr val="4D0808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6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75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Рисунок 7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7048500" y="179070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Рисунок 9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Рисунок 10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75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Рисунок 12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Рисунок 17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7048500" y="4505325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Рисунок 18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1504950" y="4505325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Рисунок 19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1504950" y="179070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Рисунок 8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25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Рисунок 11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63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1" name="Прямоугольник 14"/>
          <p:cNvSpPr>
            <a:spLocks noChangeArrowheads="1"/>
          </p:cNvSpPr>
          <p:nvPr/>
        </p:nvSpPr>
        <p:spPr bwMode="auto">
          <a:xfrm>
            <a:off x="500063" y="1142984"/>
            <a:ext cx="8643937" cy="149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ru-RU" dirty="0"/>
              <a:t>                             </a:t>
            </a:r>
            <a:endParaRPr lang="ru-RU" sz="2400" i="1" dirty="0">
              <a:cs typeface="Arial" charset="0"/>
            </a:endParaRPr>
          </a:p>
          <a:p>
            <a:pPr algn="ctr">
              <a:lnSpc>
                <a:spcPct val="80000"/>
              </a:lnSpc>
            </a:pPr>
            <a:endParaRPr lang="ru-RU" sz="2400" i="1" dirty="0">
              <a:cs typeface="Arial" charset="0"/>
            </a:endParaRPr>
          </a:p>
          <a:p>
            <a:pPr algn="ctr">
              <a:lnSpc>
                <a:spcPct val="80000"/>
              </a:lnSpc>
            </a:pPr>
            <a:endParaRPr lang="ru-RU" sz="2400" i="1" dirty="0">
              <a:cs typeface="Arial" charset="0"/>
            </a:endParaRPr>
          </a:p>
          <a:p>
            <a:pPr algn="ctr">
              <a:lnSpc>
                <a:spcPct val="80000"/>
              </a:lnSpc>
            </a:pPr>
            <a:endParaRPr lang="ru-RU" sz="2400" i="1" dirty="0"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ru-RU" dirty="0"/>
              <a:t>                                                                                    </a:t>
            </a:r>
            <a:endParaRPr lang="ru-RU" sz="1400" dirty="0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500034" y="1928802"/>
            <a:ext cx="7873887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Литературная игра "Счастливый 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случай" по комедии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А.С.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Грибоедова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"Горе от ума"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8585"/>
            </a:gs>
            <a:gs pos="100000">
              <a:srgbClr val="4D0808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6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Рисунок 7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7048500" y="179070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Рисунок 10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75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Рисунок 12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Рисунок 17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7048500" y="4505325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Рисунок 18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1504950" y="4505325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2" name="Рисунок 8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25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3" name="Рисунок 11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63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0" name="Рисунок 9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1" name="Рисунок 19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1504950" y="171924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6" name="Рисунок 21" descr="53373777524e97669ad10d93196953ec.gif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43875" y="600075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428596" y="714356"/>
            <a:ext cx="64294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Художественное направление в литературе, для которого характерны высокая гражданская тематика, соблюдение определенных творческих норм и правил.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000892" y="857232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(Классицизм)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57158" y="2000240"/>
            <a:ext cx="6429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Один из основных видов драмы, который высмеивает недостатки людей или пороки общественной жизни.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143768" y="214311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(Комедия)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57158" y="2928934"/>
            <a:ext cx="5715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Построение художественного произведения.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786578" y="2928934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(Композиция)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57158" y="3643315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Средство художественного изображения, основанное на преувеличении.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715140" y="3786190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(Гипербола)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28596" y="4572008"/>
            <a:ext cx="6215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Род литературы, основу которого составляет действие.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000892" y="450057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(Драма)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28596" y="5286388"/>
            <a:ext cx="5857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Основная мысль художественного произведения. 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072330" y="528638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(Идея)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57158" y="5857893"/>
            <a:ext cx="5715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Большое стихотворное произведение с развернутым сюжетом. 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929454" y="592933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(Поэма)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31" grpId="0"/>
      <p:bldP spid="32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8585"/>
            </a:gs>
            <a:gs pos="100000">
              <a:srgbClr val="4D0808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Рисунок 6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7950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Рисунок 7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7048500" y="179070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Рисунок 9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Рисунок 10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75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Рисунок 12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6" name="Рисунок 17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7048500" y="4505325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Рисунок 18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1504950" y="4505325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8" name="Рисунок 19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1504950" y="179070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9" name="Рисунок 8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0" name="Рисунок 11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63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2" name="Рисунок 21" descr="53373777524e97669ad10d93196953ec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583350">
            <a:off x="129640" y="-84699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3" name="Рисунок 14" descr="53373777524e97669ad10d93196953ec.gif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72528" y="64770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285720" y="500042"/>
            <a:ext cx="88582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8596" y="714356"/>
            <a:ext cx="5715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Представление неодушевленного предмета или явления в виде живого лица. </a:t>
            </a:r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6357950" y="785794"/>
            <a:ext cx="178591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(Олицетворение)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28596" y="1643050"/>
            <a:ext cx="5286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Повторение однородных согласных звуков, придающее тексту особую выразительность.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286512" y="1643050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(Аллитерация)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57158" y="2714620"/>
            <a:ext cx="5500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Прозаический документальный жанр, посвященный современной автору жизни.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429388" y="271462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(Очерк)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28596" y="3786190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Словарный состав языка.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572264" y="3714752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(Лексика)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28596" y="4500570"/>
            <a:ext cx="5500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Краткое изречение, выражающее какую-либо значительную, глубокую мысль. 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572132" y="4500570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2317" name="Rectangle 29"/>
          <p:cNvSpPr>
            <a:spLocks noChangeArrowheads="1"/>
          </p:cNvSpPr>
          <p:nvPr/>
        </p:nvSpPr>
        <p:spPr bwMode="auto">
          <a:xfrm>
            <a:off x="6357950" y="4572008"/>
            <a:ext cx="22859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(Афоризм)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28596" y="5500702"/>
            <a:ext cx="5143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Изображение положения действующих лиц, обстоятельств и обстановки, в которых они находятся до начала действия. 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572264" y="5500702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(Экспозиция)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12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2314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12317" grpId="0"/>
      <p:bldP spid="45" grpId="0"/>
      <p:bldP spid="4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8585"/>
            </a:gs>
            <a:gs pos="100000">
              <a:srgbClr val="4D0808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Рисунок 6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75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Рисунок 7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7048500" y="179070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Рисунок 9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Рисунок 10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75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Рисунок 12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Рисунок 17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7048500" y="4505325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Рисунок 18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1504950" y="4505325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Рисунок 19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1504950" y="179070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Рисунок 8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25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3" name="Рисунок 11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63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4" name="Рисунок 22" descr="53373777524e97669ad10d93196953ec.gif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15313" y="6072188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39" name="Rectangle 27"/>
          <p:cNvSpPr>
            <a:spLocks noChangeArrowheads="1"/>
          </p:cNvSpPr>
          <p:nvPr/>
        </p:nvSpPr>
        <p:spPr bwMode="auto">
          <a:xfrm>
            <a:off x="285720" y="428604"/>
            <a:ext cx="885828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Вопросы для второй команды: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Arial" pitchFamily="34" charset="0"/>
              <a:ea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8596" y="1428736"/>
            <a:ext cx="5429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Произведение устного народного творчества о богатырях и народных героях.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572264" y="1643050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(Былина)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00034" y="2143116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Разговор двух или более лиц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500826" y="221455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(Диалог)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28596" y="2714620"/>
            <a:ext cx="4714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Изображение картины природы в художественном произведении.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500826" y="2857496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(Пейзаж)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57158" y="3571876"/>
            <a:ext cx="4000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Начальный момент в развитии действия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357950" y="3643314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(Завязка)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28596" y="4357694"/>
            <a:ext cx="4429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Двусложный размер стиха с ударением на первом слоге.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357950" y="4429132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(Хорей)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28596" y="5143512"/>
            <a:ext cx="4357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Созвучие окончаний стихотворных строк.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357950" y="5143512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(Рифма)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8585"/>
            </a:gs>
            <a:gs pos="100000">
              <a:srgbClr val="4D0808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6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75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Рисунок 7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7048500" y="179070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Рисунок 9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Рисунок 10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75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Рисунок 12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Рисунок 17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7048500" y="4505325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Рисунок 18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1504950" y="4505325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Рисунок 19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1504950" y="179070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6" name="Рисунок 8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25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7" name="Рисунок 11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63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8" name="Рисунок 11" descr="53373777524e97669ad10d93196953ec.gif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86750" y="6143625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/>
          <p:nvPr/>
        </p:nvSpPr>
        <p:spPr>
          <a:xfrm>
            <a:off x="500034" y="714356"/>
            <a:ext cx="5715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Стихотворение, в основе которого лежат философские размышления, грустные раздумья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72264" y="928670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(Элегия)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28596" y="1714488"/>
            <a:ext cx="56436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Художественное направление в литературе и искусстве, отмеченное повышенным интересом к человеческому чувству, эмоциональному восприятию окружающего мира.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143636" y="1928802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(Сентиментализм)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57158" y="3143248"/>
            <a:ext cx="5143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Один из основных видов драмы, в котором изображаются острые жизненные конфликты, чаще всего завершающиеся гибелью героев.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072198" y="335756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(Трагедия)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28596" y="4214818"/>
            <a:ext cx="4857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Ряд последовательно развивающихся событий в художественном произведении.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286512" y="4429132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(Сюжет)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57158" y="5143512"/>
            <a:ext cx="45720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Иносказательное изображение отвлеченного предмета или явления через конкретный образ.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357950" y="521495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(Аллегория)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8585"/>
            </a:gs>
            <a:gs pos="100000">
              <a:srgbClr val="4D0808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7" name="Рисунок 6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75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Рисунок 7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7048500" y="179070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Рисунок 9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0" name="Рисунок 10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75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1" name="Рисунок 12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2" name="Рисунок 17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7048500" y="4505325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3" name="Рисунок 18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1504950" y="4505325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4" name="Рисунок 19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1504950" y="179070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5" name="Рисунок 8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25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6" name="Рисунок 11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63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7" name="Рисунок 11" descr="53373777524e97669ad10d93196953ec.gif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43875" y="600075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/>
          <p:nvPr/>
        </p:nvSpPr>
        <p:spPr>
          <a:xfrm>
            <a:off x="571472" y="714356"/>
            <a:ext cx="5143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Один из трех родов литературы, который рисует отдельные чувства и мысли </a:t>
            </a:r>
            <a:r>
              <a:rPr lang="ru-RU" dirty="0" smtClean="0"/>
              <a:t>героя.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6215074" y="85723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(</a:t>
            </a:r>
            <a:r>
              <a:rPr lang="ru-RU" dirty="0"/>
              <a:t>Лирика)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42910" y="1643050"/>
            <a:ext cx="46434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Круг жизненных явлений, изображенных в произведении; то, о чем говорится в произведении.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000760" y="1785926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(Тема)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28596" y="2857496"/>
            <a:ext cx="47149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Небольшое сюжетное стихотворение, в основе которого чаще всего лежит какой-то необычный, фантастический случай.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143636" y="307181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(Баллада)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00034" y="4000504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Художественное определение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143636" y="3929066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(Эпитет)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00034" y="4643446"/>
            <a:ext cx="4429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Повторение одинаковых гласных звуков, придающее тексту особую выразительность.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143636" y="4857760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dirty="0"/>
              <a:t>(Ассонанс)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71472" y="5572140"/>
            <a:ext cx="4286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Небольшое эпическое произведение, повествующее об одном случае из жизни героя.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215074" y="571501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(Рассказ)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8585"/>
            </a:gs>
            <a:gs pos="100000">
              <a:srgbClr val="4D0808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2" name="Рисунок 6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75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3" name="Рисунок 7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7048500" y="179070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4" name="Рисунок 9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5" name="Рисунок 10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75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6" name="Рисунок 12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7" name="Рисунок 17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7048500" y="4505325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8" name="Рисунок 18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1504950" y="4505325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9" name="Рисунок 19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1504950" y="179070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0" name="Рисунок 8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25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1" name="Рисунок 11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63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2" name="Рисунок 11" descr="53373777524e97669ad10d93196953ec.gif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01000" y="600075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/>
          <p:nvPr/>
        </p:nvSpPr>
        <p:spPr>
          <a:xfrm>
            <a:off x="500034" y="642918"/>
            <a:ext cx="4857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История жизни человека.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000760" y="64291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(Биография)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28596" y="1285860"/>
            <a:ext cx="41434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Крылатое народное выражение, которое может быть отнесено ко множеству явлений.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643570" y="1500174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(Пословица)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00034" y="2428868"/>
            <a:ext cx="41434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Заключительная часть произведения, рассказывающая о судьбе героев после всех изображенных событий.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643570" y="2571744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(Эпилог)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8585"/>
            </a:gs>
            <a:gs pos="100000">
              <a:srgbClr val="4D0808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Рисунок 6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75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Рисунок 7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7048500" y="179070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Рисунок 9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Рисунок 10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75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Рисунок 12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Рисунок 17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7048500" y="4505325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6" name="Рисунок 18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1504950" y="4505325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7" name="Рисунок 19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1504950" y="179070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8" name="Рисунок 8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25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9" name="Рисунок 11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63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0" name="Рисунок 11" descr="53373777524e97669ad10d93196953ec.gif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63" y="5929313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8585"/>
            </a:gs>
            <a:gs pos="100000">
              <a:srgbClr val="4D0808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6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75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Рисунок 7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7048500" y="179070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Рисунок 9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Рисунок 10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75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Рисунок 12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Рисунок 17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7048500" y="4505325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Рисунок 18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1504950" y="4505325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Рисунок 19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1504950" y="171924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Рисунок 8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25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3" name="Рисунок 11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63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500034" y="642918"/>
            <a:ext cx="7458388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1-й гейм - "Счастливый случай"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u="sng" dirty="0">
              <a:latin typeface="Arial" pitchFamily="34" charset="0"/>
              <a:ea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u="sng" dirty="0">
              <a:latin typeface="Arial" pitchFamily="34" charset="0"/>
              <a:ea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 нем шесть номинаций: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    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Arial" pitchFamily="34" charset="0"/>
              <a:ea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1.Биография писателя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2."Узнай героя"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3.Знаете ли вы комедию "Горе от ума"?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4.Чьи слова?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5.А его фамилия...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6.Ах, афоризмы, афоризмы...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8585"/>
            </a:gs>
            <a:gs pos="100000">
              <a:srgbClr val="4D0808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6" name="Рисунок 6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75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7" name="Рисунок 7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7048500" y="179070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8" name="Рисунок 9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9" name="Рисунок 10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75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0" name="Рисунок 12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1" name="Рисунок 17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7048500" y="4505325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2" name="Рисунок 18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1504950" y="4505325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3" name="Рисунок 19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1504950" y="179070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4" name="Рисунок 8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25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5" name="Рисунок 11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63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27" name="Рисунок 30" descr="53373777524e97669ad10d93196953ec.gif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72313" y="3643313"/>
            <a:ext cx="3810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28" name="Рисунок 31" descr="53373777524e97669ad10d93196953ec.gif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43375" y="3643313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29" name="Рисунок 32" descr="53373777524e97669ad10d93196953ec.gif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14500" y="3643313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30" name="Рисунок 33" descr="53373777524e97669ad10d93196953ec.gif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625" y="1571625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32" name="Рисунок 35" descr="53373777524e97669ad10d93196953ec.gif">
            <a:hlinkClick r:id="rId9" action="ppaction://hlinksldjump"/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58063" y="57150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33" name="Рисунок 36" descr="53373777524e97669ad10d93196953ec.gif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4875" y="57150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34" name="Рисунок 37" descr="53373777524e97669ad10d93196953ec.gif">
            <a:hlinkClick r:id="rId11" action="ppaction://hlinksldjump"/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57438" y="5643563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35" name="Рисунок 38" descr="3917d3f84cda80b03c2f5727127b1d88.gif">
            <a:hlinkClick r:id="rId12" action="ppaction://hlinksldjump"/>
          </p:cNvPr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14313" y="214313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36" name="Рисунок 38" descr="3917d3f84cda80b03c2f5727127b1d88.gif">
            <a:hlinkClick r:id="rId12" action="ppaction://hlinksldjump"/>
          </p:cNvPr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14313" y="214313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37" name="Rectangle 41"/>
          <p:cNvSpPr>
            <a:spLocks noChangeArrowheads="1"/>
          </p:cNvSpPr>
          <p:nvPr/>
        </p:nvSpPr>
        <p:spPr bwMode="auto">
          <a:xfrm>
            <a:off x="500034" y="0"/>
            <a:ext cx="8643966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</a:t>
            </a:r>
            <a:endParaRPr kumimoji="0" lang="ru-RU" sz="2400" b="1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2-й гейм - "Гласные безударные - самые коварные"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Команды получают листки для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о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рфографической работы.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3200" dirty="0" smtClean="0">
                <a:latin typeface="Arial" pitchFamily="34" charset="0"/>
                <a:ea typeface="Times New Roman" pitchFamily="18" charset="0"/>
              </a:rPr>
              <a:t>  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Задание: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вставить пропущенные буквы: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Д...спотизм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просв...щение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ар...стократ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     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п...лемика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б...чевать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М...лчалин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Заг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...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рецкий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 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опт...мизм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м...раль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к...нфликт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сож...ление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8585"/>
            </a:gs>
            <a:gs pos="100000">
              <a:srgbClr val="4D0808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6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75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Рисунок 7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7048500" y="179070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Рисунок 9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Рисунок 10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75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Рисунок 12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Рисунок 17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7048500" y="4505325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Рисунок 18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1504950" y="4505325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Рисунок 19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1504950" y="179070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Рисунок 8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25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1" name="Рисунок 11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63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14375" y="1143000"/>
            <a:ext cx="7286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ru-RU" dirty="0" smtClean="0"/>
              <a:t>                                          </a:t>
            </a:r>
            <a:endParaRPr lang="ru-RU" sz="1400" dirty="0"/>
          </a:p>
        </p:txBody>
      </p:sp>
      <p:pic>
        <p:nvPicPr>
          <p:cNvPr id="5142" name="Рисунок 22" descr="53373777524e97669ad10d93196953ec.gif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00750" y="5929313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43" name="Rectangle 23"/>
          <p:cNvSpPr>
            <a:spLocks noChangeArrowheads="1"/>
          </p:cNvSpPr>
          <p:nvPr/>
        </p:nvSpPr>
        <p:spPr bwMode="auto">
          <a:xfrm>
            <a:off x="0" y="692944"/>
            <a:ext cx="91440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3-й гейм - "Ты - мне, я - тебе"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Каждый член команды задает по     одному вопросу одному из соперников.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dirty="0"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3600" dirty="0" smtClean="0">
                <a:latin typeface="Arial" pitchFamily="34" charset="0"/>
                <a:ea typeface="Times New Roman" pitchFamily="18" charset="0"/>
              </a:rPr>
              <a:t>    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Правильный ответ приносит         команде по одному очку.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8585"/>
            </a:gs>
            <a:gs pos="100000">
              <a:srgbClr val="4D0808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6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75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Рисунок 7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7048500" y="179070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Рисунок 9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Рисунок 10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75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Рисунок 12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Рисунок 17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7048500" y="4505325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Рисунок 18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1504950" y="4505325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3" name="Рисунок 19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1504950" y="179070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4" name="Рисунок 8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25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5" name="Рисунок 11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63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0" name="Рисунок 15" descr="53373777524e97669ad10d93196953ec.gif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63" y="5929313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65" name="Rectangle 21"/>
          <p:cNvSpPr>
            <a:spLocks noChangeArrowheads="1"/>
          </p:cNvSpPr>
          <p:nvPr/>
        </p:nvSpPr>
        <p:spPr bwMode="auto">
          <a:xfrm>
            <a:off x="0" y="642919"/>
            <a:ext cx="9144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4-й гейм - "</a:t>
            </a:r>
            <a:r>
              <a:rPr kumimoji="0" lang="ru-RU" sz="28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Заморочки</a:t>
            </a:r>
            <a:r>
              <a:rPr kumimoji="0" lang="ru-RU" sz="28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из бочки"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dirty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Каждый член команды достает из "бочки"     вопрос. На обдумывание дается 15 секунд,  отвечает вся команда, возможна помощь  болельщиков.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8585"/>
            </a:gs>
            <a:gs pos="100000">
              <a:srgbClr val="4D0808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Рисунок 6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75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Рисунок 7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7048500" y="179070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Рисунок 9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Рисунок 10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75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Рисунок 12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Рисунок 17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7048500" y="4505325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Рисунок 18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1504950" y="4505325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8" name="Рисунок 19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1504950" y="179070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9" name="Рисунок 8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25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0" name="Рисунок 11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63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2" name="Рисунок 13" descr="53373777524e97669ad10d93196953ec.gif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72438" y="600075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7" name="Rectangle 19"/>
          <p:cNvSpPr>
            <a:spLocks noChangeArrowheads="1"/>
          </p:cNvSpPr>
          <p:nvPr/>
        </p:nvSpPr>
        <p:spPr bwMode="auto">
          <a:xfrm>
            <a:off x="285720" y="1046440"/>
            <a:ext cx="8858280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</a:t>
            </a:r>
            <a:r>
              <a:rPr kumimoji="0" lang="ru-RU" sz="3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5 -й гейм - "Всё наоборот"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1400" dirty="0" smtClean="0">
                <a:latin typeface="Arial" pitchFamily="34" charset="0"/>
                <a:ea typeface="Times New Roman" pitchFamily="18" charset="0"/>
              </a:rPr>
              <a:t>     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Чтобы отгадать зашифрованную фразу,  надо каждое слово в ней заменить антонимом.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8585"/>
            </a:gs>
            <a:gs pos="100000">
              <a:srgbClr val="4D0808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Рисунок 6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75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Рисунок 7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7048500" y="179070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Рисунок 9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Рисунок 10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75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Рисунок 12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Рисунок 17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7048500" y="4505325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Рисунок 18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1504950" y="4505325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2" name="Рисунок 19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1504950" y="179070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3" name="Рисунок 8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25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4" name="Рисунок 11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63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7" name="Рисунок 14" descr="53373777524e97669ad10d93196953ec.gif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86750" y="6072188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285720" y="642918"/>
            <a:ext cx="8858280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1 команда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Несчастные за минутами следят. (Счастливые часов не наблюдают)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Шептали мужики: "Караул" - и под землю каски закапывали. (Кричали женщины: "Ура"...)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Непорочность не счастье, молчание - не плохо. (Грех не беда, молва не хороша)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Чужие ничто маски. (Знакомые всё лица)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Стара история, а сомневаешься легко. (Свежо предание, а верится с трудом)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285720" y="3286125"/>
            <a:ext cx="8858280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 команда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Не герой твоей повести. (Герой не моего романа)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Стоял на улице, не оказался на этой же. (Шел в комнату, попал в другую)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Не обходи их меньше никаких радостей,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И крестьянская доброта, и крестьянская злоба. (Минуй нас пуще всех    печалей, и барский гнев, и       барская любовь)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Шалаши стары, но вера новая. (Дома новы, но предрассудки стары)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Несчастен, кто не верит, холодно ему во тьме! (Блажен, кто верует, тепло ему    на свете)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8585"/>
            </a:gs>
            <a:gs pos="100000">
              <a:srgbClr val="4D0808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6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75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Рисунок 7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7048500" y="179070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Рисунок 9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Рисунок 10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75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Рисунок 12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Рисунок 17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7048500" y="4505325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Рисунок 18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1504950" y="4505325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Рисунок 19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1504950" y="179070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6" name="Рисунок 8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25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7" name="Рисунок 11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63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5" name="Рисунок 18" descr="53373777524e97669ad10d93196953ec.gif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86750" y="6072188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214282" y="1072675"/>
            <a:ext cx="892971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6-й гейм - "Дальше, дальше, дальше"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Начинает проигрывающая команда. За две минуты команда должна дать правильные ответы на  как  можно большее количество вопросов. Если ответа нет, то капитан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говорит</a:t>
            </a:r>
            <a:r>
              <a:rPr lang="ru-RU" sz="2800" dirty="0" smtClean="0">
                <a:latin typeface="Arial" pitchFamily="34" charset="0"/>
                <a:ea typeface="Times New Roman" pitchFamily="18" charset="0"/>
              </a:rPr>
              <a:t> : </a:t>
            </a:r>
            <a:r>
              <a:rPr lang="ru-RU" sz="2800" dirty="0" smtClean="0">
                <a:latin typeface="Arial" pitchFamily="34" charset="0"/>
                <a:ea typeface="Times New Roman" pitchFamily="18" charset="0"/>
              </a:rPr>
              <a:t>«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Дальше»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8585"/>
            </a:gs>
            <a:gs pos="100000">
              <a:srgbClr val="4D0808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Рисунок 6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75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Рисунок 7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7048500" y="179070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Рисунок 9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Рисунок 10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75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Рисунок 12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8" name="Рисунок 17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7048500" y="4505325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9" name="Рисунок 18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1504950" y="4505325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0" name="Рисунок 19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1504950" y="179070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1" name="Рисунок 8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25" y="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2" name="Рисунок 11" descr="b1c123622493f01ba8fc3652cc33256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63" y="6267450"/>
            <a:ext cx="3600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6" name="Рисунок 15" descr="53373777524e97669ad10d93196953ec.gif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01000" y="5929313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285720" y="428604"/>
            <a:ext cx="885828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 </a:t>
            </a:r>
            <a:r>
              <a:rPr kumimoji="0" lang="ru-RU" sz="28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Вопросы для первой команды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214282" y="5214950"/>
            <a:ext cx="871537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8596" y="1357298"/>
            <a:ext cx="6786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Краткий иносказательный рассказ поучительного характера.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286644" y="1357298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(Басня)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28596" y="2143116"/>
            <a:ext cx="5000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Развернутое высказывание одного лица.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215206" y="2214554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(Монолог)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28596" y="2928934"/>
            <a:ext cx="721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Изображение внешности героя в художественном произведении.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572396" y="292893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(Портрет)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596" y="3500438"/>
            <a:ext cx="5857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Заключительный момент в развитии действия. 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143768" y="3500438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(Развязка)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57158" y="4143380"/>
            <a:ext cx="6429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Двусложный размер стиха с ударением на втором слоге.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215206" y="4143380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(Ямб)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57158" y="4857760"/>
            <a:ext cx="6858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Повторение однородных явлений через равные промежутки.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358082" y="4857760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(Ритм)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57158" y="5500702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Торжественное стихотворение, прославляющее выдающихся деятелей или исторические события.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429520" y="557214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(Ода)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1" grpId="0"/>
      <p:bldP spid="33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948</TotalTime>
  <Words>1023</Words>
  <Application>Microsoft Office PowerPoint</Application>
  <PresentationFormat>Экран (4:3)</PresentationFormat>
  <Paragraphs>198</Paragraphs>
  <Slides>16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Test</dc:creator>
  <cp:lastModifiedBy>Пользователь</cp:lastModifiedBy>
  <cp:revision>95</cp:revision>
  <dcterms:created xsi:type="dcterms:W3CDTF">2008-11-14T15:37:55Z</dcterms:created>
  <dcterms:modified xsi:type="dcterms:W3CDTF">2011-11-28T17:29:12Z</dcterms:modified>
</cp:coreProperties>
</file>