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6" r:id="rId4"/>
    <p:sldId id="320" r:id="rId5"/>
    <p:sldId id="331" r:id="rId6"/>
    <p:sldId id="322" r:id="rId7"/>
    <p:sldId id="323" r:id="rId8"/>
    <p:sldId id="257" r:id="rId9"/>
    <p:sldId id="258" r:id="rId10"/>
    <p:sldId id="327" r:id="rId11"/>
    <p:sldId id="259" r:id="rId12"/>
    <p:sldId id="328" r:id="rId13"/>
    <p:sldId id="330" r:id="rId14"/>
    <p:sldId id="332" r:id="rId15"/>
    <p:sldId id="333" r:id="rId16"/>
    <p:sldId id="329" r:id="rId17"/>
    <p:sldId id="334" r:id="rId18"/>
    <p:sldId id="339" r:id="rId19"/>
    <p:sldId id="335" r:id="rId20"/>
    <p:sldId id="336" r:id="rId21"/>
    <p:sldId id="337" r:id="rId22"/>
    <p:sldId id="338" r:id="rId23"/>
    <p:sldId id="3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75574655669438E-2"/>
          <c:y val="8.2113368472356757E-2"/>
          <c:w val="0.91250996555118102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127464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Вакцинация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89666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Бустерная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53110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Бустер 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5"/>
        <c:axId val="-700134000"/>
        <c:axId val="-700141616"/>
      </c:barChart>
      <c:catAx>
        <c:axId val="-7001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00141616"/>
        <c:crosses val="autoZero"/>
        <c:auto val="1"/>
        <c:lblAlgn val="ctr"/>
        <c:lblOffset val="100"/>
        <c:noMultiLvlLbl val="0"/>
      </c:catAx>
      <c:valAx>
        <c:axId val="-70014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0013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67809963179246E-2"/>
          <c:y val="0.8957876540484957"/>
          <c:w val="0.899999923048451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1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8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0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0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3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A682-8E87-4F33-93D0-80AF9EF156E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8640-E1A3-4A9E-9505-9DF902453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1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9760" y="2220099"/>
            <a:ext cx="9144000" cy="2387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вакцинация.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9729" y="5006418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Врач-эпидемиолог государственного учреждения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зональный центр гигиены и эпидемиологии» Семечко Т.Г.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0" y="406315"/>
            <a:ext cx="1927080" cy="1892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65" y="5419337"/>
            <a:ext cx="1242843" cy="12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4240483"/>
              </p:ext>
            </p:extLst>
          </p:nvPr>
        </p:nvGraphicFramePr>
        <p:xfrm>
          <a:off x="3031524" y="720033"/>
          <a:ext cx="51980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87322" y="2407424"/>
            <a:ext cx="17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70% </a:t>
            </a:r>
            <a:r>
              <a:rPr lang="ru-RU" sz="1400" dirty="0" smtClean="0"/>
              <a:t>от населения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6903" y="342949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41,67%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07800" y="2789075"/>
            <a:ext cx="3089957" cy="12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800" y="225082"/>
            <a:ext cx="536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Охват вакцинацией против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населения </a:t>
            </a:r>
            <a:r>
              <a:rPr lang="ru-RU" dirty="0" err="1" smtClean="0"/>
              <a:t>Мозырского</a:t>
            </a:r>
            <a:r>
              <a:rPr lang="ru-RU" dirty="0" smtClean="0"/>
              <a:t> района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5453" y="2813713"/>
            <a:ext cx="15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90% </a:t>
            </a:r>
            <a:r>
              <a:rPr lang="ru-RU" sz="1400" dirty="0" smtClean="0"/>
              <a:t>от привитых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659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7784" y="576648"/>
            <a:ext cx="9160474" cy="6013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092" y="115330"/>
            <a:ext cx="6820930" cy="6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13035" y="1941808"/>
            <a:ext cx="201827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(первичная) вакцинация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1573427" y="3465808"/>
            <a:ext cx="948744" cy="54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4573885" y="2744688"/>
            <a:ext cx="1400432" cy="36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55704" y="2436911"/>
            <a:ext cx="163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</a:t>
            </a:r>
            <a:r>
              <a:rPr lang="ru-RU" sz="1400" dirty="0" smtClean="0"/>
              <a:t> месяцев и более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6897" y="1903025"/>
            <a:ext cx="201827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Первый бустер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053174" y="3354766"/>
            <a:ext cx="6843" cy="64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179408" y="4563416"/>
            <a:ext cx="199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Гам-КОВИД-</a:t>
            </a:r>
            <a:r>
              <a:rPr lang="ru-RU" dirty="0" err="1"/>
              <a:t>Вак</a:t>
            </a:r>
            <a:endParaRPr lang="en-US" dirty="0"/>
          </a:p>
          <a:p>
            <a:pPr algn="ctr"/>
            <a:r>
              <a:rPr lang="ru-RU" dirty="0"/>
              <a:t>СПУТНИК </a:t>
            </a:r>
            <a:r>
              <a:rPr lang="ru-RU" dirty="0" smtClean="0"/>
              <a:t>ЛАЙТ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558916" y="3465808"/>
            <a:ext cx="950400" cy="54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82747" y="4004360"/>
            <a:ext cx="914401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5-17 лет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88917" y="4004359"/>
            <a:ext cx="914401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 лет </a:t>
            </a:r>
            <a:r>
              <a:rPr lang="ru-RU" sz="1400" dirty="0" smtClean="0"/>
              <a:t>и старше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2609" y="4546859"/>
            <a:ext cx="1682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дозы</a:t>
            </a:r>
          </a:p>
          <a:p>
            <a:pPr algn="ctr"/>
            <a:r>
              <a:rPr lang="en-US" dirty="0" smtClean="0"/>
              <a:t>SINOPHARM </a:t>
            </a:r>
          </a:p>
          <a:p>
            <a:pPr algn="ctr"/>
            <a:r>
              <a:rPr lang="ru-RU" dirty="0" smtClean="0"/>
              <a:t>или иного ИЛП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83290" y="4473146"/>
            <a:ext cx="17566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 дозы</a:t>
            </a:r>
          </a:p>
          <a:p>
            <a:pPr algn="ctr"/>
            <a:r>
              <a:rPr lang="en-US" dirty="0" smtClean="0"/>
              <a:t>SINOPHARM</a:t>
            </a:r>
            <a:r>
              <a:rPr lang="ru-RU" dirty="0" smtClean="0"/>
              <a:t>, Гам-КОВИД-</a:t>
            </a:r>
            <a:r>
              <a:rPr lang="ru-RU" dirty="0" err="1" smtClean="0"/>
              <a:t>Вак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ru-RU" dirty="0"/>
              <a:t>или иного </a:t>
            </a:r>
            <a:r>
              <a:rPr lang="ru-RU" dirty="0" smtClean="0"/>
              <a:t>ИЛП либо 1 доза СПУТНИК ЛАЙТ </a:t>
            </a:r>
            <a:r>
              <a:rPr lang="ru-RU" dirty="0"/>
              <a:t>или иного ИЛП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04801" y="4082058"/>
            <a:ext cx="914401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 лет </a:t>
            </a:r>
            <a:r>
              <a:rPr lang="ru-RU" sz="1400" dirty="0" smtClean="0"/>
              <a:t>и старше</a:t>
            </a:r>
            <a:endParaRPr lang="ru-RU" sz="1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8167283" y="5143755"/>
            <a:ext cx="10265" cy="25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6624805" y="5452669"/>
            <a:ext cx="3084955" cy="893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Беременность, грудное вскармливание, мед. противопоказания для введения Гам-КОВИД-</a:t>
            </a:r>
            <a:r>
              <a:rPr lang="ru-RU" sz="1400" dirty="0" err="1" smtClean="0"/>
              <a:t>Вак</a:t>
            </a:r>
            <a:r>
              <a:rPr lang="ru-RU" sz="1400" dirty="0" smtClean="0"/>
              <a:t> или СПУТНИК ЛАЙТ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604801" y="636445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SINOPHARM</a:t>
            </a:r>
            <a:endParaRPr lang="ru-RU" dirty="0"/>
          </a:p>
        </p:txBody>
      </p:sp>
      <p:pic>
        <p:nvPicPr>
          <p:cNvPr id="3074" name="Picture 2" descr="Вакцина &amp;quot;Гам-Ковид-Вак&amp;quot;, Коронавирус, Ноябрьск, Новый Уре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18595" r="17894" b="17341"/>
          <a:stretch/>
        </p:blipFill>
        <p:spPr bwMode="auto">
          <a:xfrm>
            <a:off x="10152420" y="5197014"/>
            <a:ext cx="2051222" cy="16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ngarsk38.ru/wp-content/uploads/2022/02/54abc0198662adae007b870194956e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15972" r="3368" b="23841"/>
          <a:stretch/>
        </p:blipFill>
        <p:spPr bwMode="auto">
          <a:xfrm>
            <a:off x="10103414" y="2625208"/>
            <a:ext cx="2097103" cy="19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exty.org.ua/media/images/123_CNLHnve.origin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-701" r="12920" b="34122"/>
          <a:stretch/>
        </p:blipFill>
        <p:spPr bwMode="auto">
          <a:xfrm>
            <a:off x="8710569" y="-142613"/>
            <a:ext cx="3481431" cy="19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4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86" y="0"/>
            <a:ext cx="4780658" cy="67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4194" y="961464"/>
            <a:ext cx="11787806" cy="58785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городское научное общество терапевтов (МГНОТ)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1 400 респондентов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80 % респондентов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утомляемость, огромную слабость, вплоть до того, что нет сил вставать с кровати, выполнять обычную для себя физическую нагрузку.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65–70 % — боль в мышцах, костях и суставах, а также жжение кожи, чувство мурашек и т. 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41,5 %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нарушения ритма сердца.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51% — нарушения сна.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47 % респондентов жаловались на чувство заложенности в груди и нехватки воздуха.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43 % — на боли в области сердца, явно не стенокардические.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44 % — на головные боли.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45 % — на потливость.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45 % имелись признаки депрессии.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отмечены такие жалобы, как головокружение, туман в голове, шум в ушах, одышка, выпадение волос, разнообразные высыпания на коже, узлы на венах и болезненность вен, увеличение и болезненность лимфоузлов, нарушение потенции, либидо, менструального цикла, нарушение аппетита, а также тревога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120" y="995787"/>
            <a:ext cx="9372601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более подвержен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постковидному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синдрому?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fontAlgn="base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нашего опыта это точно не пожилые, а скорее люди в возрасте до 50 лет, как женщины, так и мужчины. Почему более молодые? Потому что аутоиммунные процессы в принципе больше свойственны молодым.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людей происходит, по всей видимости, более мощный иммунный ответ. </a:t>
            </a:r>
          </a:p>
          <a:p>
            <a:pPr lvl="0" eaLnBrk="0" fontAlgn="base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fontAlgn="base" hangingPunct="0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еще вот в чем. 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Постковидным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синдромом болеют в т. ч. пациенты, легко перенесшие инфекцию. Хотя изначально считалось, что этому состоянию подвержены люди, тяжело переболевшие, находившиеся на ИВЛ.</a:t>
            </a:r>
          </a:p>
          <a:p>
            <a:pPr lvl="0" eaLnBrk="0" fontAlgn="base" hangingPunct="0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eaLnBrk="0" fontAlgn="base" hangingPunct="0"/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78" y="632511"/>
            <a:ext cx="4427675" cy="6225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958" y="145257"/>
            <a:ext cx="390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мытья рук: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1798" y="8266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Включите теплую воду и смочите руки водой.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1798" y="13451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Нанесите мыло на руки и намыльте.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1798" y="18636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Мойте тыльные стороны кистей рук. Тщательно намыливайте руки между пальцами со всех сторон на обеих руках.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1798" y="23821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Мойте ладони. Тщательно намыливайте руки между пальцами со всех сторон на обеих руках.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71798" y="29006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Мойте внешнюю сторону четырех пальцев противоположной ладони с перекрещиванием пальцев.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1798" y="341911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Мойте большие пальцы круговыми движениями, зажимая их в кулаке другой руки.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71798" y="3939962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Кончиками пальцев трите внутреннюю часть ладони одной руки, затем второй.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71798" y="4460810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Смойте мыло.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1798" y="4981658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Вытрите руки насухо.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2093" y="5502506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Закройте кран с помощью бумажного полотенца.</a:t>
            </a:r>
            <a:endParaRPr lang="ru-RU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2611395" y="1876866"/>
            <a:ext cx="154457" cy="2597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55780" y="2967202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20-40 секунд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0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.ua.prom.st/2278503534_2278503534.jpg?PIMAGE_ID=22785035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/>
          <a:stretch/>
        </p:blipFill>
        <p:spPr bwMode="auto">
          <a:xfrm>
            <a:off x="2759676" y="568411"/>
            <a:ext cx="7092778" cy="60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2228" y="2272479"/>
            <a:ext cx="667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 гигиенической антисептике кожи рук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77744" y="3248536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доступ к воде и мылу затруднен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7744" y="4035333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3-5 мл средства нанесите на сухие руки.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7744" y="4822130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комплекс движений тот же, что и при мытье рук.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66335" y="4955307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20-30 секунд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  <p:pic>
        <p:nvPicPr>
          <p:cNvPr id="3074" name="Picture 2" descr="https://cemp.msk.ru/upload/medialibrary/6c3/6c366d5c7a00329c1ff4e7d402c654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0" y="1171103"/>
            <a:ext cx="7500843" cy="46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3314" y="2317378"/>
            <a:ext cx="398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Coronaviridae</a:t>
            </a:r>
            <a:r>
              <a:rPr lang="en-US" dirty="0" smtClean="0"/>
              <a:t> - </a:t>
            </a:r>
            <a:r>
              <a:rPr lang="ru-RU" dirty="0" smtClean="0"/>
              <a:t> большое семейство РНК-вирусов, способных инфицировать человека и животных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3314" y="3440962"/>
            <a:ext cx="412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Пути передачи </a:t>
            </a:r>
            <a:r>
              <a:rPr lang="en-US" dirty="0" smtClean="0"/>
              <a:t>SARS-CoV-2</a:t>
            </a:r>
            <a:r>
              <a:rPr lang="ru-RU" dirty="0" smtClean="0"/>
              <a:t>: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воздушно-капельный (при кашле, чихании, разговоре)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воздушно-пылевой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контактный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фекально-оральный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3314" y="5315976"/>
            <a:ext cx="3686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Факторы передачи: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Воздух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Пищевые продукты и предметы обихода, контаминированные вирусом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3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9624" y="995787"/>
            <a:ext cx="6613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средств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органов дыхания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9939" y="2161308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Вымыть руки/произвести гигиеническую антисептику кожи рук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0217" y="2227896"/>
            <a:ext cx="20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 надеванием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3784" y="3097428"/>
            <a:ext cx="12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Надевание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9939" y="3097428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Цветной стороной наружу, держась за ушные фиксаторы, складки на наружной поверхности направлены вниз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9939" y="3599937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Прижать крепление в области носа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9939" y="4102446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защиты органов дыхания должно закрывать рот, нос и подбородок.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5855" y="5066271"/>
            <a:ext cx="23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использования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9939" y="5066271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Снять, держась за ушные фиксаторы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9939" y="5568780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Поместить в полиэтиленовый пакет, а затем контейнер для мусора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9939" y="6071289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Вымыть руки/произвести гигиеническую антисептику кожи рук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0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9135" y="811121"/>
            <a:ext cx="512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Многоразовые средства защиты органов дыхания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68939" y="1298833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Индивидуальное использование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8939" y="2181654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Стирка в горячей воде (не менее 60⁰С) с мылом или стиральным порошком, затем проглаживание утюгом с паром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1654"/>
            <a:ext cx="342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 повторным применением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2967" y="3690550"/>
            <a:ext cx="30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Общие правила пользования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3694" y="3690550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2 часов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3694" y="4322116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Немедленно заменить в случае намокания (увлажнения)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3694" y="4953682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касаться руками закрепленного средства защиты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3694" y="5579758"/>
            <a:ext cx="7772400" cy="829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Вымыть руки/произвести гигиеническую антисептику кожи рук после прикосновения к используемому или использованному средству защиты органов дыхания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47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" y="49766"/>
            <a:ext cx="1927080" cy="189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1427" y="881449"/>
            <a:ext cx="448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Рекомендации по использованию перчаток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653" y="1941808"/>
            <a:ext cx="20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 надеванием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4080" y="1875219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Вымыть руки/произвести гигиеническую антисептику кожи рук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4080" y="2499657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Носить не более 1-2 часов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4080" y="3124095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 нарушения целостности одной из перчаток, менять на новые следует обе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4080" y="3748533"/>
            <a:ext cx="7772400" cy="502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Одноразовые перчатки не предполагают повторного использования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94080" y="4372971"/>
            <a:ext cx="7772400" cy="1434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Обработать антисептиком перчатки</a:t>
            </a:r>
          </a:p>
          <a:p>
            <a:pPr algn="ctr"/>
            <a:r>
              <a:rPr lang="ru-RU" dirty="0" smtClean="0"/>
              <a:t>Поместить в герметичный пакет</a:t>
            </a:r>
          </a:p>
          <a:p>
            <a:pPr algn="ctr"/>
            <a:r>
              <a:rPr lang="ru-RU" dirty="0" smtClean="0"/>
              <a:t>Утилизировать</a:t>
            </a:r>
          </a:p>
          <a:p>
            <a:pPr algn="ctr"/>
            <a:r>
              <a:rPr lang="ru-RU" dirty="0"/>
              <a:t>Вымыть руки/произвести гигиеническую антисептику кожи </a:t>
            </a:r>
            <a:r>
              <a:rPr lang="ru-RU" dirty="0" smtClean="0"/>
              <a:t>рук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8484" y="490565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75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553" y="2078595"/>
            <a:ext cx="9146058" cy="286410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3" y="274638"/>
            <a:ext cx="1927080" cy="189204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12606"/>
              </p:ext>
            </p:extLst>
          </p:nvPr>
        </p:nvGraphicFramePr>
        <p:xfrm>
          <a:off x="10802645" y="5213734"/>
          <a:ext cx="1475218" cy="148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Точечный рисунок" r:id="rId4" imgW="1790476" imgH="1809524" progId="PBrush">
                  <p:embed/>
                </p:oleObj>
              </mc:Choice>
              <mc:Fallback>
                <p:oleObj name="Точечный рисунок" r:id="rId4" imgW="1790476" imgH="18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lum bright="6000"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645" y="5213734"/>
                        <a:ext cx="1475218" cy="148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65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075" y="225082"/>
            <a:ext cx="9432721" cy="1606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Распространение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38828" y="4695992"/>
            <a:ext cx="11148968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3315" y="2050688"/>
            <a:ext cx="15348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</a:t>
            </a:r>
            <a:r>
              <a:rPr lang="ru-RU" dirty="0" smtClean="0"/>
              <a:t>  </a:t>
            </a:r>
            <a:r>
              <a:rPr lang="ru-RU" sz="1200" dirty="0" smtClean="0"/>
              <a:t>2002 года </a:t>
            </a:r>
            <a:r>
              <a:rPr lang="ru-RU" sz="1200" dirty="0" err="1" smtClean="0"/>
              <a:t>коронавирусы</a:t>
            </a:r>
            <a:r>
              <a:rPr lang="ru-RU" sz="1200" dirty="0" smtClean="0"/>
              <a:t> рассматривались в качестве агентов, вызывающих нетяжелые заболевания верхних дыхательных путей с крайне редкими летальными исходами.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7777" y="4613678"/>
            <a:ext cx="648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08917" y="46043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81373" y="46082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45063" y="46159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096777" y="46049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664101" y="46136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843964" y="2050688"/>
            <a:ext cx="1606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Эпидемия атипичной пневмонии, вызванная </a:t>
            </a:r>
            <a:r>
              <a:rPr lang="ru-RU" sz="1200" dirty="0" err="1" smtClean="0"/>
              <a:t>коронавирусом</a:t>
            </a:r>
            <a:r>
              <a:rPr lang="ru-RU" sz="1200" dirty="0" smtClean="0"/>
              <a:t> </a:t>
            </a:r>
            <a:r>
              <a:rPr lang="en-US" sz="1200" dirty="0" smtClean="0"/>
              <a:t>SARS-</a:t>
            </a:r>
            <a:r>
              <a:rPr lang="en-US" sz="1200" dirty="0" err="1" smtClean="0"/>
              <a:t>CoV</a:t>
            </a:r>
            <a:r>
              <a:rPr lang="ru-RU" sz="1200" dirty="0" smtClean="0"/>
              <a:t>. За период эпидемии в 37 странах зарегистрировано  </a:t>
            </a:r>
            <a:r>
              <a:rPr lang="en-US" sz="1200" dirty="0" smtClean="0"/>
              <a:t>&gt;</a:t>
            </a:r>
            <a:r>
              <a:rPr lang="ru-RU" sz="1200" dirty="0" smtClean="0"/>
              <a:t>8тыс. Случаев, из них 774 </a:t>
            </a:r>
            <a:r>
              <a:rPr lang="ru-RU" sz="1200" dirty="0" err="1" smtClean="0"/>
              <a:t>сосмертельным</a:t>
            </a:r>
            <a:r>
              <a:rPr lang="ru-RU" sz="1200" dirty="0" smtClean="0"/>
              <a:t> исходом. С 2004г. новых случаев не зарегистрировано.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478323" y="2058432"/>
            <a:ext cx="141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Появился </a:t>
            </a:r>
            <a:r>
              <a:rPr lang="ru-RU" sz="1200" dirty="0" err="1" smtClean="0"/>
              <a:t>коронавирус</a:t>
            </a:r>
            <a:r>
              <a:rPr lang="ru-RU" sz="1200" dirty="0" smtClean="0"/>
              <a:t> </a:t>
            </a:r>
            <a:r>
              <a:rPr lang="en-US" sz="1200" dirty="0" smtClean="0"/>
              <a:t>MERS-</a:t>
            </a:r>
            <a:r>
              <a:rPr lang="en-US" sz="1200" dirty="0" err="1" smtClean="0"/>
              <a:t>CoV</a:t>
            </a:r>
            <a:r>
              <a:rPr lang="ru-RU" sz="1200" dirty="0" smtClean="0"/>
              <a:t>, возбудитель ближневосточного респираторного синдрома (</a:t>
            </a:r>
            <a:r>
              <a:rPr lang="en-US" sz="1200" dirty="0" smtClean="0"/>
              <a:t>MERS</a:t>
            </a:r>
            <a:r>
              <a:rPr lang="ru-RU" sz="1200" dirty="0" smtClean="0"/>
              <a:t>). Циркулирует по </a:t>
            </a:r>
            <a:r>
              <a:rPr lang="ru-RU" sz="1200" dirty="0" err="1" smtClean="0"/>
              <a:t>н.в</a:t>
            </a:r>
            <a:r>
              <a:rPr lang="ru-RU" sz="1200" dirty="0" smtClean="0"/>
              <a:t>. До 2020 зарегистрировано 866 летальных исходов.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959603" y="2050688"/>
            <a:ext cx="1883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конце 2019 на территории КНР произошла вспышка новой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 </a:t>
            </a:r>
            <a:r>
              <a:rPr lang="en-US" sz="1200" dirty="0" smtClean="0"/>
              <a:t>SARS-</a:t>
            </a:r>
            <a:r>
              <a:rPr lang="en-US" sz="1200" dirty="0" err="1" smtClean="0"/>
              <a:t>CoV</a:t>
            </a:r>
            <a:r>
              <a:rPr lang="ru-RU" sz="1200" dirty="0" smtClean="0"/>
              <a:t>-2 с эпицентром в провинции </a:t>
            </a:r>
            <a:r>
              <a:rPr lang="ru-RU" sz="1200" dirty="0" err="1" smtClean="0"/>
              <a:t>Хубэй</a:t>
            </a:r>
            <a:r>
              <a:rPr lang="ru-RU" sz="1200" dirty="0" smtClean="0"/>
              <a:t>. В настоящее время источником инфекции является больной человек, в .ч. находящийся в инкубационном периоде, и бессимптомный носитель.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825926" y="2058432"/>
            <a:ext cx="15881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Высокий уровень заболеваемости и смертности в странах, где изоляционно-ограничительные мероприятия были введены с запозданием или в неполном объеме(Италия, Испания, США, Великобритания).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624284" y="2117124"/>
            <a:ext cx="1753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Эпидемическая ситуация в разных странах крайне неоднородная. Наибольшее число случаев инфицирования зарегистрировано в США, Индии, Бразилии и Великобритании.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9770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196" y="365125"/>
            <a:ext cx="8912604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Какие штаммы считаются опасными</a:t>
            </a:r>
            <a:r>
              <a:rPr lang="ru-RU" sz="4000" dirty="0" smtClean="0"/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6811" y="32045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3315" y="5955450"/>
            <a:ext cx="1241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 smtClean="0"/>
              <a:t>Наряду </a:t>
            </a:r>
            <a:r>
              <a:rPr lang="ru-RU" sz="1200" dirty="0"/>
              <a:t>c VOC был разработан список генетических вариантов, вызывающих интерес — VOI (</a:t>
            </a:r>
            <a:r>
              <a:rPr lang="ru-RU" sz="1200" dirty="0" err="1"/>
              <a:t>Variants</a:t>
            </a:r>
            <a:r>
              <a:rPr lang="ru-RU" sz="1200" dirty="0"/>
              <a:t> </a:t>
            </a:r>
            <a:r>
              <a:rPr lang="ru-RU" sz="1200" dirty="0" err="1"/>
              <a:t>of</a:t>
            </a:r>
            <a:r>
              <a:rPr lang="ru-RU" sz="1200" dirty="0"/>
              <a:t> </a:t>
            </a:r>
            <a:r>
              <a:rPr lang="ru-RU" sz="1200" dirty="0" err="1"/>
              <a:t>Interest</a:t>
            </a:r>
            <a:r>
              <a:rPr lang="ru-RU" sz="1200" dirty="0"/>
              <a:t>). В него вошли вирусные штаммы с мутациями генома, которые в дальнейшем могут привести к изменению эпидемиологических характеристик </a:t>
            </a:r>
            <a:r>
              <a:rPr lang="ru-RU" sz="1200" dirty="0" err="1"/>
              <a:t>коронавируса</a:t>
            </a:r>
            <a:r>
              <a:rPr lang="ru-RU" sz="1200" dirty="0"/>
              <a:t>.</a:t>
            </a:r>
          </a:p>
          <a:p>
            <a:r>
              <a:rPr lang="ru-RU" sz="1200" dirty="0"/>
              <a:t>В 2021 году в список VOI вошли эта-, йота-, каппа- и лямбда-штаммы. Если количество заболевших этими штаммами возрастет, ВОЗ переведет их из VOI в категорию VOC.</a:t>
            </a: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66657" y="1690688"/>
            <a:ext cx="543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Признаки опасных штаммов </a:t>
            </a:r>
            <a:r>
              <a:rPr lang="ru-RU" dirty="0" err="1"/>
              <a:t>коронавируса</a:t>
            </a:r>
            <a:r>
              <a:rPr lang="ru-RU" dirty="0"/>
              <a:t> COVID-19: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7264" y="2348830"/>
            <a:ext cx="1879134" cy="107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Высокая </a:t>
            </a:r>
            <a:r>
              <a:rPr lang="ru-RU" dirty="0" smtClean="0"/>
              <a:t>вирулентность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5965" y="2348830"/>
            <a:ext cx="1879134" cy="107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Тяжелое </a:t>
            </a:r>
            <a:r>
              <a:rPr lang="ru-RU" dirty="0" smtClean="0"/>
              <a:t>течение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74666" y="2311337"/>
            <a:ext cx="1879134" cy="107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Устойчивость возбудителей к действию </a:t>
            </a:r>
            <a:r>
              <a:rPr lang="ru-RU" sz="1600" dirty="0" smtClean="0"/>
              <a:t>лекарств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8563" y="2418672"/>
            <a:ext cx="1879134" cy="107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Высокая </a:t>
            </a:r>
            <a:r>
              <a:rPr lang="ru-RU" dirty="0" err="1"/>
              <a:t>контагиозность</a:t>
            </a:r>
            <a:r>
              <a:rPr lang="ru-RU" dirty="0"/>
              <a:t> </a:t>
            </a:r>
            <a:r>
              <a:rPr lang="ru-RU" dirty="0" smtClean="0"/>
              <a:t>инфекции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1"/>
          </p:cNvCxnSpPr>
          <p:nvPr/>
        </p:nvCxnSpPr>
        <p:spPr>
          <a:xfrm flipH="1">
            <a:off x="2897697" y="2013854"/>
            <a:ext cx="868960" cy="40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97835" y="2013854"/>
            <a:ext cx="0" cy="29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33314" y="2013854"/>
            <a:ext cx="16778" cy="29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>
            <a:off x="9198465" y="2013854"/>
            <a:ext cx="276201" cy="29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6040073" y="2013854"/>
            <a:ext cx="151002" cy="1996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25291" y="4073268"/>
            <a:ext cx="26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VOC (</a:t>
            </a:r>
            <a:r>
              <a:rPr lang="ru-RU" dirty="0" err="1"/>
              <a:t>Variants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Concern</a:t>
            </a:r>
            <a:r>
              <a:rPr lang="ru-RU" dirty="0"/>
              <a:t>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20242" y="4756796"/>
            <a:ext cx="1276866" cy="12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Альфа-штамм </a:t>
            </a:r>
            <a:r>
              <a:rPr lang="ru-RU" sz="1100" dirty="0" smtClean="0"/>
              <a:t> </a:t>
            </a:r>
            <a:r>
              <a:rPr lang="ru-RU" sz="1100" dirty="0" err="1" smtClean="0"/>
              <a:t>Обнаруженн</a:t>
            </a:r>
            <a:r>
              <a:rPr lang="ru-RU" sz="1100" dirty="0" smtClean="0"/>
              <a:t> </a:t>
            </a:r>
            <a:r>
              <a:rPr lang="ru-RU" sz="1100" dirty="0"/>
              <a:t>в Великобритании в сентябре 2020 года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9579" y="4737676"/>
            <a:ext cx="1278000" cy="12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Бета-штамм </a:t>
            </a:r>
          </a:p>
          <a:p>
            <a:pPr algn="ctr"/>
            <a:r>
              <a:rPr lang="ru-RU" sz="1100" dirty="0" smtClean="0"/>
              <a:t>Был </a:t>
            </a:r>
            <a:r>
              <a:rPr lang="ru-RU" sz="1100" dirty="0"/>
              <a:t>выявлен в 2020 году в ЮАР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07536" y="4737972"/>
            <a:ext cx="1278000" cy="12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Гамма-штамм </a:t>
            </a:r>
            <a:r>
              <a:rPr lang="ru-RU" sz="1100" dirty="0" smtClean="0"/>
              <a:t> Бразильский вариант идентифицирован </a:t>
            </a:r>
            <a:r>
              <a:rPr lang="ru-RU" sz="1100" dirty="0"/>
              <a:t>в начале 2021 года.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22307" y="4751412"/>
            <a:ext cx="1285103" cy="12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26 ноября 2021 года ВОЗ дополнила этот список штаммом </a:t>
            </a:r>
            <a:r>
              <a:rPr lang="ru-RU" sz="1600" dirty="0"/>
              <a:t>омикрон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91836" y="4756796"/>
            <a:ext cx="1285103" cy="12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Дельта-штамм </a:t>
            </a:r>
            <a:r>
              <a:rPr lang="ru-RU" sz="1100" dirty="0"/>
              <a:t>Индийскую разновидность </a:t>
            </a:r>
            <a:r>
              <a:rPr lang="ru-RU" sz="1100" dirty="0" smtClean="0"/>
              <a:t>выявили </a:t>
            </a:r>
            <a:r>
              <a:rPr lang="ru-RU" sz="1100" dirty="0"/>
              <a:t>летом 2021 года.</a:t>
            </a:r>
          </a:p>
        </p:txBody>
      </p:sp>
      <p:cxnSp>
        <p:nvCxnSpPr>
          <p:cNvPr id="35" name="Прямая со стрелкой 34"/>
          <p:cNvCxnSpPr>
            <a:stCxn id="21" idx="1"/>
          </p:cNvCxnSpPr>
          <p:nvPr/>
        </p:nvCxnSpPr>
        <p:spPr>
          <a:xfrm flipH="1">
            <a:off x="2894820" y="4257934"/>
            <a:ext cx="1930471" cy="49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927579" y="4442600"/>
            <a:ext cx="424597" cy="314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1" idx="2"/>
            <a:endCxn id="24" idx="0"/>
          </p:cNvCxnSpPr>
          <p:nvPr/>
        </p:nvCxnSpPr>
        <p:spPr>
          <a:xfrm>
            <a:off x="6136548" y="4442600"/>
            <a:ext cx="9988" cy="29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89548" y="4442600"/>
            <a:ext cx="261212" cy="26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3"/>
          </p:cNvCxnSpPr>
          <p:nvPr/>
        </p:nvCxnSpPr>
        <p:spPr>
          <a:xfrm>
            <a:off x="7447804" y="4257934"/>
            <a:ext cx="1974503" cy="47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2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8" y="289759"/>
            <a:ext cx="11474551" cy="4563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" y="81885"/>
            <a:ext cx="1927080" cy="1892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05" y="4984318"/>
            <a:ext cx="10536135" cy="8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11" y="1020102"/>
            <a:ext cx="10927189" cy="543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81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34" y="2626287"/>
            <a:ext cx="516255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9233" b="6760"/>
          <a:stretch/>
        </p:blipFill>
        <p:spPr>
          <a:xfrm>
            <a:off x="0" y="4442171"/>
            <a:ext cx="5124450" cy="2372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8977"/>
          <a:stretch/>
        </p:blipFill>
        <p:spPr>
          <a:xfrm>
            <a:off x="0" y="169133"/>
            <a:ext cx="5124450" cy="2211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3336"/>
          <a:stretch/>
        </p:blipFill>
        <p:spPr>
          <a:xfrm>
            <a:off x="7038975" y="4466710"/>
            <a:ext cx="5153025" cy="2391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56229"/>
          <a:stretch/>
        </p:blipFill>
        <p:spPr>
          <a:xfrm>
            <a:off x="7038975" y="0"/>
            <a:ext cx="5153025" cy="22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9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9994" y="1309060"/>
            <a:ext cx="8189897" cy="5123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Омикрон  «ниндзя»</a:t>
            </a:r>
          </a:p>
          <a:p>
            <a:pPr marL="0" indent="0"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Симптомы: 	слабость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cs typeface="Times New Roman" panose="02020603050405020304" pitchFamily="18" charset="0"/>
              </a:rPr>
              <a:t>кашель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боль в горле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повышенная температура тела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головная и мышечная боль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 	потеря обоняния</a:t>
            </a:r>
          </a:p>
          <a:p>
            <a:pPr marL="0" indent="0">
              <a:buNone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кишечные расстройства (для детей)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5637" y="1732533"/>
            <a:ext cx="9857064" cy="57420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Группы риска:	 	дети и взрослые, страдающие хроническими 				заболеваниями</a:t>
            </a:r>
            <a:endParaRPr lang="ru-RU" sz="2400" dirty="0"/>
          </a:p>
          <a:p>
            <a:r>
              <a:rPr lang="ru-RU" sz="2400" dirty="0" smtClean="0"/>
              <a:t>			лица старше 60 лет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лица с </a:t>
            </a:r>
            <a:r>
              <a:rPr lang="ru-RU" sz="2400" dirty="0" err="1" smtClean="0"/>
              <a:t>иммуносупрессией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беременные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дети и взрослые, находящиеся в учреждениях с 				круглосуточным режимом пребывания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работники организаций здравоохранения и 				социально значимых профессий</a:t>
            </a:r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5" y="225082"/>
            <a:ext cx="1927080" cy="1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811</Words>
  <Application>Microsoft Office PowerPoint</Application>
  <PresentationFormat>Широкоэкранный</PresentationFormat>
  <Paragraphs>161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Точечный рисунок</vt:lpstr>
      <vt:lpstr>Covid-19.  Иммунопрофилактика коронавирусной инфекции.  Бустерная вакцинация.</vt:lpstr>
      <vt:lpstr>Презентация PowerPoint</vt:lpstr>
      <vt:lpstr>Распространение новой коронавирусной инфекции</vt:lpstr>
      <vt:lpstr>Какие штаммы считаются опасными?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Санитарная охрана территории Республики Беларусь от завоза и распространения заболеваний, требующих проведение мероприятий по санитарной охране территории, и эпиднадзор за зооантропопнозными инфекциями</dc:title>
  <dc:creator>User</dc:creator>
  <cp:lastModifiedBy>User</cp:lastModifiedBy>
  <cp:revision>133</cp:revision>
  <cp:lastPrinted>2022-10-06T05:57:18Z</cp:lastPrinted>
  <dcterms:created xsi:type="dcterms:W3CDTF">2022-05-26T09:02:42Z</dcterms:created>
  <dcterms:modified xsi:type="dcterms:W3CDTF">2022-10-06T06:02:50Z</dcterms:modified>
</cp:coreProperties>
</file>