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0" r:id="rId1"/>
  </p:sldMasterIdLst>
  <p:notesMasterIdLst>
    <p:notesMasterId r:id="rId25"/>
  </p:notesMasterIdLst>
  <p:sldIdLst>
    <p:sldId id="257" r:id="rId2"/>
    <p:sldId id="264" r:id="rId3"/>
    <p:sldId id="285" r:id="rId4"/>
    <p:sldId id="269" r:id="rId5"/>
    <p:sldId id="270" r:id="rId6"/>
    <p:sldId id="276" r:id="rId7"/>
    <p:sldId id="271" r:id="rId8"/>
    <p:sldId id="291" r:id="rId9"/>
    <p:sldId id="292" r:id="rId10"/>
    <p:sldId id="293" r:id="rId11"/>
    <p:sldId id="294" r:id="rId12"/>
    <p:sldId id="289" r:id="rId13"/>
    <p:sldId id="295" r:id="rId14"/>
    <p:sldId id="277" r:id="rId15"/>
    <p:sldId id="272" r:id="rId16"/>
    <p:sldId id="296" r:id="rId17"/>
    <p:sldId id="297" r:id="rId18"/>
    <p:sldId id="298" r:id="rId19"/>
    <p:sldId id="279" r:id="rId20"/>
    <p:sldId id="273" r:id="rId21"/>
    <p:sldId id="299" r:id="rId22"/>
    <p:sldId id="300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DDD7E-ABCD-4847-B9CD-7C794756C591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99A1C-5988-4654-865E-827688C3CC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5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095B24E-8584-4D36-B9FB-FEACD78F9B7C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1965586"/>
            <a:ext cx="6971780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насилия в отношении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несовершеннолетних </a:t>
            </a:r>
          </a:p>
          <a:p>
            <a:pPr algn="ctr"/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6609" y="5248656"/>
            <a:ext cx="787216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18872" algn="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1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676456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Изменения </a:t>
            </a:r>
            <a:r>
              <a:rPr lang="ru-RU" sz="2800" dirty="0">
                <a:solidFill>
                  <a:srgbClr val="7030A0"/>
                </a:solidFill>
                <a:effectLst/>
              </a:rPr>
              <a:t>личности и мотивации ребенка, социальные признаки</a:t>
            </a:r>
            <a:r>
              <a:rPr lang="ru-RU" sz="28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8064896" cy="5112568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/>
              <a:t>трудности в общении с ровесниками, избегание общения, отсутствие друзей своего возраста или отказ от общения с прежними друзьями;</a:t>
            </a:r>
          </a:p>
          <a:p>
            <a:r>
              <a:rPr lang="ru-RU" sz="2600" dirty="0"/>
              <a:t>прогулы занятий в учреждении образования;</a:t>
            </a:r>
          </a:p>
          <a:p>
            <a:r>
              <a:rPr lang="ru-RU" sz="2600" dirty="0"/>
              <a:t>внезапное изменение успеваемости (гораздо лучше или гораздо хуже) или внезапная потеря интереса к любимым занятиям;</a:t>
            </a:r>
          </a:p>
          <a:p>
            <a:r>
              <a:rPr lang="ru-RU" sz="2600" dirty="0"/>
              <a:t>неожиданные, резкие перемены в отношении к конкретному человеку или месту («я ненавижу дядю Петю», «я не могу ездить в лифте», «я больше не пойду на футбол»);</a:t>
            </a:r>
          </a:p>
          <a:p>
            <a:r>
              <a:rPr lang="ru-RU" sz="2600" dirty="0"/>
              <a:t>принятие на себя родительской роли в семье (по приготовлению еды, стирке, мытью, ухаживанию за младшими и их воспитанию);</a:t>
            </a:r>
          </a:p>
          <a:p>
            <a:r>
              <a:rPr lang="ru-RU" sz="2600" dirty="0"/>
              <a:t>неспособность защитить себя, </a:t>
            </a:r>
            <a:r>
              <a:rPr lang="ru-RU" sz="2600" dirty="0" err="1"/>
              <a:t>несопротивление</a:t>
            </a:r>
            <a:r>
              <a:rPr lang="ru-RU" sz="2600" dirty="0"/>
              <a:t> насилию и издевательству над собой, </a:t>
            </a:r>
            <a:r>
              <a:rPr lang="ru-RU" sz="2600" dirty="0" smtClean="0"/>
              <a:t>смирение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708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Изменения </a:t>
            </a:r>
            <a:r>
              <a:rPr lang="ru-RU" sz="2800" dirty="0">
                <a:solidFill>
                  <a:srgbClr val="7030A0"/>
                </a:solidFill>
                <a:effectLst/>
              </a:rPr>
              <a:t>самосознания ребенка:</a:t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2800" dirty="0">
                <a:solidFill>
                  <a:srgbClr val="7030A0"/>
                </a:solidFill>
                <a:effectLst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8064896" cy="525658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Снижение </a:t>
            </a:r>
            <a:r>
              <a:rPr lang="ru-RU" sz="2400" dirty="0"/>
              <a:t>самооценки</a:t>
            </a:r>
            <a:r>
              <a:rPr lang="ru-RU" sz="2400" dirty="0" smtClean="0"/>
              <a:t>; отвращение</a:t>
            </a:r>
            <a:r>
              <a:rPr lang="ru-RU" sz="2400" dirty="0"/>
              <a:t>, стыд, вина, недоверие, чувство собственной испорченности; </a:t>
            </a:r>
            <a:r>
              <a:rPr lang="ru-RU" sz="2400" dirty="0" err="1"/>
              <a:t>саморазрушающее</a:t>
            </a:r>
            <a:r>
              <a:rPr lang="ru-RU" sz="2400" dirty="0"/>
              <a:t> поведение – употребление алкоголя, наркотиков, проституция, побеги из дома, пропуски учебных занятий, чрезмерно частая подверженность разнообразным несчастным случаям; появляются мысли, разговоры о самоубийстве, суицидальные попытки.</a:t>
            </a:r>
          </a:p>
          <a:p>
            <a:pPr algn="just"/>
            <a:r>
              <a:rPr lang="ru-RU" sz="2400" dirty="0"/>
              <a:t>Дети, подвергшиеся различного рода насилию, сами испытывают гнев, который чаще всего изливают на более слабых: младших по возрасту детей, на животных. Часто их агрессивность проявляется в игре, причём порой вспышки гнева не имеют видимой причины.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092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51251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  <a:effectLst/>
              </a:rPr>
              <a:t>Эмоциональное и (или) психологическое </a:t>
            </a:r>
            <a:r>
              <a:rPr lang="ru-RU" sz="3600" dirty="0" smtClean="0">
                <a:solidFill>
                  <a:srgbClr val="7030A0"/>
                </a:solidFill>
                <a:effectLst/>
              </a:rPr>
              <a:t>насилие</a:t>
            </a:r>
            <a:r>
              <a:rPr lang="ru-RU" sz="3600" dirty="0" smtClean="0">
                <a:solidFill>
                  <a:srgbClr val="7030A0"/>
                </a:solidFill>
              </a:rPr>
              <a:t>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8064896" cy="460851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унижение, запугивание, принуждение </a:t>
            </a:r>
            <a:r>
              <a:rPr lang="ru-RU" sz="2800" dirty="0"/>
              <a:t>и </a:t>
            </a:r>
            <a:r>
              <a:rPr lang="ru-RU" sz="2800" dirty="0" smtClean="0"/>
              <a:t>изолирование, словесные </a:t>
            </a:r>
            <a:r>
              <a:rPr lang="ru-RU" sz="2800" dirty="0"/>
              <a:t>оскорбления, постоянную критику мыслей, чувств, мнений, убеждений, действий; постоянные допросы, шантаж, угрозы насилия, контроль или ограничение круга общения жертвы, телефонных разговоров; преследование, обвинение во всех возникающих проблемах, прерывание сна, процесса еды</a:t>
            </a:r>
            <a:r>
              <a:rPr lang="ru-RU" sz="2800" dirty="0" smtClean="0"/>
              <a:t>,</a:t>
            </a:r>
            <a:r>
              <a:rPr lang="ru-RU" sz="2800" dirty="0"/>
              <a:t> отсутствие эмоционального реагирования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503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512511" cy="11430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Признаки </a:t>
            </a:r>
            <a:r>
              <a:rPr lang="ru-RU" sz="3200" dirty="0" err="1" smtClean="0">
                <a:solidFill>
                  <a:srgbClr val="7030A0"/>
                </a:solidFill>
              </a:rPr>
              <a:t>эмоц</a:t>
            </a:r>
            <a:r>
              <a:rPr lang="ru-RU" sz="3200" dirty="0" smtClean="0">
                <a:solidFill>
                  <a:srgbClr val="7030A0"/>
                </a:solidFill>
              </a:rPr>
              <a:t>./психол. насилия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8064896" cy="496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задержка </a:t>
            </a:r>
            <a:r>
              <a:rPr lang="ru-RU" dirty="0"/>
              <a:t>физического и нервно-психического </a:t>
            </a:r>
            <a:r>
              <a:rPr lang="ru-RU" dirty="0" smtClean="0"/>
              <a:t>развития, ухудшение памяти: </a:t>
            </a:r>
            <a:r>
              <a:rPr lang="ru-RU" dirty="0"/>
              <a:t>процессы запоминания и сохранения затруднены, резко возрастает избирательность в запоминании. Внимание становится рассеянным, обедняется речь, часто появляется заикание. Дети значительно хуже успевают в школе, труднее протекают процессы школьной </a:t>
            </a:r>
            <a:r>
              <a:rPr lang="ru-RU" dirty="0" smtClean="0"/>
              <a:t>адаптации;</a:t>
            </a:r>
            <a:endParaRPr lang="ru-RU" dirty="0"/>
          </a:p>
          <a:p>
            <a:pPr algn="just"/>
            <a:r>
              <a:rPr lang="ru-RU" dirty="0"/>
              <a:t>если наблюдаются у детей сосание пальцев, монотонное раскачивание (</a:t>
            </a:r>
            <a:r>
              <a:rPr lang="ru-RU" dirty="0" err="1"/>
              <a:t>аутоэротические</a:t>
            </a:r>
            <a:r>
              <a:rPr lang="ru-RU" dirty="0"/>
              <a:t> действия); ночной и/или дневной </a:t>
            </a:r>
            <a:r>
              <a:rPr lang="ru-RU" dirty="0" err="1"/>
              <a:t>энурез</a:t>
            </a:r>
            <a:r>
              <a:rPr lang="ru-RU" dirty="0"/>
              <a:t> (недержание мочи); психосоматические жалобы (головная боль, боли в животе и области сердца, </a:t>
            </a:r>
            <a:r>
              <a:rPr lang="ru-RU" dirty="0" smtClean="0"/>
              <a:t>жалобы ребёнка </a:t>
            </a:r>
            <a:r>
              <a:rPr lang="ru-RU" dirty="0"/>
              <a:t>на то, что ему плохо), то это говорит о предъявлении к ребёнку завышенных требований, с которыми он не в состоянии справиться, чрезмерном психическом давлении на него</a:t>
            </a:r>
            <a:r>
              <a:rPr lang="ru-RU" dirty="0">
                <a:solidFill>
                  <a:srgbClr val="C00000"/>
                </a:solidFill>
              </a:rPr>
              <a:t>. Результатом будет замедление физического, психического и общего развития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08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.ititso\Desktop\2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90487"/>
            <a:ext cx="8743950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441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152128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Неудовлетворение жизненных потребностей </a:t>
            </a:r>
            <a:r>
              <a:rPr lang="ru-RU" sz="3200" dirty="0" smtClean="0">
                <a:solidFill>
                  <a:srgbClr val="7030A0"/>
                </a:solidFill>
                <a:effectLst/>
              </a:rPr>
              <a:t>детей: </a:t>
            </a:r>
            <a:endParaRPr lang="ru-RU" sz="3200" dirty="0" smtClean="0">
              <a:solidFill>
                <a:srgbClr val="7030A0"/>
              </a:solidFill>
            </a:endParaRP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4614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 smtClean="0"/>
              <a:t>нежелание </a:t>
            </a:r>
            <a:r>
              <a:rPr lang="ru-RU" sz="2800" dirty="0"/>
              <a:t>или </a:t>
            </a:r>
            <a:r>
              <a:rPr lang="ru-RU" sz="2800" dirty="0" smtClean="0"/>
              <a:t>неспособность </a:t>
            </a:r>
            <a:r>
              <a:rPr lang="ru-RU" sz="2800" dirty="0"/>
              <a:t>родителей удовлетворять основные физические, медицинские и эмоциональные потребности ребёнка и его потребность в </a:t>
            </a:r>
            <a:r>
              <a:rPr lang="ru-RU" sz="2800" dirty="0" smtClean="0"/>
              <a:t>безопасности;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Последствия:</a:t>
            </a:r>
            <a:r>
              <a:rPr lang="ru-RU" sz="2800" dirty="0" smtClean="0"/>
              <a:t> травма </a:t>
            </a:r>
            <a:r>
              <a:rPr lang="ru-RU" sz="2800" dirty="0"/>
              <a:t>ребёнка, </a:t>
            </a:r>
            <a:r>
              <a:rPr lang="ru-RU" sz="2800" dirty="0" smtClean="0"/>
              <a:t>отставание </a:t>
            </a:r>
            <a:r>
              <a:rPr lang="ru-RU" sz="2800" dirty="0"/>
              <a:t>в развитии, </a:t>
            </a:r>
            <a:r>
              <a:rPr lang="ru-RU" sz="2800" dirty="0" smtClean="0"/>
              <a:t>возникновение </a:t>
            </a:r>
            <a:r>
              <a:rPr lang="ru-RU" sz="2800" dirty="0"/>
              <a:t>серьёзных заболеваний, а в ряде случаев и к смерти. Согласно недавно проведённым статистическим исследованиям, из-за неудовлетворения жизненных потребностей ежегодно умирает больше детей, чем от жестокого обращения.</a:t>
            </a:r>
          </a:p>
          <a:p>
            <a:pPr marL="0" indent="0" algn="just">
              <a:buFont typeface="Wingdings" pitchFamily="2" charset="2"/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15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394627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77472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Особенности поведения ребенка при сексуальном насилии: 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err="1" smtClean="0"/>
              <a:t>сексуализированное</a:t>
            </a:r>
            <a:r>
              <a:rPr lang="ru-RU" sz="2800" dirty="0" smtClean="0"/>
              <a:t> поведение (например, интерес у ребенка к фильмам эротического и порнографического характера, имитация полового акта с помощью кукол,</a:t>
            </a:r>
            <a:r>
              <a:rPr lang="ru-RU" sz="2800" dirty="0"/>
              <a:t> соблазняющее, особо завлекающее поведение по отношению к сверстникам и </a:t>
            </a:r>
            <a:r>
              <a:rPr lang="ru-RU" sz="2800" dirty="0" smtClean="0"/>
              <a:t>взрослым;</a:t>
            </a:r>
          </a:p>
          <a:p>
            <a:pPr marL="0" indent="0" algn="just">
              <a:buNone/>
            </a:pPr>
            <a:r>
              <a:rPr lang="ru-RU" sz="2800" dirty="0" smtClean="0"/>
              <a:t>заниженная самооценка, отвращение, стыд, вина, недоверие, чувство собственной испорченности, несвойственные ранее ребенку непристойные выражения, суицидальные разговоры и попытки и др.</a:t>
            </a:r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16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4039649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95536" y="28617"/>
            <a:ext cx="767747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i="1" dirty="0" smtClean="0">
                <a:solidFill>
                  <a:srgbClr val="7030A0"/>
                </a:solidFill>
                <a:effectLst/>
              </a:rPr>
              <a:t>Физические симптомы</a:t>
            </a:r>
            <a:r>
              <a:rPr lang="ru-RU" sz="3200" i="1" dirty="0">
                <a:solidFill>
                  <a:srgbClr val="7030A0"/>
                </a:solidFill>
                <a:effectLst/>
              </a:rPr>
              <a:t> сексуального насилия</a:t>
            </a:r>
            <a:r>
              <a:rPr lang="ru-RU" sz="3200" dirty="0">
                <a:solidFill>
                  <a:srgbClr val="7030A0"/>
                </a:solidFill>
                <a:effectLst/>
              </a:rPr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79015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повреждение мягких тканей груди, ягодиц, ног, нижней части живота, бедер</a:t>
            </a:r>
            <a:r>
              <a:rPr lang="ru-RU" sz="2800" dirty="0" smtClean="0"/>
              <a:t>; ребенку </a:t>
            </a:r>
            <a:r>
              <a:rPr lang="ru-RU" sz="2800" dirty="0"/>
              <a:t>больно сидеть или ходить</a:t>
            </a:r>
            <a:r>
              <a:rPr lang="ru-RU" sz="2800" dirty="0" smtClean="0"/>
              <a:t>; порванное</a:t>
            </a:r>
            <a:r>
              <a:rPr lang="ru-RU" sz="2800" dirty="0"/>
              <a:t>, запачканное или окровавленное нижнее белье, одежда</a:t>
            </a:r>
            <a:r>
              <a:rPr lang="ru-RU" sz="2800" dirty="0" smtClean="0"/>
              <a:t>; синяки </a:t>
            </a:r>
            <a:r>
              <a:rPr lang="ru-RU" sz="2800" dirty="0"/>
              <a:t>и/или кровотечение в области половых органов или анального отверстия</a:t>
            </a:r>
            <a:r>
              <a:rPr lang="ru-RU" sz="2800" dirty="0" smtClean="0"/>
              <a:t>; жалобы </a:t>
            </a:r>
            <a:r>
              <a:rPr lang="ru-RU" sz="2800" dirty="0"/>
              <a:t>на боль и зуд в области гениталий</a:t>
            </a:r>
            <a:r>
              <a:rPr lang="ru-RU" sz="2800" dirty="0" smtClean="0"/>
              <a:t>; инородные </a:t>
            </a:r>
            <a:r>
              <a:rPr lang="ru-RU" sz="2800" dirty="0"/>
              <a:t>тела во влагалище, анальном отверстии или мочеиспускательном канале</a:t>
            </a:r>
            <a:r>
              <a:rPr lang="ru-RU" sz="2800" dirty="0" smtClean="0"/>
              <a:t>; повторяющиеся </a:t>
            </a:r>
            <a:r>
              <a:rPr lang="ru-RU" sz="2800" dirty="0"/>
              <a:t>воспаления мочеиспускательных путей</a:t>
            </a:r>
            <a:r>
              <a:rPr lang="ru-RU" sz="2800" dirty="0" smtClean="0"/>
              <a:t>; недержание </a:t>
            </a:r>
            <a:r>
              <a:rPr lang="ru-RU" sz="2800" dirty="0"/>
              <a:t>мочи</a:t>
            </a:r>
            <a:r>
              <a:rPr lang="ru-RU" sz="2800" dirty="0" smtClean="0"/>
              <a:t>; болезни</a:t>
            </a:r>
            <a:r>
              <a:rPr lang="ru-RU" sz="2800" dirty="0"/>
              <a:t>, передающиеся половым путем</a:t>
            </a:r>
            <a:r>
              <a:rPr lang="ru-RU" sz="2800" dirty="0" smtClean="0"/>
              <a:t>; беременность</a:t>
            </a:r>
            <a:r>
              <a:rPr lang="ru-RU" sz="2800" dirty="0"/>
              <a:t>.</a:t>
            </a:r>
          </a:p>
          <a:p>
            <a:pPr marL="0" indent="0" algn="just"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17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298447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67747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К сексуальному насилию относится: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 smtClean="0">
              <a:solidFill>
                <a:srgbClr val="7030A0"/>
              </a:solidFill>
            </a:endParaRP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901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800" dirty="0"/>
              <a:t>демонстрация взрослым человеком ребёнку своих половых органов;</a:t>
            </a:r>
          </a:p>
          <a:p>
            <a:r>
              <a:rPr lang="ru-RU" sz="2800" dirty="0"/>
              <a:t>ласки и прикосновения к половым органам ребёнка;</a:t>
            </a:r>
          </a:p>
          <a:p>
            <a:r>
              <a:rPr lang="ru-RU" sz="2800" dirty="0"/>
              <a:t>сексуальные игры и половой акт с ребёнком;</a:t>
            </a:r>
          </a:p>
          <a:p>
            <a:r>
              <a:rPr lang="ru-RU" sz="2800" dirty="0"/>
              <a:t>демонстрация или просмотр с ребёнком материалов порнографического содержания;</a:t>
            </a:r>
          </a:p>
          <a:p>
            <a:r>
              <a:rPr lang="ru-RU" sz="2800" dirty="0"/>
              <a:t>вовлечение ребёнка в изготовление порнографической продукции;</a:t>
            </a:r>
          </a:p>
          <a:p>
            <a:r>
              <a:rPr lang="ru-RU" sz="2800" dirty="0"/>
              <a:t>вовлечение ребёнка в занятия проституцией.</a:t>
            </a:r>
          </a:p>
          <a:p>
            <a:pPr marL="0" indent="0" algn="just"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18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350602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.ititso\Desktop\36be0cbb-230d-41f7-9cfb-745b31332e6f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05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.ititso\Desktop\1423698654-v-kazani-maloletnyaya-doch-obezvredila-ot_newsi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852487"/>
            <a:ext cx="6667500" cy="515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274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262192" cy="136815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</a:rPr>
              <a:t>Особенности взаимоотношений в </a:t>
            </a:r>
            <a:r>
              <a:rPr lang="ru-RU" sz="3200" dirty="0" smtClean="0">
                <a:solidFill>
                  <a:srgbClr val="7030A0"/>
                </a:solidFill>
              </a:rPr>
              <a:t>семье: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4896544"/>
          </a:xfrm>
        </p:spPr>
        <p:txBody>
          <a:bodyPr>
            <a:noAutofit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ru-RU" sz="2400" dirty="0"/>
              <a:t>неоднократное обращение за медицинской помощью в связи с повреждениями;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400" dirty="0"/>
              <a:t>-несоответствие повреждения обстоятельствам случившегося по рассказам </a:t>
            </a:r>
            <a:r>
              <a:rPr lang="be-BY" sz="2400" dirty="0"/>
              <a:t>законны</a:t>
            </a:r>
            <a:r>
              <a:rPr lang="ru-RU" sz="2400" dirty="0"/>
              <a:t>х</a:t>
            </a:r>
            <a:r>
              <a:rPr lang="be-BY" sz="2400" dirty="0"/>
              <a:t> представител</a:t>
            </a:r>
            <a:r>
              <a:rPr lang="ru-RU" sz="2400" dirty="0"/>
              <a:t>ей;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-противоречивые, путаные объяснения законных представителей о причина</a:t>
            </a:r>
            <a:r>
              <a:rPr lang="ru-RU" sz="2400" dirty="0"/>
              <a:t>х</a:t>
            </a:r>
            <a:r>
              <a:rPr lang="be-BY" sz="2400" dirty="0"/>
              <a:t> возникновения травмы;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-обвинение в случившемся самого н/л;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-бездействие или позднее обращение за медпомощью;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-неадекватная оценка тяжести травмы, стремление ее преувеличить или пр</a:t>
            </a:r>
            <a:r>
              <a:rPr lang="ru-RU" sz="2400" dirty="0"/>
              <a:t>и</a:t>
            </a:r>
            <a:r>
              <a:rPr lang="be-BY" sz="2400" dirty="0"/>
              <a:t>уменьшить;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-обеспокоенность собственными проблемами, рассказы о том, как их наказывали в детстве.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1762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404664"/>
            <a:ext cx="7262192" cy="648072"/>
          </a:xfrm>
        </p:spPr>
        <p:txBody>
          <a:bodyPr/>
          <a:lstStyle/>
          <a:p>
            <a:pPr algn="ctr"/>
            <a:r>
              <a:rPr lang="ru-RU" sz="3200" dirty="0" err="1">
                <a:solidFill>
                  <a:srgbClr val="7030A0"/>
                </a:solidFill>
              </a:rPr>
              <a:t>Буллинг</a:t>
            </a:r>
            <a:r>
              <a:rPr lang="ru-RU" sz="3200" i="1" dirty="0">
                <a:solidFill>
                  <a:srgbClr val="7030A0"/>
                </a:solidFill>
              </a:rPr>
              <a:t>-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482453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это </a:t>
            </a:r>
            <a:r>
              <a:rPr lang="ru-RU" sz="2800" dirty="0"/>
              <a:t>физический или психологический террор, направленный на то, чтобы вызвать у другого страх и тем самым подчинить его </a:t>
            </a:r>
            <a:r>
              <a:rPr lang="ru-RU" sz="2800" dirty="0" smtClean="0"/>
              <a:t>себе</a:t>
            </a:r>
            <a:r>
              <a:rPr lang="ru-RU" sz="2800" dirty="0"/>
              <a:t> </a:t>
            </a:r>
            <a:r>
              <a:rPr lang="ru-RU" sz="2800" dirty="0" smtClean="0"/>
              <a:t>(жестокое отношение, издевательства, притеснение, запугивание, травля):</a:t>
            </a:r>
          </a:p>
          <a:p>
            <a:pPr algn="just"/>
            <a:r>
              <a:rPr lang="ru-RU" sz="2800" dirty="0" smtClean="0"/>
              <a:t> физический </a:t>
            </a:r>
            <a:r>
              <a:rPr lang="ru-RU" sz="2800" dirty="0"/>
              <a:t>– агрессия с компонентом физического насилия;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вербальный – унижение с помощью непристойных слов, издевательских ярлыков, кличек и т. д.</a:t>
            </a:r>
          </a:p>
          <a:p>
            <a:pPr marL="45720" indent="0" algn="just">
              <a:buNone/>
            </a:pPr>
            <a:r>
              <a:rPr lang="ru-RU" sz="3000" dirty="0" smtClean="0">
                <a:solidFill>
                  <a:srgbClr val="7030A0"/>
                </a:solidFill>
              </a:rPr>
              <a:t>Распространено в учреждениях образования</a:t>
            </a:r>
            <a:endParaRPr lang="ru-RU" sz="3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64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92899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Насилие в </a:t>
            </a:r>
            <a:r>
              <a:rPr lang="ru-RU" sz="2800" dirty="0" smtClean="0">
                <a:solidFill>
                  <a:srgbClr val="7030A0"/>
                </a:solidFill>
              </a:rPr>
              <a:t>интернет-пространстве (</a:t>
            </a:r>
            <a:r>
              <a:rPr lang="ru-RU" sz="2800" dirty="0" err="1" smtClean="0">
                <a:solidFill>
                  <a:srgbClr val="7030A0"/>
                </a:solidFill>
              </a:rPr>
              <a:t>кибербуллинг</a:t>
            </a:r>
            <a:r>
              <a:rPr lang="ru-RU" sz="2800" dirty="0" smtClean="0">
                <a:solidFill>
                  <a:srgbClr val="7030A0"/>
                </a:solidFill>
              </a:rPr>
              <a:t>)</a:t>
            </a:r>
            <a:r>
              <a:rPr lang="ru-RU" sz="2800" dirty="0">
                <a:solidFill>
                  <a:srgbClr val="7030A0"/>
                </a:solidFill>
              </a:rPr>
              <a:t/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976664"/>
          </a:xfrm>
        </p:spPr>
        <p:txBody>
          <a:bodyPr>
            <a:noAutofit/>
          </a:bodyPr>
          <a:lstStyle/>
          <a:p>
            <a:r>
              <a:rPr lang="ru-RU" sz="2000" dirty="0"/>
              <a:t>Приставание или «обхаживание» в сети, которое называется «</a:t>
            </a:r>
            <a:r>
              <a:rPr lang="ru-RU" sz="2000" dirty="0" err="1"/>
              <a:t>грумингом</a:t>
            </a:r>
            <a:r>
              <a:rPr lang="ru-RU" sz="2000" dirty="0"/>
              <a:t>» (от англ. </a:t>
            </a:r>
            <a:r>
              <a:rPr lang="ru-RU" sz="2000" dirty="0" err="1"/>
              <a:t>grooming</a:t>
            </a:r>
            <a:r>
              <a:rPr lang="ru-RU" sz="2000" dirty="0"/>
              <a:t> – «предварительная подготовка»), –вхождение взрослого человека в доверие к ребёнку с целью использовать его в дальнейшем для сексуального удовлетворения.</a:t>
            </a:r>
          </a:p>
          <a:p>
            <a:r>
              <a:rPr lang="ru-RU" sz="2000" dirty="0" smtClean="0"/>
              <a:t>Насмешки</a:t>
            </a:r>
            <a:r>
              <a:rPr lang="ru-RU" sz="2000" dirty="0"/>
              <a:t>, оскорбления, запугивание, физический или психологический террор с целью вызвать страх и добиться подчинения – </a:t>
            </a:r>
            <a:r>
              <a:rPr lang="ru-RU" sz="2000" dirty="0" err="1"/>
              <a:t>буллинг</a:t>
            </a:r>
            <a:r>
              <a:rPr lang="ru-RU" sz="2000" dirty="0"/>
              <a:t> в киберпространстве.</a:t>
            </a:r>
          </a:p>
          <a:p>
            <a:r>
              <a:rPr lang="ru-RU" sz="2000" dirty="0" smtClean="0"/>
              <a:t>Показ </a:t>
            </a:r>
            <a:r>
              <a:rPr lang="ru-RU" sz="2000" dirty="0"/>
              <a:t>и распространение материалов, которые могут нанести психологический или физический вред ребёнку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/>
              <a:t>Производство</a:t>
            </a:r>
            <a:r>
              <a:rPr lang="ru-RU" sz="2000" dirty="0"/>
              <a:t>, распространение и использование детской порнографии и материалов, изображающих сексуальное насилие над детьми.</a:t>
            </a:r>
          </a:p>
          <a:p>
            <a:endParaRPr lang="ru-RU" sz="2400" dirty="0"/>
          </a:p>
          <a:p>
            <a:pPr marL="45720" indent="0" algn="just">
              <a:buNone/>
            </a:pPr>
            <a:r>
              <a:rPr lang="ru-RU" sz="2400" b="1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93098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938338"/>
          </a:xfrm>
        </p:spPr>
        <p:txBody>
          <a:bodyPr>
            <a:normAutofit fontScale="90000"/>
          </a:bodyPr>
          <a:lstStyle/>
          <a:p>
            <a:pPr algn="ctr"/>
            <a:r>
              <a:rPr lang="be-BY" sz="3600" dirty="0" smtClean="0">
                <a:solidFill>
                  <a:srgbClr val="7030A0"/>
                </a:solidFill>
              </a:rPr>
              <a:t>Поводы для информирования законных представителей обучающихся и РОВД</a:t>
            </a:r>
            <a:endParaRPr lang="ru-RU" sz="3600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4116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ребенка;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от </a:t>
            </a:r>
            <a:r>
              <a:rPr lang="be-BY" sz="2400" dirty="0"/>
              <a:t>членов семьи</a:t>
            </a:r>
            <a:r>
              <a:rPr lang="ru-RU" sz="2400" dirty="0"/>
              <a:t> несовершеннолетнего</a:t>
            </a:r>
            <a:r>
              <a:rPr lang="be-BY" sz="2400" dirty="0"/>
              <a:t>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</a:t>
            </a:r>
            <a:r>
              <a:rPr lang="ru-RU" sz="2400" dirty="0"/>
              <a:t>работников </a:t>
            </a:r>
            <a:r>
              <a:rPr lang="be-BY" sz="2400" dirty="0"/>
              <a:t>учреждений образования;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сверстников и друзей, соседей, иных граждан;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информация, собранная в ходе психологической диагностики, наблюдений за ребенком</a:t>
            </a:r>
            <a:r>
              <a:rPr lang="ru-RU" sz="2400" dirty="0"/>
              <a:t>;</a:t>
            </a:r>
          </a:p>
          <a:p>
            <a:pPr>
              <a:defRPr/>
            </a:pPr>
            <a:r>
              <a:rPr lang="be-BY" sz="2400" dirty="0"/>
              <a:t>информация, </a:t>
            </a:r>
            <a:r>
              <a:rPr lang="ru-RU" sz="2400" dirty="0"/>
              <a:t>поступившая от медицинского работника учреждения образования.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23F0A-39A6-4731-A2F4-8149E1E9E920}" type="slidenum">
              <a:rPr lang="ru-RU" altLang="en-US" sz="1000" smtClean="0"/>
              <a:pPr eaLnBrk="1" hangingPunct="1"/>
              <a:t>23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398257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41166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2800" dirty="0" smtClean="0"/>
              <a:t>Министерство образования Республики Беларусь совместно с Министерством внутренних дел Республики Беларусь разработало </a:t>
            </a:r>
            <a:r>
              <a:rPr lang="ru-RU" sz="2800" dirty="0" smtClean="0">
                <a:solidFill>
                  <a:srgbClr val="FF0000"/>
                </a:solidFill>
              </a:rPr>
              <a:t>алгоритм информирования педагогическими работниками родителей, опекунов, попечителей обучающихся и (или) сотрудников органов внутренних дел о наличии признаков насилия в отношении несовершеннолетних (далее – алгоритм).</a:t>
            </a:r>
          </a:p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567096-BB31-4AB6-9461-F139E220DF53}" type="slidenum">
              <a:rPr lang="ru-RU" altLang="en-US" sz="1000" smtClean="0"/>
              <a:pPr eaLnBrk="1" hangingPunct="1"/>
              <a:t>3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75546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539750" y="23812"/>
            <a:ext cx="7543800" cy="18210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Насилие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sz="2800" dirty="0" smtClean="0"/>
              <a:t>любая форма взаимоотношений, направленная на установление или удержание контроля над другим человеком: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800" b="1" dirty="0"/>
              <a:t>физическое, сексуальное, </a:t>
            </a:r>
            <a:r>
              <a:rPr lang="ru-RU" sz="2800" b="1" dirty="0" smtClean="0"/>
              <a:t>психологическое, экономическое, насилие в Интернет-пространстве, </a:t>
            </a:r>
            <a:r>
              <a:rPr lang="ru-RU" sz="2800" b="1" dirty="0" err="1" smtClean="0"/>
              <a:t>буллинг</a:t>
            </a:r>
            <a:r>
              <a:rPr lang="ru-RU" sz="2800" b="1" dirty="0" smtClean="0"/>
              <a:t>, неудовлетворение основных жизненных потребностей ребенка</a:t>
            </a:r>
            <a:endParaRPr lang="ru-RU" sz="2800" dirty="0"/>
          </a:p>
          <a:p>
            <a:pPr>
              <a:defRPr/>
            </a:pPr>
            <a:endParaRPr lang="ru-RU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1F9C7E-395B-4770-A0FC-FDF6ED287AA0}" type="slidenum">
              <a:rPr lang="ru-RU" altLang="en-US" sz="1000" smtClean="0"/>
              <a:pPr eaLnBrk="1" hangingPunct="1"/>
              <a:t>4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235134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543800" cy="12954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</a:rPr>
              <a:t>Признаки физического насилия: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78948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800" dirty="0"/>
              <a:t>множественные синяки, царапины и рубцы, ожоги, ссадины, различного рода </a:t>
            </a:r>
            <a:r>
              <a:rPr lang="ru-RU" sz="2800" dirty="0" smtClean="0"/>
              <a:t>травмы; о </a:t>
            </a:r>
            <a:r>
              <a:rPr lang="ru-RU" sz="2800" dirty="0">
                <a:solidFill>
                  <a:srgbClr val="C00000"/>
                </a:solidFill>
              </a:rPr>
              <a:t>неслучайном характере </a:t>
            </a:r>
            <a:r>
              <a:rPr lang="ru-RU" sz="2800" dirty="0"/>
              <a:t>любых повреждений на теле ребенка </a:t>
            </a:r>
            <a:r>
              <a:rPr lang="ru-RU" sz="2800" dirty="0" smtClean="0"/>
              <a:t>свидетельствуют</a:t>
            </a:r>
            <a:r>
              <a:rPr lang="ru-RU" sz="2800" dirty="0"/>
              <a:t>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800" dirty="0" smtClean="0"/>
              <a:t>-их </a:t>
            </a:r>
            <a:r>
              <a:rPr lang="ru-RU" sz="2800" dirty="0"/>
              <a:t>расположение (на плечах, груди, ягодицах, </a:t>
            </a:r>
            <a:r>
              <a:rPr lang="ru-RU" sz="2800" dirty="0" err="1" smtClean="0"/>
              <a:t>внутр</a:t>
            </a:r>
            <a:r>
              <a:rPr lang="ru-RU" sz="2800" dirty="0" smtClean="0"/>
              <a:t>. </a:t>
            </a:r>
            <a:r>
              <a:rPr lang="ru-RU" sz="2800" dirty="0"/>
              <a:t>поверхности бедер, на щеках и т.д.);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800" dirty="0" smtClean="0"/>
              <a:t>-очертания </a:t>
            </a:r>
            <a:r>
              <a:rPr lang="ru-RU" sz="2800" dirty="0"/>
              <a:t>повреждений на коже напоминают те предметы, которыми они были нанесены (пряжка ремня, шнур, палка, следы пальцев). </a:t>
            </a:r>
            <a:r>
              <a:rPr lang="ru-RU" sz="2800" dirty="0" smtClean="0"/>
              <a:t>-множественные </a:t>
            </a:r>
            <a:r>
              <a:rPr lang="ru-RU" sz="2800" dirty="0"/>
              <a:t>следы избиения, </a:t>
            </a:r>
            <a:r>
              <a:rPr lang="ru-RU" sz="2800" dirty="0" smtClean="0"/>
              <a:t>наряду со свежими повреждениями - старые рубцы и шрамы.</a:t>
            </a:r>
          </a:p>
          <a:p>
            <a:pPr>
              <a:defRPr/>
            </a:pPr>
            <a:endParaRPr lang="ru-RU" sz="2800" dirty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C8A32-6381-4F58-9170-D9017FD547A6}" type="slidenum">
              <a:rPr lang="ru-RU" altLang="en-US" sz="1000" smtClean="0"/>
              <a:pPr eaLnBrk="1" hangingPunct="1"/>
              <a:t>5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41265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.ititso\Desktop\1492004361_img-1456386065-45564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8700"/>
            <a:ext cx="9144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19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Изменения в эмоциональном состоянии и общении: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8064896" cy="5112568"/>
          </a:xfrm>
        </p:spPr>
        <p:txBody>
          <a:bodyPr>
            <a:normAutofit/>
          </a:bodyPr>
          <a:lstStyle/>
          <a:p>
            <a:r>
              <a:rPr lang="ru-RU" dirty="0"/>
              <a:t>внезапная замкнутость, подавленность, изоляция, уход в себя;</a:t>
            </a:r>
          </a:p>
          <a:p>
            <a:r>
              <a:rPr lang="ru-RU" dirty="0"/>
              <a:t>частая задумчивость, отстраненность;</a:t>
            </a:r>
          </a:p>
          <a:p>
            <a:r>
              <a:rPr lang="ru-RU" dirty="0"/>
              <a:t>постоянная депрессивность, грустное настроение;</a:t>
            </a:r>
          </a:p>
          <a:p>
            <a:r>
              <a:rPr lang="ru-RU" dirty="0"/>
              <a:t>нежелание принимать участие в подвижных играх;</a:t>
            </a:r>
          </a:p>
          <a:p>
            <a:r>
              <a:rPr lang="ru-RU" dirty="0"/>
              <a:t>непристойные выражения, не свойственные ребенку ранее;</a:t>
            </a:r>
          </a:p>
          <a:p>
            <a:r>
              <a:rPr lang="ru-RU" dirty="0"/>
              <a:t>чрезмерная склонность к скандалам и истерикам;</a:t>
            </a:r>
          </a:p>
          <a:p>
            <a:r>
              <a:rPr lang="ru-RU" dirty="0"/>
              <a:t>терроризирование младших детей и сверстников;</a:t>
            </a:r>
          </a:p>
          <a:p>
            <a:r>
              <a:rPr lang="ru-RU" dirty="0"/>
              <a:t>чрезмерная податливость, навязчивая зависимость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61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Изменения в эмоциональном состоянии и общении: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8064896" cy="5112568"/>
          </a:xfrm>
        </p:spPr>
        <p:txBody>
          <a:bodyPr>
            <a:normAutofit/>
          </a:bodyPr>
          <a:lstStyle/>
          <a:p>
            <a:r>
              <a:rPr lang="ru-RU" dirty="0"/>
              <a:t>отчуждение от братьев и сестер</a:t>
            </a:r>
            <a:r>
              <a:rPr lang="ru-RU" dirty="0" smtClean="0"/>
              <a:t>;</a:t>
            </a:r>
          </a:p>
          <a:p>
            <a:r>
              <a:rPr lang="ru-RU" dirty="0"/>
              <a:t>возврат к детскому, инфантильному поведению, либо, наоборот, слишком «взрослое» поведение;</a:t>
            </a:r>
          </a:p>
          <a:p>
            <a:r>
              <a:rPr lang="ru-RU" dirty="0" smtClean="0"/>
              <a:t>жестокость </a:t>
            </a:r>
            <a:r>
              <a:rPr lang="ru-RU" dirty="0"/>
              <a:t>по отношению к игрушкам (у младших детей);</a:t>
            </a:r>
          </a:p>
          <a:p>
            <a:r>
              <a:rPr lang="ru-RU" dirty="0"/>
              <a:t>противоречивые чувства к взрослым (начиная с младшего школьного возраста);</a:t>
            </a:r>
          </a:p>
          <a:p>
            <a:r>
              <a:rPr lang="ru-RU" dirty="0"/>
              <a:t>рассказы в третьем лице: «Я знаю одну девочку…»;</a:t>
            </a:r>
          </a:p>
          <a:p>
            <a:r>
              <a:rPr lang="ru-RU" dirty="0"/>
              <a:t>утрата гигиенических навыков (чаще всего это касается малышей), у подростков – равнодушие к своей внешности, плохой уход за собой, либо, напротив, навязчивое мытье (желание «отмыться»).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17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Невротические  </a:t>
            </a:r>
            <a:r>
              <a:rPr lang="ru-RU" sz="2800" dirty="0">
                <a:solidFill>
                  <a:srgbClr val="7030A0"/>
                </a:solidFill>
                <a:effectLst/>
              </a:rPr>
              <a:t>и </a:t>
            </a:r>
            <a:r>
              <a:rPr lang="ru-RU" sz="2800" dirty="0" smtClean="0">
                <a:solidFill>
                  <a:srgbClr val="7030A0"/>
                </a:solidFill>
                <a:effectLst/>
              </a:rPr>
              <a:t>психосоматические симптомы</a:t>
            </a:r>
            <a:r>
              <a:rPr lang="ru-RU" sz="28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8064896" cy="511256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боязнь оставаться в помещении наедине с определенным человеком/либо иными лицами;</a:t>
            </a:r>
          </a:p>
          <a:p>
            <a:r>
              <a:rPr lang="ru-RU" dirty="0"/>
              <a:t>сопротивление прикосновениям, нежелание чтобы ребенка целовали, обнимали или до него дотрагивался определенный человек;</a:t>
            </a:r>
          </a:p>
          <a:p>
            <a:r>
              <a:rPr lang="ru-RU" dirty="0"/>
              <a:t>боязнь раздеваться (например, может категорически отказаться от учебных занятий физической культурой или снять нижнее белье во время медицинского осмотра);</a:t>
            </a:r>
          </a:p>
          <a:p>
            <a:r>
              <a:rPr lang="ru-RU" dirty="0"/>
              <a:t>головная боль, боли в области желудка и сердца;</a:t>
            </a:r>
          </a:p>
          <a:p>
            <a:r>
              <a:rPr lang="ru-RU" dirty="0"/>
              <a:t>навязчивые страхи;</a:t>
            </a:r>
          </a:p>
          <a:p>
            <a:r>
              <a:rPr lang="ru-RU" dirty="0"/>
              <a:t>расстройства сна (страх ложиться спать, бессонница, ночные кошмары).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593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963</TotalTime>
  <Words>1288</Words>
  <Application>Microsoft Office PowerPoint</Application>
  <PresentationFormat>Экран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NewsPrint</vt:lpstr>
      <vt:lpstr>Презентация PowerPoint</vt:lpstr>
      <vt:lpstr>Презентация PowerPoint</vt:lpstr>
      <vt:lpstr>Презентация PowerPoint</vt:lpstr>
      <vt:lpstr>Насилие - </vt:lpstr>
      <vt:lpstr>Признаки физического насилия:</vt:lpstr>
      <vt:lpstr>Презентация PowerPoint</vt:lpstr>
      <vt:lpstr>Изменения в эмоциональном состоянии и общении: </vt:lpstr>
      <vt:lpstr>Изменения в эмоциональном состоянии и общении: </vt:lpstr>
      <vt:lpstr>Невротические  и психосоматические симптомы: </vt:lpstr>
      <vt:lpstr>Изменения личности и мотивации ребенка, социальные признаки: </vt:lpstr>
      <vt:lpstr>Изменения самосознания ребенка:  : </vt:lpstr>
      <vt:lpstr>Эмоциональное и (или) психологическое насилие: </vt:lpstr>
      <vt:lpstr>Признаки эмоц./психол. насилия</vt:lpstr>
      <vt:lpstr>Презентация PowerPoint</vt:lpstr>
      <vt:lpstr>Неудовлетворение жизненных потребностей детей: </vt:lpstr>
      <vt:lpstr>Особенности поведения ребенка при сексуальном насилии: </vt:lpstr>
      <vt:lpstr>Физические симптомы сексуального насилия  </vt:lpstr>
      <vt:lpstr>К сексуальному насилию относится: </vt:lpstr>
      <vt:lpstr>Презентация PowerPoint</vt:lpstr>
      <vt:lpstr>Особенности взаимоотношений в семье:</vt:lpstr>
      <vt:lpstr>Буллинг-</vt:lpstr>
      <vt:lpstr>Насилие в интернет-пространстве (кибербуллинг) </vt:lpstr>
      <vt:lpstr>Поводы для информирования законных представителей обучающихся и РОВД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Елена</cp:lastModifiedBy>
  <cp:revision>158</cp:revision>
  <dcterms:created xsi:type="dcterms:W3CDTF">2019-01-16T13:44:00Z</dcterms:created>
  <dcterms:modified xsi:type="dcterms:W3CDTF">2021-01-05T18:38:30Z</dcterms:modified>
</cp:coreProperties>
</file>