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0" r:id="rId1"/>
  </p:sldMasterIdLst>
  <p:notesMasterIdLst>
    <p:notesMasterId r:id="rId18"/>
  </p:notesMasterIdLst>
  <p:sldIdLst>
    <p:sldId id="261" r:id="rId2"/>
    <p:sldId id="270" r:id="rId3"/>
    <p:sldId id="271" r:id="rId4"/>
    <p:sldId id="280" r:id="rId5"/>
    <p:sldId id="282" r:id="rId6"/>
    <p:sldId id="281" r:id="rId7"/>
    <p:sldId id="285" r:id="rId8"/>
    <p:sldId id="286" r:id="rId9"/>
    <p:sldId id="287" r:id="rId10"/>
    <p:sldId id="288" r:id="rId11"/>
    <p:sldId id="289" r:id="rId12"/>
    <p:sldId id="290" r:id="rId13"/>
    <p:sldId id="291" r:id="rId14"/>
    <p:sldId id="292" r:id="rId15"/>
    <p:sldId id="295" r:id="rId16"/>
    <p:sldId id="296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0374" autoAdjust="0"/>
  </p:normalViewPr>
  <p:slideViewPr>
    <p:cSldViewPr>
      <p:cViewPr varScale="1">
        <p:scale>
          <a:sx n="93" d="100"/>
          <a:sy n="93" d="100"/>
        </p:scale>
        <p:origin x="-215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EC66D4-3C21-4C16-B175-EA478C798D37}" type="datetimeFigureOut">
              <a:rPr lang="ru-RU" smtClean="0"/>
              <a:t>30.04.2025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2D08D4-BA71-4D72-8680-C828E75427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0863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2D08D4-BA71-4D72-8680-C828E7542720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66747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0" y="-7938"/>
            <a:ext cx="9144000" cy="6865938"/>
            <a:chOff x="0" y="-8467"/>
            <a:chExt cx="12192000" cy="6866467"/>
          </a:xfrm>
        </p:grpSpPr>
        <p:cxnSp>
          <p:nvCxnSpPr>
            <p:cNvPr id="5" name="Straight Connector 31"/>
            <p:cNvCxnSpPr/>
            <p:nvPr/>
          </p:nvCxnSpPr>
          <p:spPr>
            <a:xfrm>
              <a:off x="9371013" y="-528"/>
              <a:ext cx="1219200" cy="6858528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20"/>
            <p:cNvCxnSpPr/>
            <p:nvPr/>
          </p:nvCxnSpPr>
          <p:spPr>
            <a:xfrm flipH="1">
              <a:off x="7424738" y="3681168"/>
              <a:ext cx="4764087" cy="3176832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23"/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25"/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Isosceles Triangle 26"/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27"/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28"/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Rectangle 29"/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Isosceles Triangle 30"/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8"/>
            <p:cNvSpPr/>
            <p:nvPr/>
          </p:nvSpPr>
          <p:spPr>
            <a:xfrm rot="10800000">
              <a:off x="0" y="-528"/>
              <a:ext cx="842963" cy="5666225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300" y="2404534"/>
            <a:ext cx="5825202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300" y="4050834"/>
            <a:ext cx="5825202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193B6C-86BA-42FF-9749-68FBE273065E}" type="datetimeFigureOut">
              <a:rPr lang="ru-RU">
                <a:solidFill>
                  <a:srgbClr val="D6E9B1">
                    <a:tint val="75000"/>
                  </a:srgbClr>
                </a:solidFill>
              </a:rPr>
              <a:pPr>
                <a:defRPr/>
              </a:pPr>
              <a:t>30.04.2025</a:t>
            </a:fld>
            <a:endParaRPr lang="ru-RU">
              <a:solidFill>
                <a:srgbClr val="D6E9B1">
                  <a:tint val="75000"/>
                </a:srgbClr>
              </a:solidFill>
            </a:endParaRPr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D6E9B1">
                  <a:tint val="75000"/>
                </a:srgbClr>
              </a:solidFill>
            </a:endParaRPr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1D6A28-8EEB-457C-89CE-3022311F7460}" type="slidenum">
              <a:rPr lang="ru-RU" altLang="ru-RU">
                <a:solidFill>
                  <a:srgbClr val="932313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93231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6370174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609600"/>
            <a:ext cx="6447501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470400"/>
            <a:ext cx="6447501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7DD39-AA09-4F6B-AE33-8BBA37076C67}" type="datetimeFigureOut">
              <a:rPr lang="ru-RU">
                <a:solidFill>
                  <a:srgbClr val="D6E9B1">
                    <a:tint val="75000"/>
                  </a:srgbClr>
                </a:solidFill>
              </a:rPr>
              <a:pPr>
                <a:defRPr/>
              </a:pPr>
              <a:t>30.04.2025</a:t>
            </a:fld>
            <a:endParaRPr lang="ru-RU">
              <a:solidFill>
                <a:srgbClr val="D6E9B1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D6E9B1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CE7CEC-B11B-4ECA-9788-E8B4286FE79A}" type="slidenum">
              <a:rPr lang="ru-RU" altLang="ru-RU">
                <a:solidFill>
                  <a:srgbClr val="932313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93231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132257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06004" y="790575"/>
            <a:ext cx="457200" cy="5842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ru-RU" sz="8000" smtClean="0">
                <a:solidFill>
                  <a:srgbClr val="E75C48"/>
                </a:solidFill>
              </a:rPr>
              <a:t>“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669881" y="2886075"/>
            <a:ext cx="457200" cy="585788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ru-RU" sz="8000" smtClean="0">
                <a:solidFill>
                  <a:srgbClr val="E75C48"/>
                </a:solidFill>
              </a:rPr>
              <a:t>”</a:t>
            </a:r>
            <a:endParaRPr lang="en-US" altLang="ru-RU" smtClean="0">
              <a:solidFill>
                <a:srgbClr val="E75C48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609600"/>
            <a:ext cx="6070601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24604" y="3632200"/>
            <a:ext cx="5418393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470400"/>
            <a:ext cx="6447501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A05395-29BE-4A96-83F4-3AFF76AB8651}" type="datetimeFigureOut">
              <a:rPr lang="ru-RU">
                <a:solidFill>
                  <a:srgbClr val="D6E9B1">
                    <a:tint val="75000"/>
                  </a:srgbClr>
                </a:solidFill>
              </a:rPr>
              <a:pPr>
                <a:defRPr/>
              </a:pPr>
              <a:t>30.04.2025</a:t>
            </a:fld>
            <a:endParaRPr lang="ru-RU">
              <a:solidFill>
                <a:srgbClr val="D6E9B1">
                  <a:tint val="75000"/>
                </a:srgb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D6E9B1">
                  <a:tint val="75000"/>
                </a:srgb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6FB5C6-20B2-4E2E-AFC8-55806B488F67}" type="slidenum">
              <a:rPr lang="ru-RU" altLang="ru-RU">
                <a:solidFill>
                  <a:srgbClr val="932313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93231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0737614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931988"/>
            <a:ext cx="6447501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447501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435F75-D80B-42E9-9F05-D3454CBA6502}" type="datetimeFigureOut">
              <a:rPr lang="ru-RU">
                <a:solidFill>
                  <a:srgbClr val="D6E9B1">
                    <a:tint val="75000"/>
                  </a:srgbClr>
                </a:solidFill>
              </a:rPr>
              <a:pPr>
                <a:defRPr/>
              </a:pPr>
              <a:t>30.04.2025</a:t>
            </a:fld>
            <a:endParaRPr lang="ru-RU">
              <a:solidFill>
                <a:srgbClr val="D6E9B1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D6E9B1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FEDFBC-479C-47DE-8DB0-B32CB15EED0B}" type="slidenum">
              <a:rPr lang="ru-RU" altLang="ru-RU">
                <a:solidFill>
                  <a:srgbClr val="932313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93231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2183683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06004" y="790575"/>
            <a:ext cx="457200" cy="5842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ru-RU" sz="8000" smtClean="0">
                <a:solidFill>
                  <a:srgbClr val="E75C48"/>
                </a:solidFill>
              </a:rPr>
              <a:t>“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669881" y="2886075"/>
            <a:ext cx="457200" cy="585788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ru-RU" sz="8000" smtClean="0">
                <a:solidFill>
                  <a:srgbClr val="E75C48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609600"/>
            <a:ext cx="6070601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4013200"/>
            <a:ext cx="6447502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447501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D09BAE-87FC-4A04-AD56-D7AA802AE9B0}" type="datetimeFigureOut">
              <a:rPr lang="ru-RU">
                <a:solidFill>
                  <a:srgbClr val="D6E9B1">
                    <a:tint val="75000"/>
                  </a:srgbClr>
                </a:solidFill>
              </a:rPr>
              <a:pPr>
                <a:defRPr/>
              </a:pPr>
              <a:t>30.04.2025</a:t>
            </a:fld>
            <a:endParaRPr lang="ru-RU">
              <a:solidFill>
                <a:srgbClr val="D6E9B1">
                  <a:tint val="75000"/>
                </a:srgb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D6E9B1">
                  <a:tint val="75000"/>
                </a:srgb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850434-5C05-484A-A0E0-4A46B4065289}" type="slidenum">
              <a:rPr lang="ru-RU" altLang="ru-RU">
                <a:solidFill>
                  <a:srgbClr val="932313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93231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3529853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609600"/>
            <a:ext cx="644115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4013200"/>
            <a:ext cx="6447502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447501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1153F5-2575-4E84-891E-EBD4F4C3D96C}" type="datetimeFigureOut">
              <a:rPr lang="ru-RU">
                <a:solidFill>
                  <a:srgbClr val="D6E9B1">
                    <a:tint val="75000"/>
                  </a:srgbClr>
                </a:solidFill>
              </a:rPr>
              <a:pPr>
                <a:defRPr/>
              </a:pPr>
              <a:t>30.04.2025</a:t>
            </a:fld>
            <a:endParaRPr lang="ru-RU">
              <a:solidFill>
                <a:srgbClr val="D6E9B1">
                  <a:tint val="75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D6E9B1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43EDE1-6415-4876-964A-6E49A3C378A4}" type="slidenum">
              <a:rPr lang="ru-RU" altLang="ru-RU">
                <a:solidFill>
                  <a:srgbClr val="932313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93231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647767"/>
      </p:ext>
    </p:extLst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20573A-F250-4481-8D03-F6B1DC8CAA5B}" type="datetimeFigureOut">
              <a:rPr lang="ru-RU">
                <a:solidFill>
                  <a:srgbClr val="D6E9B1">
                    <a:tint val="75000"/>
                  </a:srgbClr>
                </a:solidFill>
              </a:rPr>
              <a:pPr>
                <a:defRPr/>
              </a:pPr>
              <a:t>30.04.2025</a:t>
            </a:fld>
            <a:endParaRPr lang="ru-RU">
              <a:solidFill>
                <a:srgbClr val="D6E9B1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D6E9B1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DD335B-FBCE-49FE-B9C8-4BF2B12B2D6A}" type="slidenum">
              <a:rPr lang="ru-RU" altLang="ru-RU">
                <a:solidFill>
                  <a:srgbClr val="932313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93231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2844919"/>
      </p:ext>
    </p:extLst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5755" y="609600"/>
            <a:ext cx="978557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1" y="609600"/>
            <a:ext cx="5295113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381775-5E3A-41DB-ABE9-8FE03DCFD130}" type="datetimeFigureOut">
              <a:rPr lang="ru-RU">
                <a:solidFill>
                  <a:srgbClr val="D6E9B1">
                    <a:tint val="75000"/>
                  </a:srgbClr>
                </a:solidFill>
              </a:rPr>
              <a:pPr>
                <a:defRPr/>
              </a:pPr>
              <a:t>30.04.2025</a:t>
            </a:fld>
            <a:endParaRPr lang="ru-RU">
              <a:solidFill>
                <a:srgbClr val="D6E9B1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D6E9B1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6F20EB-3A82-46B0-BED6-F439FD1A2E6A}" type="slidenum">
              <a:rPr lang="ru-RU" altLang="ru-RU">
                <a:solidFill>
                  <a:srgbClr val="932313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93231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8719498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42FAE4-6338-4D4A-9349-25FEE15CF221}" type="datetimeFigureOut">
              <a:rPr lang="ru-RU">
                <a:solidFill>
                  <a:srgbClr val="D6E9B1">
                    <a:tint val="75000"/>
                  </a:srgbClr>
                </a:solidFill>
              </a:rPr>
              <a:pPr>
                <a:defRPr/>
              </a:pPr>
              <a:t>30.04.2025</a:t>
            </a:fld>
            <a:endParaRPr lang="ru-RU">
              <a:solidFill>
                <a:srgbClr val="D6E9B1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D6E9B1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38F7F4-C6D8-4A30-B64E-A267519DF471}" type="slidenum">
              <a:rPr lang="ru-RU" altLang="ru-RU">
                <a:solidFill>
                  <a:srgbClr val="932313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93231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7360348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2700868"/>
            <a:ext cx="6447501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447501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22743E-FB54-4908-9E4F-987F98DE10C7}" type="datetimeFigureOut">
              <a:rPr lang="ru-RU">
                <a:solidFill>
                  <a:srgbClr val="D6E9B1">
                    <a:tint val="75000"/>
                  </a:srgbClr>
                </a:solidFill>
              </a:rPr>
              <a:pPr>
                <a:defRPr/>
              </a:pPr>
              <a:t>30.04.2025</a:t>
            </a:fld>
            <a:endParaRPr lang="ru-RU">
              <a:solidFill>
                <a:srgbClr val="D6E9B1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D6E9B1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81E71C-24B9-45E7-9A29-FE5CF9A6571F}" type="slidenum">
              <a:rPr lang="ru-RU" altLang="ru-RU">
                <a:solidFill>
                  <a:srgbClr val="932313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93231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3292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1" y="2160589"/>
            <a:ext cx="3138026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7477" y="2160590"/>
            <a:ext cx="3138026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38E74B-DBF2-440C-B722-9053CBE586D1}" type="datetimeFigureOut">
              <a:rPr lang="ru-RU">
                <a:solidFill>
                  <a:srgbClr val="D6E9B1">
                    <a:tint val="75000"/>
                  </a:srgbClr>
                </a:solidFill>
              </a:rPr>
              <a:pPr>
                <a:defRPr/>
              </a:pPr>
              <a:t>30.04.2025</a:t>
            </a:fld>
            <a:endParaRPr lang="ru-RU">
              <a:solidFill>
                <a:srgbClr val="D6E9B1">
                  <a:tint val="75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D6E9B1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447EEC-AE42-4C13-8F13-F446D80370DB}" type="slidenum">
              <a:rPr lang="ru-RU" altLang="ru-RU">
                <a:solidFill>
                  <a:srgbClr val="932313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93231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0782981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6809" y="2160983"/>
            <a:ext cx="313921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809" y="2737246"/>
            <a:ext cx="31392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16287" y="2160983"/>
            <a:ext cx="313921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16288" y="2737246"/>
            <a:ext cx="313921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843366-0525-4643-966D-EE7A4E562670}" type="datetimeFigureOut">
              <a:rPr lang="ru-RU">
                <a:solidFill>
                  <a:srgbClr val="D6E9B1">
                    <a:tint val="75000"/>
                  </a:srgbClr>
                </a:solidFill>
              </a:rPr>
              <a:pPr>
                <a:defRPr/>
              </a:pPr>
              <a:t>30.04.2025</a:t>
            </a:fld>
            <a:endParaRPr lang="ru-RU">
              <a:solidFill>
                <a:srgbClr val="D6E9B1">
                  <a:tint val="75000"/>
                </a:srgb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D6E9B1">
                  <a:tint val="75000"/>
                </a:srgb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EB4E6F-00DC-41B4-8739-B35AB73782F6}" type="slidenum">
              <a:rPr lang="ru-RU" altLang="ru-RU">
                <a:solidFill>
                  <a:srgbClr val="932313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93231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343635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609600"/>
            <a:ext cx="6447501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4C54EC-3925-4061-9B31-01C0E710298C}" type="datetimeFigureOut">
              <a:rPr lang="ru-RU">
                <a:solidFill>
                  <a:srgbClr val="D6E9B1">
                    <a:tint val="75000"/>
                  </a:srgbClr>
                </a:solidFill>
              </a:rPr>
              <a:pPr>
                <a:defRPr/>
              </a:pPr>
              <a:t>30.04.2025</a:t>
            </a:fld>
            <a:endParaRPr lang="ru-RU">
              <a:solidFill>
                <a:srgbClr val="D6E9B1">
                  <a:tint val="75000"/>
                </a:srgb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D6E9B1">
                  <a:tint val="75000"/>
                </a:srgb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E44470-60DA-4B97-AA02-8F14037124CB}" type="slidenum">
              <a:rPr lang="ru-RU" altLang="ru-RU">
                <a:solidFill>
                  <a:srgbClr val="932313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93231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233323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D1DE8C-27EE-4D11-B869-9B140B02A4FC}" type="datetimeFigureOut">
              <a:rPr lang="ru-RU">
                <a:solidFill>
                  <a:srgbClr val="D6E9B1">
                    <a:tint val="75000"/>
                  </a:srgbClr>
                </a:solidFill>
              </a:rPr>
              <a:pPr>
                <a:defRPr/>
              </a:pPr>
              <a:t>30.04.2025</a:t>
            </a:fld>
            <a:endParaRPr lang="ru-RU">
              <a:solidFill>
                <a:srgbClr val="D6E9B1">
                  <a:tint val="75000"/>
                </a:srgb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D6E9B1">
                  <a:tint val="75000"/>
                </a:srgb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437F4E-9B7F-4238-B954-34D5CAD47308}" type="slidenum">
              <a:rPr lang="ru-RU" altLang="ru-RU">
                <a:solidFill>
                  <a:srgbClr val="932313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93231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1022529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1498604"/>
            <a:ext cx="2890896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0346" y="514924"/>
            <a:ext cx="3385156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2777069"/>
            <a:ext cx="2890896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BEDD3C-DBEB-4739-A6ED-43FD67AC4962}" type="datetimeFigureOut">
              <a:rPr lang="ru-RU">
                <a:solidFill>
                  <a:srgbClr val="D6E9B1">
                    <a:tint val="75000"/>
                  </a:srgbClr>
                </a:solidFill>
              </a:rPr>
              <a:pPr>
                <a:defRPr/>
              </a:pPr>
              <a:t>30.04.2025</a:t>
            </a:fld>
            <a:endParaRPr lang="ru-RU">
              <a:solidFill>
                <a:srgbClr val="D6E9B1">
                  <a:tint val="75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D6E9B1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499BA6-6EB3-4436-AE09-8A8D7903226F}" type="slidenum">
              <a:rPr lang="ru-RU" altLang="ru-RU">
                <a:solidFill>
                  <a:srgbClr val="932313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93231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310832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800600"/>
            <a:ext cx="64475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8001" y="609600"/>
            <a:ext cx="6447501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5367338"/>
            <a:ext cx="6447500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79F187-E01F-4F0D-9280-33CCF5A8189D}" type="datetimeFigureOut">
              <a:rPr lang="ru-RU">
                <a:solidFill>
                  <a:srgbClr val="D6E9B1">
                    <a:tint val="75000"/>
                  </a:srgbClr>
                </a:solidFill>
              </a:rPr>
              <a:pPr>
                <a:defRPr/>
              </a:pPr>
              <a:t>30.04.2025</a:t>
            </a:fld>
            <a:endParaRPr lang="ru-RU">
              <a:solidFill>
                <a:srgbClr val="D6E9B1">
                  <a:tint val="75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D6E9B1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CA06E8-6632-432C-9E7E-9E6EE32CC848}" type="slidenum">
              <a:rPr lang="ru-RU" altLang="ru-RU">
                <a:solidFill>
                  <a:srgbClr val="932313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93231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457348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6"/>
          <p:cNvGrpSpPr>
            <a:grpSpLocks/>
          </p:cNvGrpSpPr>
          <p:nvPr/>
        </p:nvGrpSpPr>
        <p:grpSpPr bwMode="auto">
          <a:xfrm>
            <a:off x="0" y="-7938"/>
            <a:ext cx="9144000" cy="6865938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3" y="-528"/>
              <a:ext cx="1219200" cy="6858528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4738" y="3681168"/>
              <a:ext cx="4764087" cy="3176832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2981"/>
              <a:ext cx="449263" cy="2845019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508397" y="609600"/>
            <a:ext cx="6447234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08397" y="2160589"/>
            <a:ext cx="6447234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4248" y="6042026"/>
            <a:ext cx="6834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839AAB2-4550-4974-9269-05C5341378C3}" type="datetimeFigureOut">
              <a:rPr lang="ru-RU">
                <a:solidFill>
                  <a:srgbClr val="D6E9B1">
                    <a:tint val="75000"/>
                  </a:srgbClr>
                </a:solidFill>
              </a:rPr>
              <a:pPr>
                <a:defRPr/>
              </a:pPr>
              <a:t>30.04.2025</a:t>
            </a:fld>
            <a:endParaRPr lang="ru-RU">
              <a:solidFill>
                <a:srgbClr val="D6E9B1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8397" y="6042026"/>
            <a:ext cx="47232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srgbClr val="D6E9B1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2472" y="6042026"/>
            <a:ext cx="513159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chemeClr val="accent1"/>
                </a:solidFill>
                <a:latin typeface="Trebuchet MS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596E3E9-F928-4C6A-BA24-77E977783231}" type="slidenum">
              <a:rPr lang="ru-RU" altLang="ru-RU">
                <a:solidFill>
                  <a:srgbClr val="932313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932313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3060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</p:sldLayoutIdLst>
  <p:transition spd="slow">
    <p:fade/>
  </p:transition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kern="1200">
          <a:solidFill>
            <a:srgbClr val="E0EFC4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600" kern="1200">
          <a:solidFill>
            <a:srgbClr val="E0EFC4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400" kern="1200">
          <a:solidFill>
            <a:srgbClr val="E0EFC4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200" kern="1200">
          <a:solidFill>
            <a:srgbClr val="E0EFC4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200" kern="1200">
          <a:solidFill>
            <a:srgbClr val="E0EFC4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5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7" Type="http://schemas.openxmlformats.org/officeDocument/2006/relationships/image" Target="../media/image63.jpe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2.jpeg"/><Relationship Id="rId7" Type="http://schemas.openxmlformats.org/officeDocument/2006/relationships/image" Target="../media/image23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8" y="249238"/>
            <a:ext cx="2479675" cy="247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2771800" y="332656"/>
            <a:ext cx="4344779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Отдел по образованию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>
                  <a:lumMod val="1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Чашникского райисполкома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>
                  <a:lumMod val="1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Государственное учреждение образования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>
                  <a:lumMod val="1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«Средняя школа № 4 г. Чашники» 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>
                  <a:lumMod val="1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251520" y="2293161"/>
            <a:ext cx="8711852" cy="2009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180340" algn="ctr">
              <a:lnSpc>
                <a:spcPct val="115000"/>
              </a:lnSpc>
              <a:spcAft>
                <a:spcPts val="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ОТЧЁТ </a:t>
            </a:r>
            <a:endParaRPr lang="ru-RU" sz="2800" dirty="0">
              <a:solidFill>
                <a:schemeClr val="tx1">
                  <a:lumMod val="1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800" b="1" dirty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О ПРОВЕДЕНИИ МЕСЯЧНИКА </a:t>
            </a:r>
            <a:endParaRPr lang="ru-RU" sz="2800" b="1" dirty="0">
              <a:solidFill>
                <a:schemeClr val="tx1">
                  <a:lumMod val="1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800" b="1" dirty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ВОЕННО-ПАТРИОТИЧЕСКОЙ РАБОТЫ</a:t>
            </a:r>
            <a:endParaRPr lang="ru-RU" sz="2800" b="1" dirty="0">
              <a:solidFill>
                <a:schemeClr val="tx1">
                  <a:lumMod val="1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>
                  <a:lumMod val="1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J:\логотип победы\символ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52" t="1506" r="12903" b="24731"/>
          <a:stretch/>
        </p:blipFill>
        <p:spPr bwMode="auto">
          <a:xfrm>
            <a:off x="6851268" y="338963"/>
            <a:ext cx="2147162" cy="207382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/>
          <p:nvPr/>
        </p:nvPicPr>
        <p:blipFill rotWithShape="1">
          <a:blip r:embed="rId4"/>
          <a:srcRect l="10739" t="16239" r="17212" b="59401"/>
          <a:stretch/>
        </p:blipFill>
        <p:spPr bwMode="auto">
          <a:xfrm>
            <a:off x="827584" y="4302942"/>
            <a:ext cx="7848872" cy="14401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1012683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J:\логотип победы\символ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52" t="1506" r="12903" b="24731"/>
          <a:stretch/>
        </p:blipFill>
        <p:spPr bwMode="auto">
          <a:xfrm>
            <a:off x="435351" y="4653136"/>
            <a:ext cx="2592288" cy="219124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35351" y="2924944"/>
            <a:ext cx="250185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000" dirty="0" smtClean="0">
                <a:solidFill>
                  <a:srgbClr val="000000"/>
                </a:solidFill>
                <a:latin typeface="Times New Roman"/>
                <a:ea typeface="Calibri"/>
              </a:rPr>
              <a:t>6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Calibri"/>
              </a:rPr>
              <a:t>февраля 202</a:t>
            </a:r>
            <a:r>
              <a:rPr lang="ru-RU" sz="2000" kern="100" spc="-130" dirty="0" smtClean="0">
                <a:solidFill>
                  <a:srgbClr val="D6E9B1">
                    <a:lumMod val="10000"/>
                  </a:srgbClr>
                </a:solidFill>
                <a:latin typeface="Times New Roman"/>
                <a:ea typeface="Calibri"/>
              </a:rPr>
              <a:t>5 г.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ru-RU" sz="2000" dirty="0">
                <a:solidFill>
                  <a:srgbClr val="D6E9B1">
                    <a:lumMod val="10000"/>
                  </a:srgbClr>
                </a:solidFill>
                <a:latin typeface="Times New Roman"/>
                <a:ea typeface="Calibri"/>
                <a:cs typeface="Times New Roman"/>
              </a:rPr>
              <a:t>к</a:t>
            </a:r>
            <a:r>
              <a:rPr lang="ru-RU" sz="2000" dirty="0" smtClean="0">
                <a:solidFill>
                  <a:srgbClr val="D6E9B1">
                    <a:lumMod val="10000"/>
                  </a:srgbClr>
                </a:solidFill>
                <a:latin typeface="Times New Roman"/>
                <a:ea typeface="Calibri"/>
                <a:cs typeface="Times New Roman"/>
              </a:rPr>
              <a:t>лассный </a:t>
            </a:r>
            <a:r>
              <a:rPr lang="ru-RU" sz="2000" dirty="0">
                <a:solidFill>
                  <a:srgbClr val="D6E9B1">
                    <a:lumMod val="10000"/>
                  </a:srgbClr>
                </a:solidFill>
                <a:latin typeface="Times New Roman"/>
                <a:ea typeface="Calibri"/>
                <a:cs typeface="Times New Roman"/>
              </a:rPr>
              <a:t>час </a:t>
            </a:r>
            <a:r>
              <a:rPr lang="ru-RU" sz="2000" dirty="0">
                <a:solidFill>
                  <a:srgbClr val="D6E9B1">
                    <a:lumMod val="10000"/>
                  </a:srgbClr>
                </a:solidFill>
                <a:latin typeface="Times New Roman"/>
                <a:ea typeface="Times New Roman"/>
                <a:cs typeface="Times New Roman"/>
              </a:rPr>
              <a:t>«Огнём опалённое детство» </a:t>
            </a:r>
            <a:endParaRPr lang="ru-RU" sz="2000" dirty="0">
              <a:solidFill>
                <a:srgbClr val="D6E9B1">
                  <a:lumMod val="10000"/>
                </a:srgbClr>
              </a:solidFill>
              <a:latin typeface="Calibri"/>
              <a:ea typeface="Calibri"/>
              <a:cs typeface="Times New Roman"/>
            </a:endParaRPr>
          </a:p>
        </p:txBody>
      </p:sp>
      <p:pic>
        <p:nvPicPr>
          <p:cNvPr id="15" name="Рисунок 14" descr="C:\Users\Игарек\AppData\Local\Microsoft\Windows\Temporary Internet Files\Content.Word\IMG-75098644799f33f887272b7cb4e96310-V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1660" y="3226486"/>
            <a:ext cx="3140483" cy="2308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 descr="C:\Users\Игарек\AppData\Local\Microsoft\Windows\Temporary Internet Files\Content.Word\IMG-5a6ba0d46a9994b48f6d2cda35cdd4fe-V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745" y="438648"/>
            <a:ext cx="3024336" cy="2270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 descr="J:\месячник 24\фффффффффф\урок\IMG_20250206_152233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1" y="1318184"/>
            <a:ext cx="2962670" cy="22702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Рисунок 18" descr="C:\Users\Игарек\AppData\Local\Microsoft\Windows\Temporary Internet Files\Content.Word\IMG-ead9f94653a2df654b4e049198e6b1e3-V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0199" y="908720"/>
            <a:ext cx="2989103" cy="23177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Рисунок 19" descr="C:\Users\Игарек\AppData\Local\Microsoft\Windows\Temporary Internet Files\Content.Word\IMG-20ae3946bc5e37f7479fd41a660bd997-V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207" y="3588431"/>
            <a:ext cx="2902624" cy="23478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7900085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J:\логотип победы\символ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52" t="1506" r="12903" b="24731"/>
          <a:stretch/>
        </p:blipFill>
        <p:spPr bwMode="auto">
          <a:xfrm>
            <a:off x="179512" y="4642767"/>
            <a:ext cx="2592288" cy="200508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09762" y="1015131"/>
            <a:ext cx="360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kern="0" spc="-160" dirty="0">
                <a:solidFill>
                  <a:srgbClr val="000000"/>
                </a:solidFill>
                <a:latin typeface="Times New Roman"/>
                <a:ea typeface="Calibri"/>
              </a:rPr>
              <a:t>7 </a:t>
            </a:r>
            <a:r>
              <a:rPr lang="ru-RU" kern="0" spc="-140" dirty="0" smtClean="0">
                <a:solidFill>
                  <a:srgbClr val="000000"/>
                </a:solidFill>
                <a:latin typeface="Times New Roman"/>
                <a:ea typeface="Calibri"/>
              </a:rPr>
              <a:t>февраля 202</a:t>
            </a:r>
            <a:r>
              <a:rPr lang="ru-RU" kern="0" spc="-140" dirty="0" smtClean="0">
                <a:solidFill>
                  <a:srgbClr val="D6E9B1">
                    <a:lumMod val="10000"/>
                  </a:srgbClr>
                </a:solidFill>
                <a:latin typeface="Times New Roman"/>
                <a:ea typeface="Calibri"/>
              </a:rPr>
              <a:t>5 г.</a:t>
            </a:r>
            <a:r>
              <a:rPr lang="be-BY" dirty="0">
                <a:solidFill>
                  <a:srgbClr val="D6E9B1">
                    <a:lumMod val="10000"/>
                  </a:srgbClr>
                </a:solidFill>
                <a:latin typeface="Times New Roman"/>
                <a:ea typeface="Calibri"/>
              </a:rPr>
              <a:t> н</a:t>
            </a:r>
            <a:r>
              <a:rPr lang="ru-RU" dirty="0" err="1" smtClean="0">
                <a:solidFill>
                  <a:srgbClr val="D6E9B1">
                    <a:lumMod val="10000"/>
                  </a:srgbClr>
                </a:solidFill>
                <a:latin typeface="Times New Roman"/>
                <a:ea typeface="Calibri"/>
              </a:rPr>
              <a:t>аведение</a:t>
            </a:r>
            <a:r>
              <a:rPr lang="ru-RU" dirty="0" smtClean="0">
                <a:solidFill>
                  <a:srgbClr val="D6E9B1">
                    <a:lumMod val="10000"/>
                  </a:srgbClr>
                </a:solidFill>
                <a:latin typeface="Times New Roman"/>
                <a:ea typeface="Calibri"/>
              </a:rPr>
              <a:t> </a:t>
            </a:r>
            <a:r>
              <a:rPr lang="ru-RU" dirty="0">
                <a:solidFill>
                  <a:srgbClr val="D6E9B1">
                    <a:lumMod val="10000"/>
                  </a:srgbClr>
                </a:solidFill>
                <a:latin typeface="Times New Roman"/>
                <a:ea typeface="Calibri"/>
              </a:rPr>
              <a:t>порядка на закрепленных за У</a:t>
            </a:r>
            <a:r>
              <a:rPr lang="ru-RU" dirty="0" smtClean="0">
                <a:solidFill>
                  <a:srgbClr val="D6E9B1">
                    <a:lumMod val="10000"/>
                  </a:srgbClr>
                </a:solidFill>
                <a:latin typeface="Times New Roman"/>
                <a:ea typeface="Calibri"/>
              </a:rPr>
              <a:t>чреждением </a:t>
            </a:r>
            <a:r>
              <a:rPr lang="ru-RU" dirty="0">
                <a:solidFill>
                  <a:srgbClr val="D6E9B1">
                    <a:lumMod val="10000"/>
                  </a:srgbClr>
                </a:solidFill>
                <a:latin typeface="Times New Roman"/>
                <a:ea typeface="Calibri"/>
              </a:rPr>
              <a:t>захоронениях и памятных местах – операция «Обелиск</a:t>
            </a:r>
            <a:r>
              <a:rPr lang="ru-RU" dirty="0" smtClean="0">
                <a:solidFill>
                  <a:srgbClr val="D6E9B1">
                    <a:lumMod val="10000"/>
                  </a:srgbClr>
                </a:solidFill>
                <a:latin typeface="Times New Roman"/>
                <a:ea typeface="Calibri"/>
              </a:rPr>
              <a:t>»</a:t>
            </a:r>
            <a:endParaRPr lang="ru-RU" dirty="0">
              <a:solidFill>
                <a:srgbClr val="D6E9B1">
                  <a:lumMod val="10000"/>
                </a:srgbClr>
              </a:solidFill>
            </a:endParaRPr>
          </a:p>
        </p:txBody>
      </p:sp>
      <p:pic>
        <p:nvPicPr>
          <p:cNvPr id="21" name="Рисунок 20" descr="C:\Users\Игарек\AppData\Local\Microsoft\Windows\Temporary Internet Files\Content.Word\IMG_20250207_09375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0162" y="1091240"/>
            <a:ext cx="2808312" cy="22923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Рисунок 21" descr="C:\Users\Игарек\AppData\Local\Microsoft\Windows\Temporary Internet Files\Content.Word\IMG_20250207_11192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913" y="2204949"/>
            <a:ext cx="3495669" cy="2184047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TextBox 22"/>
          <p:cNvSpPr txBox="1"/>
          <p:nvPr/>
        </p:nvSpPr>
        <p:spPr>
          <a:xfrm>
            <a:off x="6974157" y="1091240"/>
            <a:ext cx="208823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kern="0" spc="-130" dirty="0" smtClean="0">
                <a:solidFill>
                  <a:srgbClr val="000000"/>
                </a:solidFill>
                <a:latin typeface="Times New Roman"/>
                <a:ea typeface="Calibri"/>
              </a:rPr>
              <a:t>14 февраля 202</a:t>
            </a:r>
            <a:r>
              <a:rPr lang="ru-RU" kern="0" spc="-130" dirty="0" smtClean="0">
                <a:solidFill>
                  <a:srgbClr val="D6E9B1">
                    <a:lumMod val="10000"/>
                  </a:srgbClr>
                </a:solidFill>
                <a:latin typeface="Times New Roman"/>
                <a:ea typeface="Calibri"/>
              </a:rPr>
              <a:t>5 г.</a:t>
            </a:r>
            <a:r>
              <a:rPr lang="be-BY" kern="0" spc="-130" dirty="0">
                <a:solidFill>
                  <a:srgbClr val="D6E9B1">
                    <a:lumMod val="10000"/>
                  </a:srgbClr>
                </a:solidFill>
                <a:latin typeface="Times New Roman"/>
                <a:ea typeface="Calibri"/>
              </a:rPr>
              <a:t> </a:t>
            </a:r>
            <a:r>
              <a:rPr lang="be-BY" kern="0" spc="-130" dirty="0" smtClean="0">
                <a:solidFill>
                  <a:srgbClr val="D6E9B1">
                    <a:lumMod val="10000"/>
                  </a:srgbClr>
                </a:solidFill>
                <a:latin typeface="Times New Roman"/>
                <a:ea typeface="Calibri"/>
              </a:rPr>
              <a:t> участие учащихся и педагогов Учреждения в районном митинге-реквиеме в         д. Заречная Слобода</a:t>
            </a:r>
            <a:endParaRPr lang="ru-RU" kern="0" spc="-130" dirty="0">
              <a:solidFill>
                <a:srgbClr val="D6E9B1">
                  <a:lumMod val="10000"/>
                </a:srgbClr>
              </a:solidFill>
            </a:endParaRPr>
          </a:p>
        </p:txBody>
      </p:sp>
      <p:pic>
        <p:nvPicPr>
          <p:cNvPr id="24" name="Рисунок 23" descr="C:\Users\Игарек\AppData\Local\Microsoft\Windows\Temporary Internet Files\Content.Word\IMG-7a738f6d63134120845cdd3e2b0f365e-V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65"/>
          <a:stretch/>
        </p:blipFill>
        <p:spPr bwMode="auto">
          <a:xfrm>
            <a:off x="3419872" y="3777136"/>
            <a:ext cx="2952328" cy="260419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5" name="Рисунок 24" descr="C:\Users\Игарек\AppData\Local\Microsoft\Windows\Temporary Internet Files\Content.Word\IMG-ee491fe5830db1aaac905f658fe8b761-V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2964" y="3383593"/>
            <a:ext cx="2680461" cy="26041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2531972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J:\логотип победы\символ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52" t="1506" r="12903" b="24731"/>
          <a:stretch/>
        </p:blipFill>
        <p:spPr bwMode="auto">
          <a:xfrm>
            <a:off x="179512" y="4642767"/>
            <a:ext cx="2592288" cy="200508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2015" y="1052736"/>
            <a:ext cx="29196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kern="0" spc="-140" dirty="0" smtClean="0">
                <a:solidFill>
                  <a:srgbClr val="000000"/>
                </a:solidFill>
                <a:latin typeface="Times New Roman"/>
                <a:ea typeface="Calibri"/>
              </a:rPr>
              <a:t>31января 202</a:t>
            </a:r>
            <a:r>
              <a:rPr lang="ru-RU" kern="0" spc="-140" dirty="0" smtClean="0">
                <a:solidFill>
                  <a:srgbClr val="D6E9B1">
                    <a:lumMod val="10000"/>
                  </a:srgbClr>
                </a:solidFill>
                <a:latin typeface="Times New Roman"/>
                <a:ea typeface="Calibri"/>
              </a:rPr>
              <a:t>5 г.</a:t>
            </a:r>
            <a:r>
              <a:rPr lang="ru-RU" kern="0" spc="-140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ru-RU" kern="0" spc="-140" dirty="0" smtClean="0">
                <a:solidFill>
                  <a:srgbClr val="000000"/>
                </a:solidFill>
                <a:latin typeface="Times New Roman"/>
                <a:ea typeface="Calibri"/>
              </a:rPr>
              <a:t>состоялся областной этап интеллектуально-развлекательной игры «Большая октябрятская игра»</a:t>
            </a:r>
            <a:endParaRPr lang="ru-RU" kern="0" spc="-140" dirty="0">
              <a:solidFill>
                <a:srgbClr val="D6E9B1">
                  <a:lumMod val="10000"/>
                </a:srgbClr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489800" y="5045143"/>
            <a:ext cx="24550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kern="0" spc="-140" dirty="0">
                <a:solidFill>
                  <a:srgbClr val="000000"/>
                </a:solidFill>
                <a:latin typeface="Times New Roman"/>
                <a:ea typeface="Calibri"/>
              </a:rPr>
              <a:t>2</a:t>
            </a:r>
            <a:r>
              <a:rPr lang="ru-RU" kern="0" spc="-140" dirty="0" smtClean="0">
                <a:solidFill>
                  <a:srgbClr val="000000"/>
                </a:solidFill>
                <a:latin typeface="Times New Roman"/>
                <a:ea typeface="Calibri"/>
              </a:rPr>
              <a:t>4 февраля 202</a:t>
            </a:r>
            <a:r>
              <a:rPr lang="ru-RU" kern="0" spc="-140" dirty="0" smtClean="0">
                <a:solidFill>
                  <a:srgbClr val="D6E9B1">
                    <a:lumMod val="10000"/>
                  </a:srgbClr>
                </a:solidFill>
                <a:latin typeface="Times New Roman"/>
                <a:ea typeface="Calibri"/>
              </a:rPr>
              <a:t>5 г.</a:t>
            </a:r>
            <a:r>
              <a:rPr lang="ru-RU" kern="0" spc="-140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ru-RU" kern="0" spc="-140" dirty="0" smtClean="0">
                <a:solidFill>
                  <a:srgbClr val="000000"/>
                </a:solidFill>
                <a:latin typeface="Times New Roman"/>
                <a:ea typeface="Calibri"/>
              </a:rPr>
              <a:t>состоялся первый  этап  районного проекта «Растим Патриотов!». </a:t>
            </a:r>
            <a:endParaRPr lang="ru-RU" kern="0" spc="-140" dirty="0">
              <a:solidFill>
                <a:srgbClr val="D6E9B1">
                  <a:lumMod val="10000"/>
                </a:srgbClr>
              </a:solidFill>
              <a:latin typeface="Calibri"/>
              <a:ea typeface="Calibri"/>
              <a:cs typeface="Times New Roman"/>
            </a:endParaRPr>
          </a:p>
        </p:txBody>
      </p:sp>
      <p:pic>
        <p:nvPicPr>
          <p:cNvPr id="14" name="Рисунок 13" descr="C:\Users\Игарек\AppData\Local\Microsoft\Windows\Temporary Internet Files\Content.Word\IMG-b78f6b77aea6bbeaf4949526577f1338-V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0326" y="3934059"/>
            <a:ext cx="2880320" cy="21038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Рисунок 17" descr="C:\Users\Игарек\AppData\Local\Microsoft\Windows\Temporary Internet Files\Content.Word\IMG-9dd5f173497a467d0ac83f75a6a76cfe-V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0646" y="2620994"/>
            <a:ext cx="2853354" cy="2364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Игарек\AppData\Local\Microsoft\Windows\Temporary Internet Files\Content.Word\IMG-b816aab8ada670cb71362e23fd220165-V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071" y="1093710"/>
            <a:ext cx="2952328" cy="23187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C:\Users\Игарек\AppData\Local\Microsoft\Windows\Temporary Internet Files\Content.Word\IMG-0a259a4f8e5fa149c1cfd3e5e8525791-V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196" y="2253065"/>
            <a:ext cx="2919605" cy="250128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Игарек\Desktop\фон\Screenshot_20250301_151001_com.viber.voip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77" t="50115" r="25799" b="24115"/>
          <a:stretch/>
        </p:blipFill>
        <p:spPr bwMode="auto">
          <a:xfrm>
            <a:off x="7092280" y="643339"/>
            <a:ext cx="1630680" cy="16097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8223465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J:\логотип победы\символ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52" t="1506" r="12903" b="24731"/>
          <a:stretch/>
        </p:blipFill>
        <p:spPr bwMode="auto">
          <a:xfrm>
            <a:off x="179512" y="4642767"/>
            <a:ext cx="2592288" cy="200508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1559" y="1023119"/>
            <a:ext cx="29523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kern="0" spc="-140" dirty="0" smtClean="0">
                <a:solidFill>
                  <a:srgbClr val="000000"/>
                </a:solidFill>
                <a:latin typeface="Times New Roman"/>
                <a:ea typeface="Calibri"/>
              </a:rPr>
              <a:t>14 февраля 202</a:t>
            </a:r>
            <a:r>
              <a:rPr lang="ru-RU" kern="0" spc="-140" dirty="0" smtClean="0">
                <a:solidFill>
                  <a:srgbClr val="D6E9B1">
                    <a:lumMod val="10000"/>
                  </a:srgbClr>
                </a:solidFill>
                <a:latin typeface="Times New Roman"/>
                <a:ea typeface="Calibri"/>
              </a:rPr>
              <a:t>5 г.</a:t>
            </a:r>
            <a:r>
              <a:rPr lang="ru-RU" kern="0" spc="-140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ru-RU" kern="0" spc="-140" dirty="0" smtClean="0">
                <a:solidFill>
                  <a:srgbClr val="000000"/>
                </a:solidFill>
                <a:latin typeface="Times New Roman"/>
                <a:ea typeface="Calibri"/>
              </a:rPr>
              <a:t> учащиеся 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Calibri"/>
              </a:rPr>
              <a:t>6 «Б» класса посетили Центр Безопасности в   г. Витебске</a:t>
            </a:r>
            <a:endParaRPr lang="ru-RU" kern="0" spc="-140" dirty="0">
              <a:solidFill>
                <a:srgbClr val="D6E9B1">
                  <a:lumMod val="10000"/>
                </a:srgbClr>
              </a:solidFill>
              <a:latin typeface="Calibri"/>
              <a:ea typeface="Calibri"/>
              <a:cs typeface="Times New Roman"/>
            </a:endParaRPr>
          </a:p>
        </p:txBody>
      </p:sp>
      <p:pic>
        <p:nvPicPr>
          <p:cNvPr id="15" name="Рисунок 14" descr="C:\Users\Игарек\AppData\Local\Microsoft\Windows\Temporary Internet Files\Content.Word\IMG_20250214_14122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097795"/>
            <a:ext cx="3240360" cy="2338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 descr="C:\Users\Игарек\AppData\Local\Microsoft\Windows\Temporary Internet Files\Content.Word\IMG_20250214_15341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936142"/>
            <a:ext cx="3132305" cy="2428962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TextBox 16"/>
          <p:cNvSpPr txBox="1"/>
          <p:nvPr/>
        </p:nvSpPr>
        <p:spPr>
          <a:xfrm>
            <a:off x="6804248" y="1097795"/>
            <a:ext cx="187220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kern="0" spc="-140" dirty="0" smtClean="0">
                <a:solidFill>
                  <a:srgbClr val="000000"/>
                </a:solidFill>
                <a:latin typeface="Times New Roman"/>
                <a:ea typeface="Calibri"/>
              </a:rPr>
              <a:t>1</a:t>
            </a:r>
            <a:r>
              <a:rPr lang="ru-RU" kern="0" spc="-140" dirty="0">
                <a:solidFill>
                  <a:srgbClr val="D6E9B1">
                    <a:lumMod val="10000"/>
                  </a:srgbClr>
                </a:solidFill>
                <a:latin typeface="Times New Roman"/>
                <a:ea typeface="Calibri"/>
              </a:rPr>
              <a:t>5</a:t>
            </a:r>
            <a:r>
              <a:rPr lang="ru-RU" kern="0" spc="-140" dirty="0" smtClean="0">
                <a:solidFill>
                  <a:srgbClr val="000000"/>
                </a:solidFill>
                <a:latin typeface="Times New Roman"/>
                <a:ea typeface="Calibri"/>
              </a:rPr>
              <a:t> февраля 202</a:t>
            </a:r>
            <a:r>
              <a:rPr lang="ru-RU" kern="0" spc="-140" dirty="0" smtClean="0">
                <a:solidFill>
                  <a:srgbClr val="D6E9B1">
                    <a:lumMod val="10000"/>
                  </a:srgbClr>
                </a:solidFill>
                <a:latin typeface="Times New Roman"/>
                <a:ea typeface="Calibri"/>
              </a:rPr>
              <a:t>5 г.</a:t>
            </a:r>
            <a:r>
              <a:rPr lang="ru-RU" kern="0" spc="-140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ru-RU" kern="0" spc="-140" dirty="0" smtClean="0">
                <a:solidFill>
                  <a:srgbClr val="000000"/>
                </a:solidFill>
                <a:latin typeface="Times New Roman"/>
                <a:ea typeface="Calibri"/>
              </a:rPr>
              <a:t> учащиеся 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Calibri"/>
              </a:rPr>
              <a:t>Учреждения приняли участие в районном этапе «Школы Безопасности»</a:t>
            </a:r>
            <a:endParaRPr lang="ru-RU" kern="0" spc="-140" dirty="0">
              <a:solidFill>
                <a:srgbClr val="D6E9B1">
                  <a:lumMod val="10000"/>
                </a:srgbClr>
              </a:solidFill>
              <a:latin typeface="Calibri"/>
              <a:ea typeface="Calibri"/>
              <a:cs typeface="Times New Roman"/>
            </a:endParaRPr>
          </a:p>
        </p:txBody>
      </p:sp>
      <p:pic>
        <p:nvPicPr>
          <p:cNvPr id="20" name="Рисунок 19" descr="C:\Users\Игарек\AppData\Local\Microsoft\Windows\Temporary Internet Files\Content.Word\IMG_20250215_12133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5329" y="4180650"/>
            <a:ext cx="3384376" cy="2348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Рисунок 18" descr="C:\Users\Игарек\AppData\Local\Microsoft\Windows\Temporary Internet Files\Content.Word\IMG_20250215_121528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346623"/>
            <a:ext cx="3302167" cy="25922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2431687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J:\логотип победы\символ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52" t="1506" r="12903" b="24731"/>
          <a:stretch/>
        </p:blipFill>
        <p:spPr bwMode="auto">
          <a:xfrm>
            <a:off x="179512" y="4508570"/>
            <a:ext cx="2592288" cy="227347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78595" y="692696"/>
            <a:ext cx="81136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kern="0" spc="-140" dirty="0" smtClean="0">
                <a:solidFill>
                  <a:srgbClr val="000000"/>
                </a:solidFill>
                <a:latin typeface="Times New Roman"/>
                <a:ea typeface="Calibri"/>
              </a:rPr>
              <a:t>21 февраля 202</a:t>
            </a:r>
            <a:r>
              <a:rPr lang="ru-RU" kern="0" spc="-140" dirty="0" smtClean="0">
                <a:solidFill>
                  <a:srgbClr val="D6E9B1">
                    <a:lumMod val="10000"/>
                  </a:srgbClr>
                </a:solidFill>
                <a:latin typeface="Times New Roman"/>
                <a:ea typeface="Calibri"/>
              </a:rPr>
              <a:t>5 г.</a:t>
            </a:r>
            <a:r>
              <a:rPr lang="ru-RU" kern="0" spc="-140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ru-RU" kern="0" spc="-140" dirty="0" smtClean="0">
                <a:solidFill>
                  <a:srgbClr val="000000"/>
                </a:solidFill>
                <a:latin typeface="Times New Roman"/>
                <a:ea typeface="Calibri"/>
              </a:rPr>
              <a:t> учащиеся 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Calibri"/>
              </a:rPr>
              <a:t>10  класса в рамках </a:t>
            </a:r>
            <a:r>
              <a:rPr lang="ru-RU" dirty="0">
                <a:solidFill>
                  <a:srgbClr val="EBEBEB">
                    <a:lumMod val="10000"/>
                  </a:srgbClr>
                </a:solidFill>
                <a:latin typeface="Times New Roman"/>
                <a:ea typeface="Calibri"/>
              </a:rPr>
              <a:t>«</a:t>
            </a:r>
            <a:r>
              <a:rPr lang="ru-RU" dirty="0" smtClean="0">
                <a:solidFill>
                  <a:srgbClr val="EBEBEB">
                    <a:lumMod val="10000"/>
                  </a:srgbClr>
                </a:solidFill>
                <a:latin typeface="Times New Roman"/>
                <a:ea typeface="Calibri"/>
              </a:rPr>
              <a:t>Дня </a:t>
            </a:r>
            <a:r>
              <a:rPr lang="ru-RU" dirty="0">
                <a:solidFill>
                  <a:srgbClr val="EBEBEB">
                    <a:lumMod val="10000"/>
                  </a:srgbClr>
                </a:solidFill>
                <a:latin typeface="Times New Roman"/>
                <a:ea typeface="Calibri"/>
              </a:rPr>
              <a:t>открытых дверей»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Calibri"/>
              </a:rPr>
              <a:t> посетили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/>
                <a:ea typeface="Calibri"/>
              </a:rPr>
              <a:t>войсковую часть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/>
                <a:ea typeface="Calibri"/>
              </a:rPr>
              <a:t>71327 (д. </a:t>
            </a:r>
            <a:r>
              <a:rPr lang="ru-RU" dirty="0" err="1">
                <a:solidFill>
                  <a:schemeClr val="bg2">
                    <a:lumMod val="10000"/>
                  </a:schemeClr>
                </a:solidFill>
                <a:latin typeface="Times New Roman"/>
                <a:ea typeface="Calibri"/>
              </a:rPr>
              <a:t>Заслоново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/>
                <a:ea typeface="Calibri"/>
              </a:rPr>
              <a:t>)</a:t>
            </a:r>
            <a:endParaRPr lang="ru-RU" kern="0" spc="-140" dirty="0">
              <a:solidFill>
                <a:schemeClr val="bg2">
                  <a:lumMod val="10000"/>
                </a:schemeClr>
              </a:solidFill>
              <a:latin typeface="Calibri"/>
              <a:ea typeface="Calibri"/>
              <a:cs typeface="Times New Roman"/>
            </a:endParaRPr>
          </a:p>
        </p:txBody>
      </p:sp>
      <p:pic>
        <p:nvPicPr>
          <p:cNvPr id="10" name="Рисунок 9" descr="J:\месячник 24\фффффффффф\21.02\IMG_20250221_10135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173" y="1556792"/>
            <a:ext cx="3395770" cy="24610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J:\месячник 24\фффффффффф\21.02\IMG_20250221_102943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1832" y="4178914"/>
            <a:ext cx="2303994" cy="25649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J:\месячник 24\фффффффффф\21.02\IMG_20250221_110941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2943" y="1865170"/>
            <a:ext cx="3339239" cy="24279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J:\месячник 24\фффффффффф\21.02\IMG_20250221_102028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455" y="3855920"/>
            <a:ext cx="3217377" cy="22734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047673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Игарек\Desktop\фон\65e49452990415.59243da46d32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C:\Users\Игарек\Desktop\фон\IMG-b3ba71b2a53fd06f57e626e3c004bc9d-V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59" b="28883"/>
          <a:stretch/>
        </p:blipFill>
        <p:spPr bwMode="auto">
          <a:xfrm>
            <a:off x="395536" y="764705"/>
            <a:ext cx="1944216" cy="26642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 descr="C:\Users\Игарек\Desktop\фон\IMG-2de86f00a7c02a34c0b3c23eb548e59f-V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76" b="22193"/>
          <a:stretch/>
        </p:blipFill>
        <p:spPr bwMode="auto">
          <a:xfrm>
            <a:off x="1278513" y="3732397"/>
            <a:ext cx="1944215" cy="284431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Игарек\Desktop\фон\IMG-3236c46f66d8085a75ae7c3082ca35b7-V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065" b="10029"/>
          <a:stretch/>
        </p:blipFill>
        <p:spPr bwMode="auto">
          <a:xfrm>
            <a:off x="6804248" y="836713"/>
            <a:ext cx="1944216" cy="25922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C:\Users\Игарек\Desktop\фон\IMG-af882611fa2ea8a713416ff3898eecd6-V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22" b="10415"/>
          <a:stretch/>
        </p:blipFill>
        <p:spPr bwMode="auto">
          <a:xfrm>
            <a:off x="6084168" y="3732397"/>
            <a:ext cx="1896501" cy="275694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83768" y="476672"/>
            <a:ext cx="4130754" cy="12741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4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Будь с нами – включайся!</a:t>
            </a:r>
            <a:endParaRPr lang="ru-RU" sz="4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C:\Users\Игарек\Desktop\фон\IMG-4cb533ab83560369fba803ee51d3731c-V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21" t="23612" r="15163" b="20540"/>
          <a:stretch/>
        </p:blipFill>
        <p:spPr bwMode="auto">
          <a:xfrm>
            <a:off x="3419872" y="2132857"/>
            <a:ext cx="2376264" cy="24167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4468707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8" y="249238"/>
            <a:ext cx="2479675" cy="247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2771800" y="332656"/>
            <a:ext cx="4344779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D6E9B1">
                    <a:lumMod val="10000"/>
                  </a:srgb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Отдел по образованию</a:t>
            </a:r>
            <a:endParaRPr lang="ru-RU" dirty="0" smtClean="0">
              <a:solidFill>
                <a:srgbClr val="D6E9B1">
                  <a:lumMod val="10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D6E9B1">
                    <a:lumMod val="10000"/>
                  </a:srgb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Чашникского райисполкома </a:t>
            </a:r>
            <a:endParaRPr lang="ru-RU" dirty="0" smtClean="0">
              <a:solidFill>
                <a:srgbClr val="D6E9B1">
                  <a:lumMod val="10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D6E9B1">
                    <a:lumMod val="10000"/>
                  </a:srgb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Государственное учреждение образования</a:t>
            </a:r>
            <a:endParaRPr lang="ru-RU" dirty="0" smtClean="0">
              <a:solidFill>
                <a:srgbClr val="D6E9B1">
                  <a:lumMod val="10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D6E9B1">
                    <a:lumMod val="10000"/>
                  </a:srgb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«Средняя школа № 4 г. Чашники»   </a:t>
            </a:r>
            <a:endParaRPr lang="ru-RU" dirty="0" smtClean="0">
              <a:solidFill>
                <a:srgbClr val="D6E9B1">
                  <a:lumMod val="10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251520" y="2293161"/>
            <a:ext cx="8711852" cy="2009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180340" algn="ctr">
              <a:lnSpc>
                <a:spcPct val="115000"/>
              </a:lnSpc>
            </a:pPr>
            <a:r>
              <a:rPr lang="ru-RU" sz="2800" b="1" dirty="0" smtClean="0">
                <a:solidFill>
                  <a:srgbClr val="D6E9B1">
                    <a:lumMod val="10000"/>
                  </a:srgb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ОТЧЁТ </a:t>
            </a:r>
            <a:endParaRPr lang="ru-RU" sz="2800" dirty="0">
              <a:solidFill>
                <a:srgbClr val="D6E9B1">
                  <a:lumMod val="10000"/>
                </a:srgbClr>
              </a:solidFill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</a:pPr>
            <a:r>
              <a:rPr lang="ru-RU" sz="2800" b="1" dirty="0">
                <a:solidFill>
                  <a:srgbClr val="D6E9B1">
                    <a:lumMod val="10000"/>
                  </a:srgbClr>
                </a:solidFill>
                <a:latin typeface="Times New Roman"/>
                <a:ea typeface="Calibri"/>
                <a:cs typeface="Times New Roman"/>
              </a:rPr>
              <a:t>О ПРОВЕДЕНИИ МЕСЯЧНИКА </a:t>
            </a:r>
            <a:endParaRPr lang="ru-RU" sz="2800" b="1" dirty="0">
              <a:solidFill>
                <a:srgbClr val="D6E9B1">
                  <a:lumMod val="10000"/>
                </a:srgbClr>
              </a:solidFill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</a:pPr>
            <a:r>
              <a:rPr lang="ru-RU" sz="2800" b="1" dirty="0">
                <a:solidFill>
                  <a:srgbClr val="D6E9B1">
                    <a:lumMod val="10000"/>
                  </a:srgbClr>
                </a:solidFill>
                <a:latin typeface="Times New Roman"/>
                <a:ea typeface="Calibri"/>
                <a:cs typeface="Times New Roman"/>
              </a:rPr>
              <a:t>ВОЕННО-ПАТРИОТИЧЕСКОЙ РАБОТЫ</a:t>
            </a:r>
            <a:endParaRPr lang="ru-RU" sz="2800" b="1" dirty="0">
              <a:solidFill>
                <a:srgbClr val="D6E9B1">
                  <a:lumMod val="10000"/>
                </a:srgbClr>
              </a:solidFill>
              <a:latin typeface="Calibri"/>
              <a:ea typeface="Calibri"/>
              <a:cs typeface="Times New Roman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2800" dirty="0" smtClean="0">
              <a:solidFill>
                <a:srgbClr val="D6E9B1">
                  <a:lumMod val="10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J:\логотип победы\символ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52" t="1506" r="12903" b="24731"/>
          <a:stretch/>
        </p:blipFill>
        <p:spPr bwMode="auto">
          <a:xfrm>
            <a:off x="6851268" y="338963"/>
            <a:ext cx="2147162" cy="207382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/>
          <p:nvPr/>
        </p:nvPicPr>
        <p:blipFill rotWithShape="1">
          <a:blip r:embed="rId4"/>
          <a:srcRect l="10739" t="16239" r="17212" b="59401"/>
          <a:stretch/>
        </p:blipFill>
        <p:spPr bwMode="auto">
          <a:xfrm>
            <a:off x="827584" y="4302942"/>
            <a:ext cx="7848872" cy="14401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477458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1"/>
          <p:cNvSpPr>
            <a:spLocks noChangeArrowheads="1"/>
          </p:cNvSpPr>
          <p:nvPr/>
        </p:nvSpPr>
        <p:spPr bwMode="auto">
          <a:xfrm>
            <a:off x="179512" y="1815862"/>
            <a:ext cx="712879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610" name="Rectangle 2"/>
          <p:cNvSpPr>
            <a:spLocks noChangeArrowheads="1"/>
          </p:cNvSpPr>
          <p:nvPr/>
        </p:nvSpPr>
        <p:spPr bwMode="auto">
          <a:xfrm>
            <a:off x="-218030" y="240993"/>
            <a:ext cx="8568952" cy="106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АНАЛИТИЧЕСКАЯ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ИНФОРМАЦИЯ О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ПРОВЕДЕНИИ </a:t>
            </a:r>
            <a:r>
              <a:rPr lang="ru-RU" sz="2000" b="1" dirty="0" smtClean="0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МЕСЯЧНИКА </a:t>
            </a:r>
            <a:endParaRPr lang="ru-RU" sz="2000" b="1" dirty="0">
              <a:solidFill>
                <a:srgbClr val="0070C0"/>
              </a:solidFill>
              <a:latin typeface="Calibri"/>
              <a:ea typeface="Calibri"/>
              <a:cs typeface="Times New Roman"/>
            </a:endParaRPr>
          </a:p>
          <a:p>
            <a:pPr lvl="0" algn="ctr">
              <a:lnSpc>
                <a:spcPct val="115000"/>
              </a:lnSpc>
            </a:pPr>
            <a:r>
              <a:rPr lang="ru-RU" sz="2000" b="1" dirty="0" smtClean="0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ВОЕННО-ПАТРИОТИЧЕСКОЙ </a:t>
            </a:r>
            <a:r>
              <a:rPr lang="ru-RU" sz="2000" b="1" dirty="0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РАБОТЫ</a:t>
            </a:r>
            <a:endParaRPr lang="ru-RU" sz="2000" b="1" dirty="0">
              <a:solidFill>
                <a:srgbClr val="0070C0"/>
              </a:solidFill>
              <a:latin typeface="Calibri"/>
              <a:ea typeface="Calibri"/>
              <a:cs typeface="Times New Roman"/>
            </a:endParaRPr>
          </a:p>
        </p:txBody>
      </p:sp>
      <p:pic>
        <p:nvPicPr>
          <p:cNvPr id="6" name="Picture 2" descr="J:\логотип победы\символ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52" t="1506" r="12903" b="24731"/>
          <a:stretch/>
        </p:blipFill>
        <p:spPr bwMode="auto">
          <a:xfrm>
            <a:off x="7020272" y="59033"/>
            <a:ext cx="1931138" cy="156976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1384956"/>
            <a:ext cx="8136904" cy="4870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lnSpc>
                <a:spcPct val="115000"/>
              </a:lnSpc>
              <a:spcAft>
                <a:spcPts val="0"/>
              </a:spcAft>
              <a:tabLst>
                <a:tab pos="900430" algn="l"/>
              </a:tabLst>
            </a:pPr>
            <a:r>
              <a:rPr lang="ru-RU" dirty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С 23 января по 23 февраля </a:t>
            </a:r>
            <a:r>
              <a:rPr lang="ru-RU" dirty="0" smtClean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202</a:t>
            </a:r>
            <a:r>
              <a:rPr lang="ru-RU" dirty="0">
                <a:solidFill>
                  <a:srgbClr val="EBEBEB">
                    <a:lumMod val="10000"/>
                  </a:srgbClr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dirty="0" smtClean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года в учреждении образования прошел районный Месячник военно-патриотический работы.</a:t>
            </a:r>
            <a:endParaRPr lang="ru-RU" sz="1400" dirty="0">
              <a:solidFill>
                <a:schemeClr val="tx1">
                  <a:lumMod val="1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           </a:t>
            </a:r>
            <a:r>
              <a:rPr lang="ru-RU" i="1" dirty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Цель </a:t>
            </a:r>
            <a:r>
              <a:rPr lang="ru-RU" i="1" dirty="0" smtClean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месячника</a:t>
            </a:r>
            <a:r>
              <a:rPr lang="ru-RU" dirty="0" smtClean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: </a:t>
            </a:r>
            <a:r>
              <a:rPr lang="ru-RU" dirty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сохранение исторической памяти о подвиге советского народа в годы Великой Отечественной войны, увековечивание имен жертв, воинов, сражавшихся на белорусской земле и погибших за её свободу.</a:t>
            </a:r>
            <a:endParaRPr lang="ru-RU" sz="1400" dirty="0">
              <a:solidFill>
                <a:schemeClr val="tx1">
                  <a:lumMod val="1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be-BY" i="1" dirty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З</a:t>
            </a:r>
            <a:r>
              <a:rPr lang="be-BY" i="1" dirty="0" smtClean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адачи</a:t>
            </a:r>
            <a:r>
              <a:rPr lang="ru-RU" dirty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:</a:t>
            </a:r>
            <a:endParaRPr lang="ru-RU" sz="1400" dirty="0">
              <a:solidFill>
                <a:schemeClr val="tx1">
                  <a:lumMod val="1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способствование </a:t>
            </a:r>
            <a:r>
              <a:rPr lang="ru-RU" dirty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формированию чувства патриотизма, уважения к историческому  и героическому прошлому своего народа,  традициям   и культуре своей страны;</a:t>
            </a:r>
            <a:endParaRPr lang="ru-RU" sz="1400" dirty="0">
              <a:solidFill>
                <a:schemeClr val="tx1">
                  <a:lumMod val="1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развитие </a:t>
            </a:r>
            <a:r>
              <a:rPr lang="ru-RU" dirty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познавательного интереса к сохранению памяти о Великой Отечественной войне и локальных войнах среди подрастающего </a:t>
            </a:r>
            <a:r>
              <a:rPr lang="ru-RU" dirty="0" smtClean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поколения;</a:t>
            </a:r>
            <a:endParaRPr lang="ru-RU" sz="1400" dirty="0" smtClean="0">
              <a:solidFill>
                <a:schemeClr val="tx1">
                  <a:lumMod val="1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воспитание </a:t>
            </a:r>
            <a:r>
              <a:rPr lang="ru-RU" dirty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уважения к государственным символам Республики Беларусь;</a:t>
            </a:r>
            <a:endParaRPr lang="ru-RU" sz="1400" dirty="0">
              <a:solidFill>
                <a:schemeClr val="tx1">
                  <a:lumMod val="1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indent="-342900" algn="just">
              <a:lnSpc>
                <a:spcPct val="115000"/>
              </a:lnSpc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воспитание </a:t>
            </a:r>
            <a:r>
              <a:rPr lang="ru-RU" dirty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сопричастности к трагическому прошлому своей </a:t>
            </a:r>
            <a:r>
              <a:rPr lang="ru-RU" dirty="0" smtClean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страны;</a:t>
            </a:r>
          </a:p>
          <a:p>
            <a:pPr indent="-342900" algn="just">
              <a:lnSpc>
                <a:spcPct val="115000"/>
              </a:lnSpc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 активное участие в </a:t>
            </a:r>
            <a:r>
              <a:rPr lang="ru-RU" dirty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общественной </a:t>
            </a:r>
            <a:r>
              <a:rPr lang="ru-RU" dirty="0" smtClean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жизни; </a:t>
            </a:r>
          </a:p>
          <a:p>
            <a:pPr indent="-342900" algn="just">
              <a:lnSpc>
                <a:spcPct val="115000"/>
              </a:lnSpc>
              <a:buFont typeface="Wingdings" pitchFamily="2" charset="2"/>
              <a:buChar char="ü"/>
            </a:pP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б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/>
                <a:ea typeface="Calibri"/>
                <a:cs typeface="Times New Roman"/>
              </a:rPr>
              <a:t>лагоустройство памятных мест и воинских захоронений.</a:t>
            </a:r>
            <a:endParaRPr lang="ru-RU" dirty="0">
              <a:solidFill>
                <a:schemeClr val="bg2">
                  <a:lumMod val="10000"/>
                </a:schemeClr>
              </a:solidFill>
              <a:effectLst/>
              <a:latin typeface="Calibri"/>
              <a:ea typeface="Calibri"/>
              <a:cs typeface="Times New Roman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ChangeArrowheads="1"/>
          </p:cNvSpPr>
          <p:nvPr/>
        </p:nvSpPr>
        <p:spPr bwMode="auto">
          <a:xfrm>
            <a:off x="491931" y="690689"/>
            <a:ext cx="6384323" cy="473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1600" spc="-100" dirty="0" smtClean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       Учащиеся, состоящие в поисковом отряде «Поиск», приняли активное участие в научно-исследовательской деятельности. </a:t>
            </a:r>
            <a:r>
              <a:rPr lang="ru-RU" spc="-100" dirty="0" smtClean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В </a:t>
            </a:r>
            <a:r>
              <a:rPr lang="ru-RU" spc="-100" dirty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рамках проведения районных этапов мероприятий республиканской героико-патриотической акции «Великой Победе – 80</a:t>
            </a:r>
            <a:r>
              <a:rPr lang="ru-RU" spc="-100" dirty="0" smtClean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!» учащаяся 9 «Б» класса Мефодьева Ксения приняла участие </a:t>
            </a:r>
            <a:r>
              <a:rPr lang="ru-RU" spc="-100" dirty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в конкурсе «Летопись Великой </a:t>
            </a:r>
            <a:r>
              <a:rPr lang="ru-RU" spc="-100" dirty="0" smtClean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Победы».</a:t>
            </a:r>
          </a:p>
          <a:p>
            <a:pPr algn="just"/>
            <a:r>
              <a:rPr lang="ru-RU" spc="-100" dirty="0" smtClean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      Учащаяся </a:t>
            </a:r>
            <a:r>
              <a:rPr lang="ru-RU" spc="-100" dirty="0">
                <a:solidFill>
                  <a:srgbClr val="D6E9B1">
                    <a:lumMod val="10000"/>
                  </a:srgbClr>
                </a:solidFill>
                <a:latin typeface="Times New Roman"/>
                <a:ea typeface="Calibri"/>
                <a:cs typeface="Times New Roman"/>
              </a:rPr>
              <a:t>9 «Б» класса</a:t>
            </a:r>
            <a:r>
              <a:rPr lang="ru-RU" spc="-100" dirty="0" smtClean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 Хацкевич Александра </a:t>
            </a:r>
            <a:r>
              <a:rPr lang="ru-RU" dirty="0" smtClean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в </a:t>
            </a:r>
            <a:r>
              <a:rPr lang="ru-RU" dirty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районном этапе республиканского конкурса научных исследовательских краеведческих работ учащихся.</a:t>
            </a:r>
            <a:endParaRPr lang="ru-RU" dirty="0">
              <a:solidFill>
                <a:schemeClr val="tx1">
                  <a:lumMod val="1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algn="just"/>
            <a:r>
              <a:rPr lang="ru-RU" spc="-100" dirty="0" smtClean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</a:rPr>
              <a:t>     Учащаяся</a:t>
            </a:r>
            <a:r>
              <a:rPr lang="ru-RU" spc="-100" dirty="0" smtClean="0">
                <a:solidFill>
                  <a:srgbClr val="D6E9B1">
                    <a:lumMod val="10000"/>
                  </a:srgb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pc="-100" dirty="0">
                <a:solidFill>
                  <a:srgbClr val="D6E9B1">
                    <a:lumMod val="10000"/>
                  </a:srgbClr>
                </a:solidFill>
                <a:latin typeface="Times New Roman"/>
                <a:ea typeface="Calibri"/>
                <a:cs typeface="Times New Roman"/>
              </a:rPr>
              <a:t>9 «Б» класса</a:t>
            </a:r>
            <a:r>
              <a:rPr lang="ru-RU" spc="-100" dirty="0" smtClean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</a:rPr>
              <a:t> </a:t>
            </a:r>
            <a:r>
              <a:rPr lang="ru-RU" spc="-100" dirty="0" err="1" smtClean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</a:rPr>
              <a:t>Дубинец</a:t>
            </a:r>
            <a:r>
              <a:rPr lang="ru-RU" spc="-100" dirty="0" smtClean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</a:rPr>
              <a:t> Полина  заняла 2 </a:t>
            </a:r>
            <a:r>
              <a:rPr lang="ru-RU" spc="-100" dirty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</a:rPr>
              <a:t>место в районном конкурсе «Юных экскурсоводов. </a:t>
            </a:r>
            <a:endParaRPr lang="ru-RU" spc="-100" dirty="0" smtClean="0">
              <a:solidFill>
                <a:schemeClr val="tx1">
                  <a:lumMod val="10000"/>
                </a:schemeClr>
              </a:solidFill>
              <a:latin typeface="Times New Roman"/>
              <a:ea typeface="Calibri"/>
            </a:endParaRPr>
          </a:p>
          <a:p>
            <a:pPr algn="just"/>
            <a:r>
              <a:rPr lang="ru-RU" spc="-100" dirty="0" smtClean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</a:rPr>
              <a:t>    Произведен сбор свидетельств малолетних узников, проживающих на территории </a:t>
            </a:r>
            <a:r>
              <a:rPr lang="ru-RU" spc="-100" dirty="0" err="1" smtClean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</a:rPr>
              <a:t>Чашникского</a:t>
            </a:r>
            <a:r>
              <a:rPr lang="ru-RU" spc="-100" dirty="0" smtClean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</a:rPr>
              <a:t> района, в рамках проекта «Узники.</a:t>
            </a:r>
            <a:r>
              <a:rPr lang="en-US" spc="-100" dirty="0" smtClean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</a:rPr>
              <a:t>by</a:t>
            </a:r>
            <a:r>
              <a:rPr lang="ru-RU" spc="-100" dirty="0" smtClean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</a:rPr>
              <a:t>».</a:t>
            </a:r>
          </a:p>
          <a:p>
            <a:pPr algn="just"/>
            <a:r>
              <a:rPr lang="ru-RU" spc="-100" dirty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</a:rPr>
              <a:t> </a:t>
            </a:r>
            <a:r>
              <a:rPr lang="ru-RU" spc="-100" dirty="0" smtClean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</a:rPr>
              <a:t>    </a:t>
            </a:r>
            <a:r>
              <a:rPr lang="ru-RU" dirty="0" smtClean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</a:rPr>
              <a:t>Поисковый </a:t>
            </a:r>
            <a:r>
              <a:rPr lang="ru-RU" dirty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</a:rPr>
              <a:t>отряд «</a:t>
            </a:r>
            <a:r>
              <a:rPr lang="ru-RU" dirty="0" err="1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</a:rPr>
              <a:t>Журбичи</a:t>
            </a:r>
            <a:r>
              <a:rPr lang="ru-RU" dirty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</a:rPr>
              <a:t>» участвует в Национальном поисковом проекте «Беларусь помнит. Помним каждого</a:t>
            </a:r>
            <a:r>
              <a:rPr lang="ru-RU" dirty="0" smtClean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</a:rPr>
              <a:t>».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>
                  <a:lumMod val="10000"/>
                </a:schemeClr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 descr="J:\логотип победы\символ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52" t="1506" r="12903" b="24731"/>
          <a:stretch/>
        </p:blipFill>
        <p:spPr bwMode="auto">
          <a:xfrm>
            <a:off x="175236" y="4902850"/>
            <a:ext cx="2267744" cy="195515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7450" y="4941169"/>
            <a:ext cx="3046550" cy="1916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Рисунок 10"/>
          <p:cNvPicPr/>
          <p:nvPr/>
        </p:nvPicPr>
        <p:blipFill rotWithShape="1">
          <a:blip r:embed="rId4"/>
          <a:srcRect l="3366" t="12179" r="2401" b="14958"/>
          <a:stretch/>
        </p:blipFill>
        <p:spPr bwMode="auto">
          <a:xfrm>
            <a:off x="2699792" y="4941168"/>
            <a:ext cx="3240360" cy="191683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066" y="1800428"/>
            <a:ext cx="2123728" cy="2520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63472" y="507391"/>
            <a:ext cx="506281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28 января и 04 февраля</a:t>
            </a:r>
            <a:r>
              <a:rPr lang="ru-RU" dirty="0">
                <a:solidFill>
                  <a:srgbClr val="EBEBEB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2025 г</a:t>
            </a:r>
            <a:r>
              <a:rPr lang="ru-RU" sz="1600" dirty="0" smtClean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  для учащихся 9 «Б» и </a:t>
            </a:r>
            <a:r>
              <a:rPr lang="ru-RU" sz="1600" dirty="0" smtClean="0">
                <a:solidFill>
                  <a:srgbClr val="D6E9B1">
                    <a:lumMod val="10000"/>
                  </a:srgbClr>
                </a:solidFill>
                <a:latin typeface="Times New Roman"/>
                <a:ea typeface="Calibri"/>
                <a:cs typeface="Times New Roman"/>
              </a:rPr>
              <a:t>6 «Б» классов организованы</a:t>
            </a:r>
            <a:r>
              <a:rPr lang="ru-RU" sz="1600" dirty="0" smtClean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 экскурсии в «Витебский </a:t>
            </a:r>
            <a:r>
              <a:rPr lang="ru-RU" sz="1600" dirty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городской музей </a:t>
            </a:r>
            <a:r>
              <a:rPr lang="ru-RU" sz="1600" dirty="0" smtClean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воинов-интернационалистов» </a:t>
            </a:r>
            <a:r>
              <a:rPr lang="ru-RU" sz="1600" dirty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и «Витебский областной музей Героя СССР М.Ф. </a:t>
            </a:r>
            <a:r>
              <a:rPr lang="ru-RU" sz="1600" dirty="0" err="1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Шмырева</a:t>
            </a:r>
            <a:r>
              <a:rPr lang="ru-RU" sz="1600" dirty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».</a:t>
            </a:r>
            <a:endParaRPr lang="ru-RU" sz="1600" dirty="0">
              <a:solidFill>
                <a:schemeClr val="tx1">
                  <a:lumMod val="10000"/>
                </a:schemeClr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1026" name="Picture 2" descr="J:\месячник 24\фффффффффф\28 витебск\IMG_20250128_1116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8000" y="-10858500"/>
            <a:ext cx="3840000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J:\месячник 24\фффффффффф\28 витебск\IMG_20250128_11163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8000" y="-10858500"/>
            <a:ext cx="48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 descr="J:\месячник 24\фффффффффф\28 витебск\IMG_20250128_11163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2079197"/>
            <a:ext cx="2516525" cy="23733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J:\месячник 24\фффффффффф\28 витебск\IMG_20250128_124528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9948" y="1961418"/>
            <a:ext cx="3270204" cy="24910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 descr="J:\месячник 24\фффффффффф\28 витебск\IMG_20250128_112442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42" y="4452503"/>
            <a:ext cx="2964536" cy="22728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 descr="J:\месячник 24\фффффффффф\04.02 Витебск\IMG_20250204_122016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88640"/>
            <a:ext cx="3168352" cy="1991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Рисунок 17" descr="J:\месячник 24\фффффффффф\2111 витебск\IMG_20250225_122319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4106" y="2196547"/>
            <a:ext cx="2980382" cy="22612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Рисунок 18" descr="J:\месячник 24\фффффффффф\2111 витебск\IMG_20250225_125408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1052" y="4452503"/>
            <a:ext cx="3493436" cy="240549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2994878" y="4457820"/>
            <a:ext cx="2448272" cy="18158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/>
            <a:r>
              <a:rPr lang="ru-RU" sz="1600" kern="100" spc="-50" dirty="0" smtClean="0">
                <a:solidFill>
                  <a:srgbClr val="D6E9B1">
                    <a:lumMod val="10000"/>
                  </a:srgb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600" kern="100" spc="-50" dirty="0">
                <a:solidFill>
                  <a:srgbClr val="EBEBEB">
                    <a:lumMod val="10000"/>
                  </a:srgbClr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1600" kern="100" spc="-50" dirty="0" smtClean="0">
                <a:solidFill>
                  <a:srgbClr val="D6E9B1">
                    <a:lumMod val="10000"/>
                  </a:srgbClr>
                </a:solidFill>
                <a:latin typeface="Times New Roman" pitchFamily="18" charset="0"/>
                <a:cs typeface="Times New Roman" pitchFamily="18" charset="0"/>
              </a:rPr>
              <a:t> февраля  </a:t>
            </a:r>
            <a:r>
              <a:rPr lang="ru-RU" sz="1600" kern="100" spc="-50" dirty="0">
                <a:solidFill>
                  <a:srgbClr val="D6E9B1">
                    <a:lumMod val="10000"/>
                  </a:srgbClr>
                </a:solidFill>
                <a:latin typeface="Times New Roman" pitchFamily="18" charset="0"/>
                <a:cs typeface="Times New Roman" pitchFamily="18" charset="0"/>
              </a:rPr>
              <a:t>ля учащихся </a:t>
            </a:r>
            <a:r>
              <a:rPr lang="ru-RU" sz="1600" kern="100" spc="-50" dirty="0" smtClean="0">
                <a:solidFill>
                  <a:srgbClr val="D6E9B1">
                    <a:lumMod val="10000"/>
                  </a:srgbClr>
                </a:solidFill>
                <a:latin typeface="Times New Roman" pitchFamily="18" charset="0"/>
                <a:cs typeface="Times New Roman" pitchFamily="18" charset="0"/>
              </a:rPr>
              <a:t>11 класса организована экскурсия в </a:t>
            </a:r>
            <a:r>
              <a:rPr lang="ru-RU" sz="1600" kern="100" spc="-50" dirty="0">
                <a:solidFill>
                  <a:srgbClr val="D6E9B1">
                    <a:lumMod val="10000"/>
                  </a:srgbClr>
                </a:solidFill>
                <a:latin typeface="Times New Roman"/>
                <a:ea typeface="Calibri"/>
                <a:cs typeface="Times New Roman"/>
              </a:rPr>
              <a:t>«Витебский областной музей Героя СССР </a:t>
            </a:r>
            <a:r>
              <a:rPr lang="ru-RU" sz="1600" kern="100" spc="-50" dirty="0" err="1" smtClean="0">
                <a:solidFill>
                  <a:srgbClr val="D6E9B1">
                    <a:lumMod val="10000"/>
                  </a:srgbClr>
                </a:solidFill>
                <a:latin typeface="Times New Roman"/>
                <a:ea typeface="Calibri"/>
                <a:cs typeface="Times New Roman"/>
              </a:rPr>
              <a:t>М.Ф.Шмырева</a:t>
            </a:r>
            <a:r>
              <a:rPr lang="ru-RU" sz="1600" kern="100" spc="-50" dirty="0" smtClean="0">
                <a:solidFill>
                  <a:srgbClr val="D6E9B1">
                    <a:lumMod val="10000"/>
                  </a:srgbClr>
                </a:solidFill>
                <a:latin typeface="Times New Roman"/>
                <a:ea typeface="Calibri"/>
                <a:cs typeface="Times New Roman"/>
              </a:rPr>
              <a:t>» и «Витебский областной краеведческий музей».</a:t>
            </a:r>
            <a:endParaRPr lang="ru-RU" sz="1600" kern="100" spc="-50" dirty="0">
              <a:solidFill>
                <a:srgbClr val="D6E9B1">
                  <a:lumMod val="1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509439"/>
            <a:ext cx="65527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 января 202</a:t>
            </a:r>
            <a:r>
              <a:rPr lang="ru-RU" dirty="0" smtClean="0">
                <a:solidFill>
                  <a:srgbClr val="EBEBEB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г. учащиеся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Calibri"/>
              </a:rPr>
              <a:t>7 «Б»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класса посетили экспозицию «Геноцид белорусского народа в годы Великой Отечественной войны» в </a:t>
            </a:r>
            <a:r>
              <a:rPr lang="ru-RU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Чашникском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историческом музее. </a:t>
            </a:r>
            <a:endParaRPr lang="ru-RU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J:\логотип победы\символ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52" t="1506" r="12903" b="24731"/>
          <a:stretch/>
        </p:blipFill>
        <p:spPr bwMode="auto">
          <a:xfrm>
            <a:off x="49125" y="4801680"/>
            <a:ext cx="2098212" cy="180898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 descr="J:\месячник 24\фффффффффф\29 чашники муз\IMG_20250129_15093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28249"/>
            <a:ext cx="3540196" cy="2304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J:\месячник 24\фффффффффф\29 чашники муз\IMG_20250129_151857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528249"/>
            <a:ext cx="3636404" cy="23723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J:\месячник 24\фффффффффф\29 чашники муз\IMG_20250129_151047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5614" y="4077072"/>
            <a:ext cx="3122850" cy="2304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J:\месячник 24\фффффффффф\29 чашники муз\IMG_20250129_151419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7520" y="4083931"/>
            <a:ext cx="3432775" cy="23042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6821824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 descr="C:\Users\Игарек\AppData\Local\Microsoft\Windows\Temporary Internet Files\Content.Word\IMG-ffa037040ead7f23eaf67862d2c27033-V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1700808"/>
            <a:ext cx="2745844" cy="23036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755576" y="476672"/>
            <a:ext cx="64410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20</a:t>
            </a:r>
            <a:r>
              <a:rPr lang="ru-RU" dirty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smtClean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февраля</a:t>
            </a:r>
            <a:r>
              <a:rPr lang="ru-RU" dirty="0">
                <a:solidFill>
                  <a:srgbClr val="EBEBEB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2025 </a:t>
            </a:r>
            <a:r>
              <a:rPr lang="ru-RU" dirty="0" smtClean="0">
                <a:solidFill>
                  <a:srgbClr val="EBEBEB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  <a:r>
              <a:rPr lang="ru-RU" dirty="0" smtClean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  учащиеся военно-патриотической группы (класса)</a:t>
            </a:r>
            <a:r>
              <a:rPr lang="ru-RU" dirty="0">
                <a:solidFill>
                  <a:srgbClr val="D6E9B1">
                    <a:lumMod val="10000"/>
                  </a:srgb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smtClean="0">
                <a:solidFill>
                  <a:srgbClr val="D6E9B1">
                    <a:lumMod val="10000"/>
                  </a:srgb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>
                <a:solidFill>
                  <a:srgbClr val="D6E9B1">
                    <a:lumMod val="10000"/>
                  </a:srgbClr>
                </a:solidFill>
                <a:latin typeface="Times New Roman"/>
                <a:ea typeface="Calibri"/>
                <a:cs typeface="Times New Roman"/>
              </a:rPr>
              <a:t>ГУО «Средняя школа №</a:t>
            </a:r>
            <a:r>
              <a:rPr lang="ru-RU" dirty="0" smtClean="0">
                <a:solidFill>
                  <a:srgbClr val="D6E9B1">
                    <a:lumMod val="10000"/>
                  </a:srgbClr>
                </a:solidFill>
                <a:latin typeface="Times New Roman"/>
                <a:ea typeface="Calibri"/>
                <a:cs typeface="Times New Roman"/>
              </a:rPr>
              <a:t>4 г. Чашники» приняли участие в </a:t>
            </a:r>
            <a:r>
              <a:rPr lang="ru-RU" dirty="0" smtClean="0">
                <a:solidFill>
                  <a:srgbClr val="EBEBEB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учебно-методическом сборе </a:t>
            </a:r>
            <a:r>
              <a:rPr lang="ru-RU" dirty="0">
                <a:solidFill>
                  <a:srgbClr val="EBEBEB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МООП</a:t>
            </a:r>
            <a:r>
              <a:rPr lang="ru-RU" dirty="0" smtClean="0">
                <a:solidFill>
                  <a:srgbClr val="D6E9B1">
                    <a:lumMod val="10000"/>
                  </a:srgb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smtClean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на базе воинской части </a:t>
            </a:r>
            <a:r>
              <a:rPr lang="ru-RU" dirty="0" smtClean="0">
                <a:solidFill>
                  <a:srgbClr val="EBEBEB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5524 в г. Витебске. </a:t>
            </a:r>
            <a:endParaRPr lang="ru-RU" sz="1400" dirty="0">
              <a:solidFill>
                <a:schemeClr val="tx1">
                  <a:lumMod val="10000"/>
                </a:schemeClr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12" name="Picture 2" descr="J:\логотип победы\символ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52" t="1506" r="12903" b="24731"/>
          <a:stretch/>
        </p:blipFill>
        <p:spPr bwMode="auto">
          <a:xfrm>
            <a:off x="73726" y="4888118"/>
            <a:ext cx="2266025" cy="174212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 descr="J:\месячник 24\фффффффффф\20.02 витебск\IMG_20250220_13081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5397" y="1988840"/>
            <a:ext cx="2656253" cy="21602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 descr="C:\Users\Игарек\AppData\Local\Microsoft\Windows\Temporary Internet Files\Content.Word\IMG-2b61980e46a2c048b4aec6c41101a173-V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1" y="4115062"/>
            <a:ext cx="3384376" cy="21593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 descr="C:\Users\Игарек\AppData\Local\Microsoft\Windows\Temporary Internet Files\Content.Word\IMG-8f166bee744e6c7cccca701c8a05418c-V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7" y="4497385"/>
            <a:ext cx="2945092" cy="21328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Рисунок 17" descr="C:\Users\Игарек\AppData\Local\Microsoft\Windows\Temporary Internet Files\Content.Word\IMG-b767d4f84e24e33cd10e8446034bca05-V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0552" y="2310684"/>
            <a:ext cx="2923088" cy="216023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Игарек\Desktop\фон\Screenshot_20250301_151001_com.viber.voip.jpg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4" t="18917" r="23528" b="52000"/>
          <a:stretch/>
        </p:blipFill>
        <p:spPr bwMode="auto">
          <a:xfrm>
            <a:off x="7299954" y="513100"/>
            <a:ext cx="1438275" cy="14757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0348385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128527"/>
            <a:ext cx="31683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kern="100" spc="-130" dirty="0" smtClean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24 января </a:t>
            </a:r>
            <a:r>
              <a:rPr lang="ru-RU" kern="100" spc="-130" dirty="0">
                <a:solidFill>
                  <a:srgbClr val="EBEBEB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  <a:r>
              <a:rPr lang="ru-RU" kern="100" spc="-130" dirty="0" smtClean="0">
                <a:solidFill>
                  <a:srgbClr val="EBEBEB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</a:t>
            </a:r>
            <a:r>
              <a:rPr lang="ru-RU" kern="100" spc="-130" dirty="0">
                <a:solidFill>
                  <a:srgbClr val="D6E9B1">
                    <a:lumMod val="10000"/>
                  </a:srgbClr>
                </a:solidFill>
                <a:latin typeface="Times New Roman"/>
                <a:ea typeface="Calibri"/>
                <a:cs typeface="Times New Roman"/>
              </a:rPr>
              <a:t>в </a:t>
            </a:r>
            <a:r>
              <a:rPr lang="ru-RU" kern="100" spc="-130" dirty="0" err="1">
                <a:solidFill>
                  <a:srgbClr val="D6E9B1">
                    <a:lumMod val="10000"/>
                  </a:srgbClr>
                </a:solidFill>
                <a:latin typeface="Times New Roman"/>
                <a:ea typeface="Calibri"/>
                <a:cs typeface="Times New Roman"/>
              </a:rPr>
              <a:t>Чашникском</a:t>
            </a:r>
            <a:r>
              <a:rPr lang="ru-RU" kern="100" spc="-130" dirty="0">
                <a:solidFill>
                  <a:srgbClr val="D6E9B1">
                    <a:lumMod val="10000"/>
                  </a:srgbClr>
                </a:solidFill>
                <a:latin typeface="Times New Roman"/>
                <a:ea typeface="Calibri"/>
                <a:cs typeface="Times New Roman"/>
              </a:rPr>
              <a:t> историческом </a:t>
            </a:r>
            <a:r>
              <a:rPr lang="ru-RU" kern="100" spc="-130" dirty="0" smtClean="0">
                <a:solidFill>
                  <a:srgbClr val="D6E9B1">
                    <a:lumMod val="10000"/>
                  </a:srgbClr>
                </a:solidFill>
                <a:latin typeface="Times New Roman"/>
                <a:ea typeface="Calibri"/>
                <a:cs typeface="Times New Roman"/>
              </a:rPr>
              <a:t>музее</a:t>
            </a:r>
            <a:r>
              <a:rPr lang="ru-RU" kern="100" spc="-130" dirty="0" smtClean="0">
                <a:solidFill>
                  <a:srgbClr val="EBEBEB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100" spc="-130" dirty="0">
                <a:solidFill>
                  <a:srgbClr val="D6E9B1">
                    <a:lumMod val="10000"/>
                  </a:srgbClr>
                </a:solidFill>
                <a:latin typeface="Times New Roman"/>
                <a:ea typeface="Calibri"/>
                <a:cs typeface="Times New Roman"/>
              </a:rPr>
              <a:t>для учащихся 8 «Б» </a:t>
            </a:r>
            <a:r>
              <a:rPr lang="ru-RU" kern="100" spc="-130" dirty="0" smtClean="0">
                <a:solidFill>
                  <a:srgbClr val="D6E9B1">
                    <a:lumMod val="10000"/>
                  </a:srgbClr>
                </a:solidFill>
                <a:latin typeface="Times New Roman"/>
                <a:ea typeface="Calibri"/>
                <a:cs typeface="Times New Roman"/>
              </a:rPr>
              <a:t>класса </a:t>
            </a:r>
            <a:r>
              <a:rPr lang="ru-RU" kern="100" spc="-130" dirty="0" smtClean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состоялся тематический </a:t>
            </a:r>
            <a:r>
              <a:rPr lang="ru-RU" kern="100" spc="-130" dirty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час «Холокост: память поколений</a:t>
            </a:r>
            <a:r>
              <a:rPr lang="ru-RU" kern="100" spc="-130" dirty="0" smtClean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»</a:t>
            </a:r>
            <a:endParaRPr lang="ru-RU" sz="1400" kern="100" spc="-130" dirty="0">
              <a:solidFill>
                <a:schemeClr val="tx1">
                  <a:lumMod val="10000"/>
                </a:schemeClr>
              </a:solidFill>
              <a:latin typeface="Calibri"/>
              <a:ea typeface="Calibri"/>
              <a:cs typeface="Times New Roman"/>
            </a:endParaRPr>
          </a:p>
        </p:txBody>
      </p:sp>
      <p:pic>
        <p:nvPicPr>
          <p:cNvPr id="12" name="Picture 2" descr="J:\логотип победы\символ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52" t="1506" r="12903" b="24731"/>
          <a:stretch/>
        </p:blipFill>
        <p:spPr bwMode="auto">
          <a:xfrm>
            <a:off x="179512" y="4642767"/>
            <a:ext cx="2266025" cy="200508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 descr="J:\месячник 24\фффффффффф\24 холокост\IMG_20250124_10153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8222" y="4264127"/>
            <a:ext cx="3340241" cy="2410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J:\месячник 24\фффффффффф\24 холокост\IMG_20250124_102255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2855" y="3034120"/>
            <a:ext cx="3494615" cy="24354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J:\месячник 24\фффффффффф\24 холокост\IMG_20250124_100746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701" y="692697"/>
            <a:ext cx="3528392" cy="23414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766179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950" y="956623"/>
            <a:ext cx="203446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spcAft>
                <a:spcPts val="1000"/>
              </a:spcAft>
            </a:pPr>
            <a:r>
              <a:rPr lang="ru-RU" kern="0" spc="-160" dirty="0" smtClean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30 января </a:t>
            </a:r>
            <a:r>
              <a:rPr lang="ru-RU" kern="0" spc="-160" dirty="0">
                <a:solidFill>
                  <a:srgbClr val="EBEBEB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  <a:r>
              <a:rPr lang="ru-RU" kern="0" spc="-160" dirty="0" smtClean="0">
                <a:solidFill>
                  <a:srgbClr val="EBEBEB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</a:t>
            </a:r>
            <a:r>
              <a:rPr lang="ru-RU" kern="0" spc="-160" dirty="0">
                <a:solidFill>
                  <a:srgbClr val="D6E9B1">
                    <a:lumMod val="10000"/>
                  </a:srgbClr>
                </a:solidFill>
                <a:latin typeface="Times New Roman"/>
                <a:ea typeface="Calibri"/>
                <a:cs typeface="Times New Roman"/>
              </a:rPr>
              <a:t>в </a:t>
            </a:r>
            <a:r>
              <a:rPr lang="ru-RU" kern="0" spc="-160" dirty="0" err="1">
                <a:solidFill>
                  <a:srgbClr val="D6E9B1">
                    <a:lumMod val="10000"/>
                  </a:srgbClr>
                </a:solidFill>
                <a:latin typeface="Times New Roman"/>
                <a:ea typeface="Calibri"/>
                <a:cs typeface="Times New Roman"/>
              </a:rPr>
              <a:t>Чашникском</a:t>
            </a:r>
            <a:r>
              <a:rPr lang="ru-RU" kern="0" spc="-160" dirty="0">
                <a:solidFill>
                  <a:srgbClr val="D6E9B1">
                    <a:lumMod val="10000"/>
                  </a:srgbClr>
                </a:solidFill>
                <a:latin typeface="Times New Roman"/>
                <a:ea typeface="Calibri"/>
                <a:cs typeface="Times New Roman"/>
              </a:rPr>
              <a:t> историческом </a:t>
            </a:r>
            <a:r>
              <a:rPr lang="ru-RU" kern="0" spc="-160" dirty="0" smtClean="0">
                <a:solidFill>
                  <a:srgbClr val="D6E9B1">
                    <a:lumMod val="10000"/>
                  </a:srgbClr>
                </a:solidFill>
                <a:latin typeface="Times New Roman"/>
                <a:ea typeface="Calibri"/>
                <a:cs typeface="Times New Roman"/>
              </a:rPr>
              <a:t>музее</a:t>
            </a:r>
            <a:r>
              <a:rPr lang="ru-RU" kern="0" spc="-160" dirty="0" smtClean="0">
                <a:solidFill>
                  <a:srgbClr val="EBEBEB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spc="-160" dirty="0">
                <a:solidFill>
                  <a:srgbClr val="D6E9B1">
                    <a:lumMod val="10000"/>
                  </a:srgbClr>
                </a:solidFill>
                <a:latin typeface="Times New Roman"/>
                <a:ea typeface="Calibri"/>
                <a:cs typeface="Times New Roman"/>
              </a:rPr>
              <a:t>для учащихся </a:t>
            </a:r>
            <a:r>
              <a:rPr lang="ru-RU" kern="0" spc="-160" dirty="0">
                <a:solidFill>
                  <a:srgbClr val="000000"/>
                </a:solidFill>
                <a:latin typeface="Times New Roman"/>
                <a:ea typeface="Calibri"/>
              </a:rPr>
              <a:t>7 </a:t>
            </a:r>
            <a:r>
              <a:rPr lang="ru-RU" kern="0" spc="-160" dirty="0" smtClean="0">
                <a:solidFill>
                  <a:srgbClr val="000000"/>
                </a:solidFill>
                <a:latin typeface="Times New Roman"/>
                <a:ea typeface="Calibri"/>
              </a:rPr>
              <a:t>«А»</a:t>
            </a:r>
            <a:r>
              <a:rPr lang="ru-RU" kern="0" spc="-160" dirty="0" smtClean="0">
                <a:solidFill>
                  <a:srgbClr val="D6E9B1">
                    <a:lumMod val="10000"/>
                  </a:srgbClr>
                </a:solidFill>
                <a:latin typeface="Times New Roman"/>
                <a:ea typeface="Calibri"/>
                <a:cs typeface="Times New Roman"/>
              </a:rPr>
              <a:t> класса </a:t>
            </a:r>
            <a:r>
              <a:rPr lang="ru-RU" kern="0" spc="-160" dirty="0" smtClean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состоялся тематический </a:t>
            </a:r>
            <a:r>
              <a:rPr lang="ru-RU" kern="0" spc="-160" dirty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час </a:t>
            </a:r>
            <a:r>
              <a:rPr lang="ru-RU" kern="0" spc="-160" dirty="0" smtClean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«</a:t>
            </a:r>
            <a:r>
              <a:rPr lang="ru-RU" kern="0" spc="-160" dirty="0" err="1" smtClean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Святын</a:t>
            </a:r>
            <a:r>
              <a:rPr lang="be-BY" kern="0" spc="-160" dirty="0" smtClean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і Чашніччыны</a:t>
            </a:r>
            <a:r>
              <a:rPr lang="ru-RU" kern="0" spc="-160" dirty="0" smtClean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  <a:cs typeface="Times New Roman"/>
              </a:rPr>
              <a:t>»</a:t>
            </a:r>
            <a:endParaRPr lang="ru-RU" kern="0" spc="-160" dirty="0">
              <a:solidFill>
                <a:schemeClr val="tx1">
                  <a:lumMod val="10000"/>
                </a:schemeClr>
              </a:solidFill>
              <a:latin typeface="Calibri"/>
              <a:ea typeface="Calibri"/>
              <a:cs typeface="Times New Roman"/>
            </a:endParaRPr>
          </a:p>
        </p:txBody>
      </p:sp>
      <p:pic>
        <p:nvPicPr>
          <p:cNvPr id="12" name="Picture 2" descr="J:\логотип победы\символ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52" t="1506" r="12903" b="24731"/>
          <a:stretch/>
        </p:blipFill>
        <p:spPr bwMode="auto">
          <a:xfrm>
            <a:off x="179512" y="4642767"/>
            <a:ext cx="2266025" cy="200508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 descr="J:\месячник 24\фффффффффф\30\IMG_20250130_15140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2950" y="3631338"/>
            <a:ext cx="3132348" cy="2499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 descr="J:\месячник 24\фффффффффф\30\IMG_20250130_151723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770" y="3965935"/>
            <a:ext cx="3156180" cy="23045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 descr="J:\месячник 24\фффффффффф\30\IMG_20250130_152019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9972" y="987091"/>
            <a:ext cx="3145325" cy="264424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J:\месячник 24\фффффффффф\30\IMG_20250130_150951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919" y="1556792"/>
            <a:ext cx="2973031" cy="24091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390383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C:\Users\Администратор\AppData\Local\Microsoft\Windows\Temporary Internet Files\Content.Word\IMG_20250125_10152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5537" y="4041748"/>
            <a:ext cx="3203605" cy="25165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2" descr="J:\логотип победы\символ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52" t="1506" r="12903" b="24731"/>
          <a:stretch/>
        </p:blipFill>
        <p:spPr bwMode="auto">
          <a:xfrm>
            <a:off x="179512" y="4642767"/>
            <a:ext cx="2266025" cy="200508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 descr="C:\Users\Администратор\AppData\Local\Microsoft\Windows\Temporary Internet Files\Content.Word\IMG_20250125_101307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98" y="1484784"/>
            <a:ext cx="3101400" cy="2519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C:\Users\Администратор\AppData\Local\Microsoft\Windows\Temporary Internet Files\Content.Word\IMG_20250125_111049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6024" y="3501008"/>
            <a:ext cx="3355975" cy="267207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342498" y="1484784"/>
            <a:ext cx="249625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spcAft>
                <a:spcPts val="1000"/>
              </a:spcAft>
            </a:pPr>
            <a:r>
              <a:rPr lang="ru-RU" kern="100" spc="-130" dirty="0" smtClean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</a:rPr>
              <a:t>25 января 2025 </a:t>
            </a:r>
            <a:r>
              <a:rPr lang="ru-RU" kern="100" spc="-130" dirty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</a:rPr>
              <a:t>г. </a:t>
            </a:r>
            <a:r>
              <a:rPr lang="ru-RU" kern="100" spc="-130" dirty="0" smtClean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</a:rPr>
              <a:t>учащиеся 10-11 </a:t>
            </a:r>
            <a:r>
              <a:rPr lang="ru-RU" kern="100" spc="-130" dirty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</a:rPr>
              <a:t>классов </a:t>
            </a:r>
            <a:r>
              <a:rPr lang="ru-RU" kern="100" spc="-130" dirty="0" smtClean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</a:rPr>
              <a:t>приняли участие </a:t>
            </a:r>
            <a:r>
              <a:rPr lang="ru-RU" kern="100" spc="-130" dirty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</a:rPr>
              <a:t>в Диалоговой площадке «Есть такая профессия – Родину защищать» на базе ГУО «Средняя школа </a:t>
            </a:r>
            <a:r>
              <a:rPr lang="ru-RU" kern="100" spc="-130" dirty="0" smtClean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</a:rPr>
              <a:t>№1   </a:t>
            </a:r>
            <a:r>
              <a:rPr lang="ru-RU" kern="100" spc="-130" dirty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</a:rPr>
              <a:t>г. Чашники имени Героя Советского Союза </a:t>
            </a:r>
            <a:r>
              <a:rPr lang="ru-RU" kern="100" spc="-130" dirty="0" smtClean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</a:rPr>
              <a:t>           Е.Ф</a:t>
            </a:r>
            <a:r>
              <a:rPr lang="ru-RU" kern="100" spc="-130" dirty="0">
                <a:solidFill>
                  <a:schemeClr val="tx1">
                    <a:lumMod val="10000"/>
                  </a:schemeClr>
                </a:solidFill>
                <a:latin typeface="Times New Roman"/>
                <a:ea typeface="Calibri"/>
              </a:rPr>
              <a:t>. Ивановского». </a:t>
            </a:r>
            <a:endParaRPr lang="ru-RU" kern="100" spc="-130" dirty="0">
              <a:solidFill>
                <a:schemeClr val="tx1">
                  <a:lumMod val="10000"/>
                </a:schemeClr>
              </a:solidFill>
              <a:latin typeface="Calibri"/>
              <a:ea typeface="Calibri"/>
              <a:cs typeface="Times New Roman"/>
            </a:endParaRPr>
          </a:p>
        </p:txBody>
      </p:sp>
      <p:pic>
        <p:nvPicPr>
          <p:cNvPr id="10" name="Рисунок 9" descr="C:\Users\Администратор\AppData\Local\Microsoft\Windows\Temporary Internet Files\Content.Word\IMG_20250125_103933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198" y="692696"/>
            <a:ext cx="3259455" cy="25165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84144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Другая 5">
      <a:dk1>
        <a:srgbClr val="D6E9B1"/>
      </a:dk1>
      <a:lt1>
        <a:sysClr val="window" lastClr="FFFFFF"/>
      </a:lt1>
      <a:dk2>
        <a:srgbClr val="2C3C43"/>
      </a:dk2>
      <a:lt2>
        <a:srgbClr val="EBEBEB"/>
      </a:lt2>
      <a:accent1>
        <a:srgbClr val="932313"/>
      </a:accent1>
      <a:accent2>
        <a:srgbClr val="54A021"/>
      </a:accent2>
      <a:accent3>
        <a:srgbClr val="E6B91E"/>
      </a:accent3>
      <a:accent4>
        <a:srgbClr val="E76618"/>
      </a:accent4>
      <a:accent5>
        <a:srgbClr val="FF0000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723</TotalTime>
  <Words>664</Words>
  <Application>Microsoft Office PowerPoint</Application>
  <PresentationFormat>Экран (4:3)</PresentationFormat>
  <Paragraphs>49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Игарек</dc:creator>
  <cp:lastModifiedBy>Laborant</cp:lastModifiedBy>
  <cp:revision>161</cp:revision>
  <dcterms:created xsi:type="dcterms:W3CDTF">2024-05-10T20:05:21Z</dcterms:created>
  <dcterms:modified xsi:type="dcterms:W3CDTF">2025-04-30T12:41:11Z</dcterms:modified>
</cp:coreProperties>
</file>