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33" userDrawn="1">
          <p15:clr>
            <a:srgbClr val="A4A3A4"/>
          </p15:clr>
        </p15:guide>
        <p15:guide id="2" pos="3897" userDrawn="1">
          <p15:clr>
            <a:srgbClr val="A4A3A4"/>
          </p15:clr>
        </p15:guide>
        <p15:guide id="3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22B"/>
    <a:srgbClr val="954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656" autoAdjust="0"/>
    <p:restoredTop sz="94660"/>
  </p:normalViewPr>
  <p:slideViewPr>
    <p:cSldViewPr showGuides="1">
      <p:cViewPr>
        <p:scale>
          <a:sx n="60" d="100"/>
          <a:sy n="60" d="100"/>
        </p:scale>
        <p:origin x="-2268" y="-1248"/>
      </p:cViewPr>
      <p:guideLst>
        <p:guide orient="horz" pos="1933"/>
        <p:guide pos="389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70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22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26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7" y="731531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5EB3FA51-943B-4086-A25F-C0E65DD3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000" y="279010"/>
            <a:ext cx="6570000" cy="99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B8B6AFF7-ABF1-4A29-84D5-00E32979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0834" y="1538291"/>
            <a:ext cx="6570663" cy="43211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06DB0F6D-303F-4E81-A3D0-5C56453C23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6074" y="234000"/>
            <a:ext cx="2249487" cy="2609662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8">
            <a:extLst>
              <a:ext uri="{FF2B5EF4-FFF2-40B4-BE49-F238E27FC236}">
                <a16:creationId xmlns:a16="http://schemas.microsoft.com/office/drawing/2014/main" xmlns="" id="{E19019EB-1908-499F-8DDD-57FCF302C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2797" y="3113662"/>
            <a:ext cx="2249487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8">
            <a:extLst>
              <a:ext uri="{FF2B5EF4-FFF2-40B4-BE49-F238E27FC236}">
                <a16:creationId xmlns:a16="http://schemas.microsoft.com/office/drawing/2014/main" xmlns="" id="{42858865-2D1D-4E01-A5ED-8E9703C3F9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1818" y="549000"/>
            <a:ext cx="2249487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Рисунок 8">
            <a:extLst>
              <a:ext uri="{FF2B5EF4-FFF2-40B4-BE49-F238E27FC236}">
                <a16:creationId xmlns:a16="http://schemas.microsoft.com/office/drawing/2014/main" xmlns="" id="{E2644163-594C-4D16-97AD-5643AA6E3E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91818" y="4095550"/>
            <a:ext cx="2249487" cy="26096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03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229087-FCBB-470F-B429-7A680B52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xmlns="" id="{E1A572D3-4DA6-4192-BFF8-8B6EB79AD353}"/>
              </a:ext>
            </a:extLst>
          </p:cNvPr>
          <p:cNvSpPr/>
          <p:nvPr userDrawn="1"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BF8DA119-664A-4591-A005-453FEF365E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68525"/>
            <a:ext cx="10515600" cy="40957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37563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3AF58E-CCD9-4DE6-A7E2-26BDC09F15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041BA97-BAD9-4001-9506-E11005E1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13" y="365129"/>
            <a:ext cx="11475001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224D964D-FD5B-48F5-8B18-EACAC6049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836748"/>
            <a:ext cx="11530013" cy="102234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xmlns="" id="{957B8229-3341-4204-ABAC-7770516A4EC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280988" y="2713037"/>
            <a:ext cx="11630512" cy="377983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87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01" y="2209825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704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25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A4C4ABE-3AB2-4760-AE95-817E917DACAD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16" y="6172225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25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EFB9219-6DCD-41DC-823F-6B7614B8AAF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>
            <a:hlinkClick r:id="rId16"/>
            <a:extLst>
              <a:ext uri="{FF2B5EF4-FFF2-40B4-BE49-F238E27FC236}">
                <a16:creationId xmlns:a16="http://schemas.microsoft.com/office/drawing/2014/main" xmlns="" id="{835B29EF-FFFB-41B4-9133-19FFA86AB34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3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54" r:id="rId13"/>
    <p:sldLayoutId id="2147483660" r:id="rId14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slide" Target="slide6.xml"/><Relationship Id="rId2" Type="http://schemas.openxmlformats.org/officeDocument/2006/relationships/image" Target="../media/image2.jpeg"/><Relationship Id="rId16" Type="http://schemas.openxmlformats.org/officeDocument/2006/relationships/slide" Target="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slide" Target="slide5.xml"/><Relationship Id="rId5" Type="http://schemas.openxmlformats.org/officeDocument/2006/relationships/image" Target="../media/image5.png"/><Relationship Id="rId15" Type="http://schemas.openxmlformats.org/officeDocument/2006/relationships/slide" Target="slide9.xml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slide" Target="slide2.xml"/><Relationship Id="rId14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slide" Target="slide1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Администратор\Desktop\0sce21g1rol4avelclgoy6jl1psqlrws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7" t="1761" r="17647" b="7282"/>
          <a:stretch/>
        </p:blipFill>
        <p:spPr bwMode="auto">
          <a:xfrm>
            <a:off x="6584950" y="2495550"/>
            <a:ext cx="5607050" cy="4362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01000" y="322004"/>
            <a:ext cx="67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ЧАШНИКСКИЙ РАЙОН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9497" y="71243"/>
            <a:ext cx="2680554" cy="23852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Иконка геолокации - метка, карта, gp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350" y="3562350"/>
            <a:ext cx="310115" cy="46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1" t="21980" r="40087" b="17088"/>
          <a:stretch/>
        </p:blipFill>
        <p:spPr bwMode="auto">
          <a:xfrm>
            <a:off x="0" y="2451100"/>
            <a:ext cx="66360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9578"/>
            <a:ext cx="282892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99" y="4658791"/>
            <a:ext cx="835429" cy="840209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98" y="5078895"/>
            <a:ext cx="835429" cy="840209"/>
          </a:xfrm>
          <a:prstGeom prst="rect">
            <a:avLst/>
          </a:prstGeom>
          <a:noFill/>
        </p:spPr>
      </p:pic>
      <p:pic>
        <p:nvPicPr>
          <p:cNvPr id="14" name="Рисунок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000" y="5044507"/>
            <a:ext cx="835429" cy="840209"/>
          </a:xfrm>
          <a:prstGeom prst="rect">
            <a:avLst/>
          </a:prstGeom>
          <a:noFill/>
        </p:spPr>
      </p:pic>
      <p:pic>
        <p:nvPicPr>
          <p:cNvPr id="15" name="Рисунок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97" y="4035847"/>
            <a:ext cx="835429" cy="840209"/>
          </a:xfrm>
          <a:prstGeom prst="rect">
            <a:avLst/>
          </a:prstGeom>
          <a:noFill/>
        </p:spPr>
      </p:pic>
      <p:pic>
        <p:nvPicPr>
          <p:cNvPr id="17" name="Рисунок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785" y="2931517"/>
            <a:ext cx="835429" cy="840209"/>
          </a:xfrm>
          <a:prstGeom prst="rect">
            <a:avLst/>
          </a:prstGeom>
          <a:noFill/>
        </p:spPr>
      </p:pic>
      <p:pic>
        <p:nvPicPr>
          <p:cNvPr id="18" name="Рисунок 1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568" y="3351621"/>
            <a:ext cx="835429" cy="840209"/>
          </a:xfrm>
          <a:prstGeom prst="rect">
            <a:avLst/>
          </a:prstGeom>
          <a:noFill/>
        </p:spPr>
      </p:pic>
      <p:pic>
        <p:nvPicPr>
          <p:cNvPr id="19" name="Рисунок 1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08" y="3565589"/>
            <a:ext cx="835429" cy="840209"/>
          </a:xfrm>
          <a:prstGeom prst="rect">
            <a:avLst/>
          </a:prstGeom>
          <a:noFill/>
        </p:spPr>
      </p:pic>
      <p:pic>
        <p:nvPicPr>
          <p:cNvPr id="20" name="Рисунок 1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587" y="3996490"/>
            <a:ext cx="835429" cy="840209"/>
          </a:xfrm>
          <a:prstGeom prst="rect">
            <a:avLst/>
          </a:prstGeom>
          <a:noFill/>
        </p:spPr>
      </p:pic>
      <p:pic>
        <p:nvPicPr>
          <p:cNvPr id="21" name="Рисунок 2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68" y="3051862"/>
            <a:ext cx="835429" cy="840209"/>
          </a:xfrm>
          <a:prstGeom prst="rect">
            <a:avLst/>
          </a:prstGeom>
          <a:noFill/>
        </p:spPr>
      </p:pic>
      <p:sp>
        <p:nvSpPr>
          <p:cNvPr id="6" name="TextBox 5">
            <a:hlinkClick r:id="rId8" action="ppaction://hlinksldjump"/>
          </p:cNvPr>
          <p:cNvSpPr txBox="1"/>
          <p:nvPr/>
        </p:nvSpPr>
        <p:spPr>
          <a:xfrm>
            <a:off x="1094478" y="4933690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2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59247" y="3824096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1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48527" y="3220000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3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59624" y="3639430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4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83424" y="4320112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5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41114" y="3380923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6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56056" y="5371157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 action="ppaction://hlinksldjump"/>
              </a:rPr>
              <a:t>7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97553" y="4320112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 action="ppaction://hlinksldjump"/>
              </a:rPr>
              <a:t>8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97552" y="5371157"/>
            <a:ext cx="26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9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0999" y="6354000"/>
            <a:ext cx="4931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идей и инициатив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2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41000" y="606747"/>
            <a:ext cx="774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Молодость – время выбора. Наследники Победы» 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об участии в военно-патриотических акциях, Вахтах Памяти, деятельности поисковых отрядов, музеев и др.)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Администратор\AppData\Local\Microsoft\Windows\Temporary Internet Files\Content.Word\IMG-5d0fe8e6a181e4082737efa65dda15b8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493" y="4192418"/>
            <a:ext cx="2367021" cy="227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000" y="1854000"/>
            <a:ext cx="2400000" cy="197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999" y="1854000"/>
            <a:ext cx="1619687" cy="197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051050" y="1917700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51700" y="3829050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711" y="2416088"/>
            <a:ext cx="7576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молодежи в военно-патриотических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акциях, исследовательской деятельности способствует воспитанию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любви к Родине,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стремлению защищать ее и формированию активной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790" y="4318000"/>
            <a:ext cx="67816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учащихся в молодежных форумах, конкурсах, акциях, посещение реконструкций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событий.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эффективным опытом по развитию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 потенциала молодежи,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направленного на воспитание гражданина и патриота.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Управляющая кнопка: назад 13">
            <a:hlinkClick r:id="rId6" action="ppaction://hlinksldjump" highlightClick="1"/>
          </p:cNvPr>
          <p:cNvSpPr/>
          <p:nvPr/>
        </p:nvSpPr>
        <p:spPr>
          <a:xfrm>
            <a:off x="11361887" y="6088590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5" name="Рисунок 14" descr="C:\Users\Игарек\AppData\Local\Microsoft\Windows\Temporary Internet Files\Content.Word\IMG_20240911_13261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10" y="4164198"/>
            <a:ext cx="2439790" cy="2306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3" descr="J:\вахта памяти\20241109_2152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3" y="5543999"/>
            <a:ext cx="1166094" cy="126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6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31000" y="347662"/>
            <a:ext cx="80550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530" marR="47625" indent="-944880" algn="just">
              <a:lnSpc>
                <a:spcPct val="99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«Молодость – время выбора. Наши инициативы здесь и сейчас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    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(о деятельности органов ученического самоуправления; молодежный парламент; Совет молодых ученых, при Министерстве образования Республики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Беларусь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, идеи для развития своего региона) </a:t>
            </a:r>
            <a:endParaRPr lang="ru-RU" sz="2000" b="1" dirty="0"/>
          </a:p>
        </p:txBody>
      </p:sp>
      <p:pic>
        <p:nvPicPr>
          <p:cNvPr id="31" name="Рисунок 30" descr="C:\Users\Администратор\AppData\Local\Microsoft\Windows\Temporary Internet Files\Content.Word\IMG-a020d7c28185cd7c4803fd661c60f6f0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925" y="2067246"/>
            <a:ext cx="3739075" cy="21431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62382" y="1975567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02612" y="4317849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6000" y="4872669"/>
            <a:ext cx="7875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газеты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отображены направления деятельности органа ученического самоуправления.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проектов, творческих инициатив учащихся.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круглых столов и диалоговых площадок с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участием членов молодежного парламента.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044" y="2318124"/>
            <a:ext cx="81619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творческих конкурсов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кампаний по правам и обязанностям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способствуют воспитанию правовой культуры.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тематических недель и мероприятий, посвященных различным темам (здоровье, безопасность, экология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.), способствуют развитию потенциала молодежи, реализации творческих  инициатив.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Администратор\AppData\Local\Microsoft\Windows\Temporary Internet Files\Content.Word\IMG-4b29631ed20f86e5e79aaf27141b7c4b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4548681"/>
            <a:ext cx="3295625" cy="216531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Управляющая кнопка: назад 12">
            <a:hlinkClick r:id="rId5" action="ppaction://hlinksldjump" highlightClick="1"/>
          </p:cNvPr>
          <p:cNvSpPr/>
          <p:nvPr/>
        </p:nvSpPr>
        <p:spPr>
          <a:xfrm>
            <a:off x="11404309" y="6070259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923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66000" y="712404"/>
            <a:ext cx="75600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530" marR="47625" indent="-944880" algn="ctr">
              <a:lnSpc>
                <a:spcPct val="99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«Молодость – время выбора. Молодежь – за милосердие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          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(о волонтерской деятельности; волонтерские отряды)</a:t>
            </a:r>
            <a:endParaRPr lang="ru-RU" sz="2000" b="1" dirty="0"/>
          </a:p>
        </p:txBody>
      </p:sp>
      <p:pic>
        <p:nvPicPr>
          <p:cNvPr id="9" name="Рисунок 8" descr="C:\Users\Игарек\AppData\Local\Microsoft\Windows\Temporary Internet Files\Content.Word\IMG-37c9bd880dba185f7c17d98c01c5fea7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44000"/>
            <a:ext cx="2007700" cy="20004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0" y="2396859"/>
            <a:ext cx="8167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встреч с волонтерами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представителями благотворительных организаций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учащимися как способ приобщения к волонтерскому движению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волонтерских инициатив через оказание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шефской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ветеранам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течественной войны,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пожилым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одиноким людям: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дому, организация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развлечений;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375" y="2041865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41000" y="4317848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26000" y="4775111"/>
            <a:ext cx="81424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учащейся молодежи к волонтерским проектам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акциям в рамках сотрудничества с Белорусским Республиканским фондом мира и БРСМ,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на решение социальных проблем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/>
                <a:ea typeface="Calibri"/>
              </a:rPr>
              <a:t>Волонтёры школьного отряда «Прометей» </a:t>
            </a:r>
            <a:r>
              <a:rPr lang="ru-RU" sz="2000" dirty="0" smtClean="0">
                <a:latin typeface="Times New Roman"/>
                <a:ea typeface="Calibri"/>
              </a:rPr>
              <a:t>организуют шефство</a:t>
            </a:r>
          </a:p>
          <a:p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smtClean="0">
                <a:latin typeface="Times New Roman"/>
                <a:ea typeface="Calibri"/>
              </a:rPr>
              <a:t>     над ветераном </a:t>
            </a:r>
            <a:r>
              <a:rPr lang="ru-RU" sz="2000" dirty="0">
                <a:latin typeface="Times New Roman"/>
                <a:ea typeface="Calibri"/>
              </a:rPr>
              <a:t>Великой Отечественной войны </a:t>
            </a:r>
            <a:r>
              <a:rPr lang="ru-RU" sz="2000" dirty="0" smtClean="0">
                <a:latin typeface="Times New Roman"/>
                <a:ea typeface="Calibri"/>
              </a:rPr>
              <a:t>Гавриловой </a:t>
            </a:r>
            <a:r>
              <a:rPr lang="ru-RU" sz="2000" dirty="0">
                <a:latin typeface="Times New Roman"/>
                <a:ea typeface="Calibri"/>
              </a:rPr>
              <a:t>В.С</a:t>
            </a:r>
            <a:r>
              <a:rPr lang="ru-RU" sz="2000" dirty="0" smtClean="0">
                <a:latin typeface="Times New Roman"/>
                <a:ea typeface="Calibri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C:\Users\Администратор\AppData\Local\Microsoft\Windows\Temporary Internet Files\Content.Word\IMG-6f5c1c80753cc83679257bae00aa8152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000" y="2298079"/>
            <a:ext cx="3732411" cy="2019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Администратор\AppData\Local\Microsoft\Windows\Temporary Internet Files\Content.Word\IMG-ecf931f7a8ba3352c42be82c0a86fb0b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296" y="4644000"/>
            <a:ext cx="1826725" cy="200040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Управляющая кнопка: назад 15">
            <a:hlinkClick r:id="rId6" action="ppaction://hlinksldjump" highlightClick="1"/>
          </p:cNvPr>
          <p:cNvSpPr/>
          <p:nvPr/>
        </p:nvSpPr>
        <p:spPr>
          <a:xfrm>
            <a:off x="11436424" y="6093296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25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6870" y="412694"/>
            <a:ext cx="8054130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530" marR="47625" indent="-944880" algn="ctr">
              <a:lnSpc>
                <a:spcPct val="99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«Молодость – время выбора. Что может БРСМ?» 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9530" marR="47625" indent="-944880" algn="ctr">
              <a:lnSpc>
                <a:spcPct val="99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о возможностях развития и самореализации членов ОО «БРСМ», деятельности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Республиканского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союза работающей молодежи)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0375" y="2067246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9600" y="4087015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287" y="2378856"/>
            <a:ext cx="88427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общественно-значимых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событиях способствует воспитанию чувства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гордости за страну,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готовности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службе в вооруженных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силах.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уважительного отношения к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труду через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летнего трудоустройства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молодежи, создание трудовых отрядов.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38748" y="4568790"/>
            <a:ext cx="84027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Наведение порядка на закрепленных за учреждением образования памятных местах.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учащихся в 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молодежных отрядов охраны правопорядка (МООП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участие учащихся школы в военно-патриотических играх («Зарница», «Орленок»).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Предварительное трудоустройство учащихся перед открытием      летнего трудового семестра.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Администратор\AppData\Local\Microsoft\Windows\Temporary Internet Files\Content.Word\IMG-91d4c6f474ad8b6b2812022fb6e071b0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000" y="1583999"/>
            <a:ext cx="2601201" cy="2503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548680"/>
            <a:ext cx="3378372" cy="219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Управляющая кнопка: назад 11">
            <a:hlinkClick r:id="rId5" action="ppaction://hlinksldjump" highlightClick="1"/>
          </p:cNvPr>
          <p:cNvSpPr/>
          <p:nvPr/>
        </p:nvSpPr>
        <p:spPr>
          <a:xfrm>
            <a:off x="11424413" y="6125430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3" name="Рисунок 12" descr="C:\Users\Игарек\Desktop\фон\Screenshot_20250301_151001_com.viber.voip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18917" r="23528" b="52000"/>
          <a:stretch/>
        </p:blipFill>
        <p:spPr bwMode="auto">
          <a:xfrm>
            <a:off x="0" y="4533986"/>
            <a:ext cx="1227137" cy="11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520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40100" y="450850"/>
            <a:ext cx="8199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«Молодость – время выбора. Профессиональное самоопределение» 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основы профессионального выбора; встречи с молодыми профессионалами с активной гражданской позицией)</a:t>
            </a:r>
            <a:endParaRPr lang="ru-RU" sz="2000" b="1" dirty="0"/>
          </a:p>
        </p:txBody>
      </p:sp>
      <p:pic>
        <p:nvPicPr>
          <p:cNvPr id="8" name="Рисунок 7" descr="C:\Users\Администратор\AppData\Local\Microsoft\Windows\Temporary Internet Files\Content.Word\IMG-c038a6da73f3bc99b01f90193119c152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4318000"/>
            <a:ext cx="3057525" cy="20022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60375" y="2067246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65999" y="4082318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0375" y="2528911"/>
            <a:ext cx="7615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240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интересов, талантов,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 как фактор дальнейшего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ыбора профессии.</a:t>
            </a:r>
          </a:p>
          <a:p>
            <a:pPr marL="342900" indent="-3240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учреждения образования для дальнейшего обучения.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2400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29050" y="4495800"/>
            <a:ext cx="816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Сопроводительное анкетирование учащихся на протяжении учебного года, нацеленное на выявление интереса к будущей профессии с учетом физиологических особенностей учащихся выпускных классов.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учащихся в районной ярмарке вакансий.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 в выпускных классах.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99" y="2067246"/>
            <a:ext cx="3649955" cy="194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Управляющая кнопка: назад 12">
            <a:hlinkClick r:id="rId5" action="ppaction://hlinksldjump" highlightClick="1"/>
          </p:cNvPr>
          <p:cNvSpPr/>
          <p:nvPr/>
        </p:nvSpPr>
        <p:spPr>
          <a:xfrm>
            <a:off x="11455954" y="6093296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116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96000" y="468247"/>
            <a:ext cx="849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«Молодость – время выбора. Куда поступать учиться» 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выбор учреждения профессионального образования, преимущества национальной системы профессионального образования; встречи со студентами и учащимися учреждений профессионального образования)</a:t>
            </a:r>
            <a:endParaRPr lang="ru-RU" sz="2000" b="1" dirty="0"/>
          </a:p>
        </p:txBody>
      </p:sp>
      <p:pic>
        <p:nvPicPr>
          <p:cNvPr id="10" name="Рисунок 9" descr="C:\Users\Администратор\AppData\Local\Microsoft\Windows\Temporary Internet Files\Content.Word\IMG-5dd5ac302eee0db549721adde97b5e29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7" y="4776520"/>
            <a:ext cx="3645000" cy="20269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60375" y="2067246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93754" y="4180423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000" y="2583765"/>
            <a:ext cx="760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мотивации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потребностей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как залог успешного выбора профессии.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 и государственный запросы на популяризацию трудовых профессий.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Востребованность будущей профессии на рынке труда.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учащихся на возвращение на малую родину с последующим трудоустройством.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90618" y="5002616"/>
            <a:ext cx="846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предприятий, учреждений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 технического образования.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встреч со студентами, которые ранее обучались в учреждении образования.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C:\Users\Администратор\AppData\Local\Microsoft\Windows\Temporary Internet Files\Content.Word\IMG-9d516234a0253b71c379de149c5f7600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000" y="2086922"/>
            <a:ext cx="3700624" cy="196153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Управляющая кнопка: назад 13">
            <a:hlinkClick r:id="rId5" action="ppaction://hlinksldjump" highlightClick="1"/>
          </p:cNvPr>
          <p:cNvSpPr/>
          <p:nvPr/>
        </p:nvSpPr>
        <p:spPr>
          <a:xfrm>
            <a:off x="11355780" y="6038728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23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441000" y="652760"/>
            <a:ext cx="822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«Молодость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– время выбора. Молодежь – за здоровый образ жизни» (здоровый образ жизни;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возможности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для оздоровления и занятий спортом;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профилактика наркотического потребления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и других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вредных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привычек)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0375" y="2067246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93754" y="4180423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000" y="2528911"/>
            <a:ext cx="814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онлайн-платформы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ресурс для пропаганды ЗОЖ в молодежной среде.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здорового образа жизни на примере жизни успешных людей.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акции как инструмент профилактики вредных привычек.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01001" y="4642088"/>
            <a:ext cx="7863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информационных материалов (плакаты, брошюры, видеоролики)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мероприятий 6-го школьного дня,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велопробегов, спортивных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турниров, дней здоровья.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интерактивных игр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 о ЗОЖ.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листовок и буклетов о вреде 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наркотиков,  табака, алкоголя, электронных сигарет.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93" y="2067245"/>
            <a:ext cx="3530338" cy="195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C:\Users\Администратор\AppData\Local\Microsoft\Windows\Temporary Internet Files\Content.Word\IMG-afe9c6686a044236ff495b0c98fc96ee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621481"/>
            <a:ext cx="3340626" cy="2076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Управляющая кнопка: назад 12">
            <a:hlinkClick r:id="rId5" action="ppaction://hlinksldjump" highlightClick="1"/>
          </p:cNvPr>
          <p:cNvSpPr/>
          <p:nvPr/>
        </p:nvSpPr>
        <p:spPr>
          <a:xfrm>
            <a:off x="11383310" y="6057785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59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31000" y="652760"/>
            <a:ext cx="7875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«Молодость – время выбора. Молодежь – за Союзное государство» (о молодежных проектах и инициативах Союзного государства Беларуси и России)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Администратор\AppData\Local\Microsoft\Windows\Temporary Internet Files\Content.Word\IMG-0fb44888a4e7c730e86706fa08154e22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" y="4587338"/>
            <a:ext cx="3600000" cy="21104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60375" y="2067246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40600" y="4318000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000" y="2528911"/>
            <a:ext cx="758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кооперации Союзного государства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производства, образования, обороноспособности.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общих культурных и образовательных проектов.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добрососедских отношений.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талантливой молодежи через совместные союзные программы России и Беларуси.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2000" y="4718050"/>
            <a:ext cx="801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учащихся и педагогов учреждения образования в межгосударственных олимпиадах, конференциях, исследовательских работах.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популяризация межрегионального туризма, </a:t>
            </a:r>
          </a:p>
          <a:p>
            <a:pPr marL="342900" indent="-34290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разработка туристических маршрутов.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проектной деятельности.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000" y="2363272"/>
            <a:ext cx="3565625" cy="201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 descr="J:\вахта памяти\20241109_215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597" y="1867165"/>
            <a:ext cx="1482482" cy="132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назад 13">
            <a:hlinkClick r:id="rId6" action="ppaction://hlinksldjump" highlightClick="1"/>
          </p:cNvPr>
          <p:cNvSpPr/>
          <p:nvPr/>
        </p:nvSpPr>
        <p:spPr>
          <a:xfrm>
            <a:off x="11406000" y="6093296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544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Школа Активного Граждан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69578"/>
            <a:ext cx="2939606" cy="19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яблоко эпл на прозрачном фоне 28 фото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3" descr="Яблоко Прозрачный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41000" y="606747"/>
            <a:ext cx="8145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«Молодость – время выбора. Управление государством» 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 участии молодежи выборах, право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избирать 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быть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избранными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государственные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органы)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Администратор\AppData\Local\Microsoft\Windows\Temporary Internet Files\Content.Word\IMG-09eeeaa649f229d8f90860955d8f761a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000" y="2067246"/>
            <a:ext cx="300714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дминистратор\AppData\Local\Microsoft\Windows\Temporary Internet Files\Content.Word\IMG-83fa7f539f622dc49d2e30e0d413c2d9-V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8" b="7421"/>
          <a:stretch/>
        </p:blipFill>
        <p:spPr bwMode="auto">
          <a:xfrm>
            <a:off x="531856" y="4689000"/>
            <a:ext cx="3629144" cy="1935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17800" y="2051050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2700" y="4095750"/>
            <a:ext cx="37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856" y="2655810"/>
            <a:ext cx="8129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важный фактор развития общества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участвовать в формировании политической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должна стать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объектом, но и субъектом политического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развития страны.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6000" y="4689000"/>
            <a:ext cx="7642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мероприятий, направленных на воспитание политической культуры и гражданской активности у старшеклассников.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электорального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среди  молодежи.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Управляющая кнопка: назад 11">
            <a:hlinkClick r:id="rId5" action="ppaction://hlinksldjump" highlightClick="1"/>
          </p:cNvPr>
          <p:cNvSpPr/>
          <p:nvPr/>
        </p:nvSpPr>
        <p:spPr>
          <a:xfrm>
            <a:off x="11414907" y="6056716"/>
            <a:ext cx="755576" cy="764704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solidFill>
                  <a:srgbClr val="FF0000"/>
                </a:solidFill>
              </a:ln>
              <a:solidFill>
                <a:srgbClr val="0070C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037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3025</TotalTime>
  <Words>882</Words>
  <Application>Microsoft Office PowerPoint</Application>
  <PresentationFormat>Произвольный</PresentationFormat>
  <Paragraphs>94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User Windows</cp:lastModifiedBy>
  <cp:revision>263</cp:revision>
  <dcterms:created xsi:type="dcterms:W3CDTF">2020-06-06T17:14:33Z</dcterms:created>
  <dcterms:modified xsi:type="dcterms:W3CDTF">2025-05-28T12:01:44Z</dcterms:modified>
</cp:coreProperties>
</file>