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68AB3C-E164-4DA0-A3F4-884FEE17BE34}"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92329-5128-42C9-9620-899D4811195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8AB3C-E164-4DA0-A3F4-884FEE17BE34}" type="datetimeFigureOut">
              <a:rPr lang="ru-RU" smtClean="0"/>
              <a:pPr/>
              <a:t>20.09.2019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2329-5128-42C9-9620-899D481119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214554"/>
            <a:ext cx="7772400" cy="1470025"/>
          </a:xfrm>
        </p:spPr>
        <p:txBody>
          <a:bodyPr>
            <a:noAutofit/>
          </a:bodyPr>
          <a:lstStyle/>
          <a:p>
            <a:r>
              <a:rPr lang="ru-RU" sz="7200" b="1" dirty="0" smtClean="0">
                <a:solidFill>
                  <a:srgbClr val="C00000"/>
                </a:solidFill>
              </a:rPr>
              <a:t>Этапы проведения </a:t>
            </a:r>
            <a:r>
              <a:rPr lang="ru-RU" sz="7200" b="1" dirty="0" smtClean="0">
                <a:solidFill>
                  <a:srgbClr val="C00000"/>
                </a:solidFill>
              </a:rPr>
              <a:t> </a:t>
            </a:r>
            <a:br>
              <a:rPr lang="ru-RU" sz="7200" b="1" dirty="0" smtClean="0">
                <a:solidFill>
                  <a:srgbClr val="C00000"/>
                </a:solidFill>
              </a:rPr>
            </a:br>
            <a:r>
              <a:rPr lang="ru-RU" sz="7200" b="1" dirty="0" smtClean="0">
                <a:solidFill>
                  <a:srgbClr val="C00000"/>
                </a:solidFill>
              </a:rPr>
              <a:t>медиации </a:t>
            </a:r>
            <a:r>
              <a:rPr lang="ru-RU" sz="7200" b="1" dirty="0" smtClean="0">
                <a:solidFill>
                  <a:srgbClr val="C00000"/>
                </a:solidFill>
              </a:rPr>
              <a:t>в школе</a:t>
            </a:r>
            <a:endParaRPr lang="ru-RU" sz="7200" b="1" dirty="0">
              <a:solidFill>
                <a:srgbClr val="C00000"/>
              </a:solidFill>
            </a:endParaRPr>
          </a:p>
        </p:txBody>
      </p:sp>
      <p:sp>
        <p:nvSpPr>
          <p:cNvPr id="3" name="Подзаголовок 2"/>
          <p:cNvSpPr>
            <a:spLocks noGrp="1"/>
          </p:cNvSpPr>
          <p:nvPr>
            <p:ph type="subTitle" idx="1"/>
          </p:nvPr>
        </p:nvSpPr>
        <p:spPr/>
        <p:txBody>
          <a:bodyPr/>
          <a:lstStyle/>
          <a:p>
            <a:endParaRPr lang="ru-RU" b="1" dirty="0" smtClean="0"/>
          </a:p>
          <a:p>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C00000"/>
                </a:solidFill>
              </a:rPr>
              <a:t>Этап 2. Встреча со стороной</a:t>
            </a:r>
            <a:endParaRPr lang="ru-RU" dirty="0"/>
          </a:p>
        </p:txBody>
      </p:sp>
      <p:sp>
        <p:nvSpPr>
          <p:cNvPr id="3" name="Содержимое 2"/>
          <p:cNvSpPr>
            <a:spLocks noGrp="1"/>
          </p:cNvSpPr>
          <p:nvPr>
            <p:ph idx="1"/>
          </p:nvPr>
        </p:nvSpPr>
        <p:spPr>
          <a:xfrm>
            <a:off x="571472" y="4500570"/>
            <a:ext cx="8115328" cy="1785949"/>
          </a:xfrm>
        </p:spPr>
        <p:txBody>
          <a:bodyPr>
            <a:normAutofit/>
          </a:bodyPr>
          <a:lstStyle/>
          <a:p>
            <a:pPr>
              <a:buNone/>
            </a:pPr>
            <a:r>
              <a:rPr lang="ru-RU" b="1" dirty="0" smtClean="0">
                <a:solidFill>
                  <a:schemeClr val="accent1"/>
                </a:solidFill>
              </a:rPr>
              <a:t>Вторая фаза. Понимание ситуации</a:t>
            </a:r>
          </a:p>
          <a:p>
            <a:pPr algn="just">
              <a:buNone/>
            </a:pPr>
            <a:r>
              <a:rPr lang="ru-RU" b="1" dirty="0" smtClean="0">
                <a:solidFill>
                  <a:schemeClr val="accent2"/>
                </a:solidFill>
              </a:rPr>
              <a:t>Задача: помочь сторонам увидеть конфликтную ситуацию с разных сторон.</a:t>
            </a:r>
          </a:p>
        </p:txBody>
      </p:sp>
      <p:pic>
        <p:nvPicPr>
          <p:cNvPr id="4" name="Рисунок 3" descr="catsошш.jpg"/>
          <p:cNvPicPr>
            <a:picLocks noChangeAspect="1"/>
          </p:cNvPicPr>
          <p:nvPr/>
        </p:nvPicPr>
        <p:blipFill>
          <a:blip r:embed="rId2" cstate="print"/>
          <a:stretch>
            <a:fillRect/>
          </a:stretch>
        </p:blipFill>
        <p:spPr>
          <a:xfrm>
            <a:off x="3071802" y="1191682"/>
            <a:ext cx="3071834" cy="30516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11156"/>
          </a:xfrm>
        </p:spPr>
        <p:txBody>
          <a:bodyPr>
            <a:normAutofit fontScale="90000"/>
          </a:bodyPr>
          <a:lstStyle/>
          <a:p>
            <a:r>
              <a:rPr lang="ru-RU" b="1" dirty="0" smtClean="0">
                <a:solidFill>
                  <a:schemeClr val="tx2">
                    <a:lumMod val="75000"/>
                  </a:schemeClr>
                </a:solidFill>
              </a:rPr>
              <a:t>Что делает медиатор</a:t>
            </a:r>
            <a:r>
              <a:rPr lang="ru-RU" b="1" dirty="0" smtClean="0">
                <a:solidFill>
                  <a:schemeClr val="accent1">
                    <a:lumMod val="75000"/>
                  </a:schemeClr>
                </a:solidFill>
              </a:rPr>
              <a:t>:</a:t>
            </a:r>
            <a:br>
              <a:rPr lang="ru-RU" b="1" dirty="0" smtClean="0">
                <a:solidFill>
                  <a:schemeClr val="accent1">
                    <a:lumMod val="75000"/>
                  </a:schemeClr>
                </a:solidFill>
              </a:rPr>
            </a:br>
            <a:endParaRPr lang="ru-RU" dirty="0"/>
          </a:p>
        </p:txBody>
      </p:sp>
      <p:sp>
        <p:nvSpPr>
          <p:cNvPr id="3" name="Содержимое 2"/>
          <p:cNvSpPr>
            <a:spLocks noGrp="1"/>
          </p:cNvSpPr>
          <p:nvPr>
            <p:ph idx="1"/>
          </p:nvPr>
        </p:nvSpPr>
        <p:spPr>
          <a:xfrm>
            <a:off x="428596" y="500042"/>
            <a:ext cx="8258204" cy="5626121"/>
          </a:xfrm>
        </p:spPr>
        <p:txBody>
          <a:bodyPr>
            <a:normAutofit fontScale="70000" lnSpcReduction="20000"/>
          </a:bodyPr>
          <a:lstStyle/>
          <a:p>
            <a:pPr algn="just">
              <a:buNone/>
            </a:pPr>
            <a:r>
              <a:rPr lang="ru-RU" b="1" dirty="0" smtClean="0">
                <a:solidFill>
                  <a:schemeClr val="accent2"/>
                </a:solidFill>
              </a:rPr>
              <a:t>1. Обсуждает ситуацию.</a:t>
            </a:r>
          </a:p>
          <a:p>
            <a:pPr algn="just">
              <a:buNone/>
            </a:pPr>
            <a:r>
              <a:rPr lang="ru-RU" sz="3100" b="1" dirty="0" smtClean="0">
                <a:solidFill>
                  <a:schemeClr val="accent1"/>
                </a:solidFill>
              </a:rPr>
              <a:t>Внимательно слушает и фиксирует важное;</a:t>
            </a:r>
          </a:p>
          <a:p>
            <a:pPr algn="just">
              <a:buNone/>
            </a:pPr>
            <a:r>
              <a:rPr lang="ru-RU" sz="3100" b="1" dirty="0" smtClean="0">
                <a:solidFill>
                  <a:schemeClr val="accent1"/>
                </a:solidFill>
              </a:rPr>
              <a:t>Задает уточняющие открытые вопросы;</a:t>
            </a:r>
          </a:p>
          <a:p>
            <a:pPr algn="just">
              <a:buNone/>
            </a:pPr>
            <a:r>
              <a:rPr lang="ru-RU" sz="3100" b="1" dirty="0" smtClean="0">
                <a:solidFill>
                  <a:schemeClr val="accent1"/>
                </a:solidFill>
              </a:rPr>
              <a:t>Своими словами пересказывает услышанное ( правильно ли я тебя понял, ты говорил о…);</a:t>
            </a:r>
          </a:p>
          <a:p>
            <a:pPr algn="just">
              <a:buNone/>
            </a:pPr>
            <a:r>
              <a:rPr lang="ru-RU" sz="3100" b="1" dirty="0" smtClean="0">
                <a:solidFill>
                  <a:schemeClr val="accent1"/>
                </a:solidFill>
              </a:rPr>
              <a:t>Просит рассказать сторону о  своих состояниях и чувствах, об отношении к произошедшему и его последствиях;</a:t>
            </a:r>
          </a:p>
          <a:p>
            <a:pPr algn="just">
              <a:buNone/>
            </a:pPr>
            <a:r>
              <a:rPr lang="ru-RU" sz="3100" b="1" dirty="0" smtClean="0">
                <a:solidFill>
                  <a:schemeClr val="accent1"/>
                </a:solidFill>
              </a:rPr>
              <a:t>Обсуждает ценности медиации.</a:t>
            </a:r>
          </a:p>
          <a:p>
            <a:pPr algn="just">
              <a:buNone/>
            </a:pPr>
            <a:endParaRPr lang="ru-RU" b="1" dirty="0" smtClean="0">
              <a:solidFill>
                <a:schemeClr val="accent2"/>
              </a:solidFill>
            </a:endParaRPr>
          </a:p>
          <a:p>
            <a:pPr algn="just">
              <a:buNone/>
            </a:pPr>
            <a:r>
              <a:rPr lang="ru-RU" b="1" dirty="0" smtClean="0">
                <a:solidFill>
                  <a:schemeClr val="accent2"/>
                </a:solidFill>
              </a:rPr>
              <a:t>2. Обсуждает последствия.</a:t>
            </a:r>
          </a:p>
          <a:p>
            <a:pPr>
              <a:buNone/>
            </a:pPr>
            <a:r>
              <a:rPr lang="ru-RU" b="1" dirty="0" smtClean="0">
                <a:solidFill>
                  <a:schemeClr val="accent1"/>
                </a:solidFill>
              </a:rPr>
              <a:t>Спрашивает к каким последствиям привела ситуация (или еще может привести), что человеку в этом не нравится. Если о  последствиях уже упоминалось при обсуждении ситуации, резюмировать, чтобы перейти к поиску вариантов выхода;</a:t>
            </a:r>
          </a:p>
          <a:p>
            <a:pPr>
              <a:buNone/>
            </a:pPr>
            <a:endParaRPr lang="ru-RU" b="1" dirty="0">
              <a:solidFill>
                <a:schemeClr val="accent1"/>
              </a:solidFill>
            </a:endParaRPr>
          </a:p>
          <a:p>
            <a:pPr>
              <a:buNone/>
            </a:pPr>
            <a:r>
              <a:rPr lang="ru-RU" b="1" dirty="0" smtClean="0">
                <a:solidFill>
                  <a:schemeClr val="accent1"/>
                </a:solidFill>
              </a:rPr>
              <a:t>Помогает сформулировать стратегически важные приоритеты (цели, интересы), которые важно достичь (сохранить) в этой ситуации.</a:t>
            </a:r>
            <a:endParaRPr lang="ru-RU" b="1"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solidFill>
              </a:rPr>
              <a:t>При обсуждении ситуации</a:t>
            </a:r>
            <a:endParaRPr lang="ru-RU" b="1" dirty="0">
              <a:solidFill>
                <a:schemeClr val="accent2"/>
              </a:solidFill>
            </a:endParaRPr>
          </a:p>
        </p:txBody>
      </p:sp>
      <p:sp>
        <p:nvSpPr>
          <p:cNvPr id="3" name="Содержимое 2"/>
          <p:cNvSpPr>
            <a:spLocks noGrp="1"/>
          </p:cNvSpPr>
          <p:nvPr>
            <p:ph idx="1"/>
          </p:nvPr>
        </p:nvSpPr>
        <p:spPr>
          <a:xfrm>
            <a:off x="500034" y="1214422"/>
            <a:ext cx="8358246" cy="4911741"/>
          </a:xfrm>
        </p:spPr>
        <p:txBody>
          <a:bodyPr/>
          <a:lstStyle/>
          <a:p>
            <a:pPr>
              <a:buNone/>
            </a:pPr>
            <a:r>
              <a:rPr lang="ru-RU" b="1" dirty="0" smtClean="0">
                <a:solidFill>
                  <a:schemeClr val="tx2">
                    <a:lumMod val="75000"/>
                  </a:schemeClr>
                </a:solidFill>
              </a:rPr>
              <a:t>Задаются вопросы</a:t>
            </a:r>
            <a:r>
              <a:rPr lang="ru-RU" dirty="0" smtClean="0">
                <a:solidFill>
                  <a:schemeClr val="tx2">
                    <a:lumMod val="75000"/>
                  </a:schemeClr>
                </a:solidFill>
              </a:rPr>
              <a:t>:</a:t>
            </a:r>
          </a:p>
          <a:p>
            <a:pPr>
              <a:buNone/>
            </a:pPr>
            <a:r>
              <a:rPr lang="ru-RU" b="1" dirty="0" smtClean="0">
                <a:solidFill>
                  <a:schemeClr val="accent1"/>
                </a:solidFill>
              </a:rPr>
              <a:t>Что тебя волнует в этой ситуации?</a:t>
            </a:r>
          </a:p>
          <a:p>
            <a:pPr>
              <a:buNone/>
            </a:pPr>
            <a:r>
              <a:rPr lang="ru-RU" b="1" dirty="0" smtClean="0">
                <a:solidFill>
                  <a:schemeClr val="accent1"/>
                </a:solidFill>
              </a:rPr>
              <a:t>Что для тебя самое главное в ней?</a:t>
            </a:r>
          </a:p>
          <a:p>
            <a:pPr>
              <a:buNone/>
            </a:pPr>
            <a:r>
              <a:rPr lang="ru-RU" b="1" dirty="0" smtClean="0">
                <a:solidFill>
                  <a:schemeClr val="accent1"/>
                </a:solidFill>
              </a:rPr>
              <a:t>Как бы ты хотел ее разрешить?</a:t>
            </a:r>
          </a:p>
          <a:p>
            <a:pPr>
              <a:buNone/>
            </a:pPr>
            <a:r>
              <a:rPr lang="ru-RU" b="1" dirty="0" smtClean="0">
                <a:solidFill>
                  <a:schemeClr val="accent1"/>
                </a:solidFill>
              </a:rPr>
              <a:t>Какие шаги ты готов предпринять для ее разрешения?</a:t>
            </a:r>
          </a:p>
          <a:p>
            <a:pPr>
              <a:buNone/>
            </a:pPr>
            <a:r>
              <a:rPr lang="ru-RU" b="1" dirty="0" smtClean="0">
                <a:solidFill>
                  <a:srgbClr val="FF0000"/>
                </a:solidFill>
              </a:rPr>
              <a:t>Нельзя</a:t>
            </a:r>
            <a:r>
              <a:rPr lang="ru-RU" dirty="0" smtClean="0">
                <a:solidFill>
                  <a:srgbClr val="FF0000"/>
                </a:solidFill>
              </a:rPr>
              <a:t>: </a:t>
            </a:r>
            <a:r>
              <a:rPr lang="ru-RU" b="1" dirty="0" smtClean="0">
                <a:solidFill>
                  <a:schemeClr val="accent1"/>
                </a:solidFill>
              </a:rPr>
              <a:t>искать виноватого и пытаться выяснить все досконально.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4638"/>
            <a:ext cx="7829576" cy="654032"/>
          </a:xfrm>
        </p:spPr>
        <p:txBody>
          <a:bodyPr>
            <a:normAutofit fontScale="90000"/>
          </a:bodyPr>
          <a:lstStyle/>
          <a:p>
            <a:r>
              <a:rPr lang="ru-RU" b="1" dirty="0" smtClean="0">
                <a:solidFill>
                  <a:schemeClr val="accent2"/>
                </a:solidFill>
              </a:rPr>
              <a:t>При обсуждении последствий</a:t>
            </a:r>
            <a:endParaRPr lang="ru-RU" b="1" dirty="0">
              <a:solidFill>
                <a:schemeClr val="accent2"/>
              </a:solidFill>
            </a:endParaRPr>
          </a:p>
        </p:txBody>
      </p:sp>
      <p:pic>
        <p:nvPicPr>
          <p:cNvPr id="4" name="Содержимое 3" descr="cats09899.jpg"/>
          <p:cNvPicPr>
            <a:picLocks noGrp="1" noChangeAspect="1"/>
          </p:cNvPicPr>
          <p:nvPr>
            <p:ph idx="1"/>
          </p:nvPr>
        </p:nvPicPr>
        <p:blipFill>
          <a:blip r:embed="rId2" cstate="print"/>
          <a:stretch>
            <a:fillRect/>
          </a:stretch>
        </p:blipFill>
        <p:spPr>
          <a:xfrm>
            <a:off x="1285852" y="785794"/>
            <a:ext cx="6571217" cy="4429156"/>
          </a:xfrm>
        </p:spPr>
      </p:pic>
      <p:sp>
        <p:nvSpPr>
          <p:cNvPr id="5" name="Прямоугольник 4"/>
          <p:cNvSpPr/>
          <p:nvPr/>
        </p:nvSpPr>
        <p:spPr>
          <a:xfrm rot="10800000" flipV="1">
            <a:off x="428596" y="5322107"/>
            <a:ext cx="7286676" cy="1200329"/>
          </a:xfrm>
          <a:prstGeom prst="rect">
            <a:avLst/>
          </a:prstGeom>
        </p:spPr>
        <p:txBody>
          <a:bodyPr wrap="square">
            <a:spAutoFit/>
          </a:bodyPr>
          <a:lstStyle/>
          <a:p>
            <a:r>
              <a:rPr lang="ru-RU" b="1" dirty="0" smtClean="0">
                <a:solidFill>
                  <a:schemeClr val="accent1"/>
                </a:solidFill>
              </a:rPr>
              <a:t>Обсудить, к каким негативным последствиям для всех</a:t>
            </a:r>
          </a:p>
          <a:p>
            <a:r>
              <a:rPr lang="ru-RU" b="1" dirty="0" smtClean="0">
                <a:solidFill>
                  <a:schemeClr val="accent1"/>
                </a:solidFill>
              </a:rPr>
              <a:t>участников уже привела ситуация (или еще может</a:t>
            </a:r>
          </a:p>
          <a:p>
            <a:r>
              <a:rPr lang="ru-RU" b="1" dirty="0" smtClean="0">
                <a:solidFill>
                  <a:schemeClr val="accent1"/>
                </a:solidFill>
              </a:rPr>
              <a:t>привести в будущем, если не предпринимать шагов по</a:t>
            </a:r>
          </a:p>
          <a:p>
            <a:r>
              <a:rPr lang="ru-RU" b="1" dirty="0" smtClean="0">
                <a:solidFill>
                  <a:schemeClr val="accent1"/>
                </a:solidFill>
              </a:rPr>
              <a:t>ее решению)</a:t>
            </a:r>
            <a:endParaRPr lang="ru-RU" b="1"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solidFill>
              </a:rPr>
              <a:t>Третья фаза. Поиск вариантов выхода</a:t>
            </a:r>
            <a:endParaRPr lang="ru-RU" b="1" dirty="0">
              <a:solidFill>
                <a:schemeClr val="accent1"/>
              </a:solidFill>
            </a:endParaRPr>
          </a:p>
        </p:txBody>
      </p:sp>
      <p:sp>
        <p:nvSpPr>
          <p:cNvPr id="3" name="Содержимое 2"/>
          <p:cNvSpPr>
            <a:spLocks noGrp="1"/>
          </p:cNvSpPr>
          <p:nvPr>
            <p:ph idx="1"/>
          </p:nvPr>
        </p:nvSpPr>
        <p:spPr/>
        <p:txBody>
          <a:bodyPr/>
          <a:lstStyle/>
          <a:p>
            <a:pPr>
              <a:buNone/>
            </a:pPr>
            <a:r>
              <a:rPr lang="ru-RU" b="1" dirty="0" smtClean="0">
                <a:solidFill>
                  <a:schemeClr val="accent2"/>
                </a:solidFill>
              </a:rPr>
              <a:t>Задача: поддержать принятие стороной ответственности за восстановительный выход из конфликта.</a:t>
            </a:r>
            <a:endParaRPr lang="ru-RU" b="1" dirty="0">
              <a:solidFill>
                <a:schemeClr val="accent2"/>
              </a:solidFill>
            </a:endParaRPr>
          </a:p>
        </p:txBody>
      </p:sp>
      <p:pic>
        <p:nvPicPr>
          <p:cNvPr id="4" name="Рисунок 3" descr="bd4d8ff6.jpg"/>
          <p:cNvPicPr>
            <a:picLocks noChangeAspect="1"/>
          </p:cNvPicPr>
          <p:nvPr/>
        </p:nvPicPr>
        <p:blipFill>
          <a:blip r:embed="rId2" cstate="print"/>
          <a:stretch>
            <a:fillRect/>
          </a:stretch>
        </p:blipFill>
        <p:spPr>
          <a:xfrm>
            <a:off x="1357290" y="3286124"/>
            <a:ext cx="5818245" cy="32751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725470"/>
          </a:xfrm>
        </p:spPr>
        <p:txBody>
          <a:bodyPr>
            <a:normAutofit fontScale="90000"/>
          </a:bodyPr>
          <a:lstStyle/>
          <a:p>
            <a:r>
              <a:rPr lang="ru-RU" b="1" dirty="0" smtClean="0">
                <a:solidFill>
                  <a:schemeClr val="accent2"/>
                </a:solidFill>
              </a:rPr>
              <a:t>Обсуждаемые вопросы</a:t>
            </a:r>
            <a:endParaRPr lang="ru-RU" b="1" dirty="0">
              <a:solidFill>
                <a:schemeClr val="accent2"/>
              </a:solidFill>
            </a:endParaRPr>
          </a:p>
        </p:txBody>
      </p:sp>
      <p:sp>
        <p:nvSpPr>
          <p:cNvPr id="3" name="Содержимое 2"/>
          <p:cNvSpPr>
            <a:spLocks noGrp="1"/>
          </p:cNvSpPr>
          <p:nvPr>
            <p:ph idx="1"/>
          </p:nvPr>
        </p:nvSpPr>
        <p:spPr>
          <a:xfrm>
            <a:off x="428596" y="1142984"/>
            <a:ext cx="8501122" cy="4983179"/>
          </a:xfrm>
        </p:spPr>
        <p:txBody>
          <a:bodyPr>
            <a:normAutofit fontScale="77500" lnSpcReduction="20000"/>
          </a:bodyPr>
          <a:lstStyle/>
          <a:p>
            <a:r>
              <a:rPr lang="ru-RU" b="1" dirty="0" smtClean="0">
                <a:solidFill>
                  <a:schemeClr val="accent1"/>
                </a:solidFill>
              </a:rPr>
              <a:t>Какие выходы возможны из создавшейся ситуации и к каким последствиям эти выходы могут привести?</a:t>
            </a:r>
          </a:p>
          <a:p>
            <a:endParaRPr lang="ru-RU" b="1" dirty="0" smtClean="0">
              <a:solidFill>
                <a:schemeClr val="accent1"/>
              </a:solidFill>
            </a:endParaRPr>
          </a:p>
          <a:p>
            <a:pPr>
              <a:buNone/>
            </a:pPr>
            <a:r>
              <a:rPr lang="ru-RU" b="1" dirty="0" smtClean="0">
                <a:solidFill>
                  <a:schemeClr val="accent1"/>
                </a:solidFill>
              </a:rPr>
              <a:t>• Пытался ли сам разрешить конфликт, встретиться со</a:t>
            </a:r>
          </a:p>
          <a:p>
            <a:pPr>
              <a:buNone/>
            </a:pPr>
            <a:r>
              <a:rPr lang="ru-RU" b="1" dirty="0" smtClean="0">
                <a:solidFill>
                  <a:schemeClr val="accent1"/>
                </a:solidFill>
              </a:rPr>
              <a:t>второй стороной?</a:t>
            </a:r>
          </a:p>
          <a:p>
            <a:pPr>
              <a:buNone/>
            </a:pPr>
            <a:endParaRPr lang="ru-RU" b="1" dirty="0" smtClean="0">
              <a:solidFill>
                <a:schemeClr val="accent1"/>
              </a:solidFill>
            </a:endParaRPr>
          </a:p>
          <a:p>
            <a:pPr>
              <a:buNone/>
            </a:pPr>
            <a:r>
              <a:rPr lang="ru-RU" b="1" dirty="0" smtClean="0">
                <a:solidFill>
                  <a:schemeClr val="accent1"/>
                </a:solidFill>
              </a:rPr>
              <a:t>• Какие есть варианты заглаживания вреда?</a:t>
            </a:r>
          </a:p>
          <a:p>
            <a:pPr>
              <a:buNone/>
            </a:pPr>
            <a:endParaRPr lang="ru-RU" b="1" dirty="0" smtClean="0">
              <a:solidFill>
                <a:schemeClr val="accent1"/>
              </a:solidFill>
            </a:endParaRPr>
          </a:p>
          <a:p>
            <a:pPr>
              <a:buNone/>
            </a:pPr>
            <a:r>
              <a:rPr lang="ru-RU" b="1" dirty="0" smtClean="0">
                <a:solidFill>
                  <a:schemeClr val="accent1"/>
                </a:solidFill>
              </a:rPr>
              <a:t>• При беседе с обидчиком: в случае возмещения родителями материального ущерба и других трат родителей (например, на адвоката) обсудить, в чем будет конкретный вклад подростка в заглаживании вреда, в частности, как он будет возмещать траты родителей?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Обсуждение возможностей медиации</a:t>
            </a:r>
            <a:endParaRPr lang="ru-RU" b="1" dirty="0">
              <a:solidFill>
                <a:schemeClr val="accent2"/>
              </a:solidFill>
            </a:endParaRPr>
          </a:p>
        </p:txBody>
      </p:sp>
      <p:sp>
        <p:nvSpPr>
          <p:cNvPr id="3" name="Содержимое 2"/>
          <p:cNvSpPr>
            <a:spLocks noGrp="1"/>
          </p:cNvSpPr>
          <p:nvPr>
            <p:ph idx="1"/>
          </p:nvPr>
        </p:nvSpPr>
        <p:spPr/>
        <p:txBody>
          <a:bodyPr>
            <a:normAutofit fontScale="70000" lnSpcReduction="20000"/>
          </a:bodyPr>
          <a:lstStyle/>
          <a:p>
            <a:r>
              <a:rPr lang="ru-RU" b="1" dirty="0" smtClean="0">
                <a:solidFill>
                  <a:schemeClr val="accent1"/>
                </a:solidFill>
              </a:rPr>
              <a:t>Обсудить планы подростка на будущее и возможную</a:t>
            </a:r>
          </a:p>
          <a:p>
            <a:pPr>
              <a:buNone/>
            </a:pPr>
            <a:r>
              <a:rPr lang="ru-RU" b="1" dirty="0" smtClean="0">
                <a:solidFill>
                  <a:schemeClr val="accent1"/>
                </a:solidFill>
              </a:rPr>
              <a:t>поддержку этих планов со стороны родителей, друзей</a:t>
            </a:r>
          </a:p>
          <a:p>
            <a:pPr>
              <a:buNone/>
            </a:pPr>
            <a:r>
              <a:rPr lang="ru-RU" b="1" dirty="0" smtClean="0">
                <a:solidFill>
                  <a:schemeClr val="accent1"/>
                </a:solidFill>
              </a:rPr>
              <a:t>и близких.</a:t>
            </a:r>
          </a:p>
          <a:p>
            <a:pPr>
              <a:buNone/>
            </a:pPr>
            <a:endParaRPr lang="ru-RU" b="1" dirty="0" smtClean="0">
              <a:solidFill>
                <a:schemeClr val="accent1"/>
              </a:solidFill>
            </a:endParaRPr>
          </a:p>
          <a:p>
            <a:r>
              <a:rPr lang="ru-RU" b="1" dirty="0" smtClean="0">
                <a:solidFill>
                  <a:schemeClr val="accent1"/>
                </a:solidFill>
              </a:rPr>
              <a:t>Рассказать о встрече со второй стороной (если она была) или о возможности такой встречи.</a:t>
            </a:r>
          </a:p>
          <a:p>
            <a:pPr>
              <a:buNone/>
            </a:pPr>
            <a:endParaRPr lang="ru-RU" b="1" dirty="0" smtClean="0">
              <a:solidFill>
                <a:schemeClr val="accent1"/>
              </a:solidFill>
            </a:endParaRPr>
          </a:p>
          <a:p>
            <a:r>
              <a:rPr lang="ru-RU" b="1" dirty="0" smtClean="0">
                <a:solidFill>
                  <a:schemeClr val="accent1"/>
                </a:solidFill>
              </a:rPr>
              <a:t>Обсудить встречу сторон (примирительную встречу)</a:t>
            </a:r>
          </a:p>
          <a:p>
            <a:pPr>
              <a:buNone/>
            </a:pPr>
            <a:r>
              <a:rPr lang="ru-RU" b="1" dirty="0" smtClean="0">
                <a:solidFill>
                  <a:schemeClr val="accent1"/>
                </a:solidFill>
              </a:rPr>
              <a:t>как возможный вариант выхода из конфликта (при</a:t>
            </a:r>
          </a:p>
          <a:p>
            <a:pPr>
              <a:buNone/>
            </a:pPr>
            <a:r>
              <a:rPr lang="ru-RU" b="1" dirty="0" smtClean="0">
                <a:solidFill>
                  <a:schemeClr val="accent1"/>
                </a:solidFill>
              </a:rPr>
              <a:t>условии, что встреча будет ориентирована на взаимопонимание и поиск решения, устраивающего всех участников). Подчеркнуть, что главными на такой встрече являются стороны, а медиатор обеспечивает конструктивность диалога и безопасность ее участников</a:t>
            </a:r>
            <a:endParaRPr lang="ru-RU" b="1"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Обсуждение возможностей медиации</a:t>
            </a:r>
            <a:endParaRPr lang="ru-RU" dirty="0"/>
          </a:p>
        </p:txBody>
      </p:sp>
      <p:sp>
        <p:nvSpPr>
          <p:cNvPr id="3" name="Содержимое 2"/>
          <p:cNvSpPr>
            <a:spLocks noGrp="1"/>
          </p:cNvSpPr>
          <p:nvPr>
            <p:ph idx="1"/>
          </p:nvPr>
        </p:nvSpPr>
        <p:spPr/>
        <p:txBody>
          <a:bodyPr>
            <a:normAutofit fontScale="92500" lnSpcReduction="10000"/>
          </a:bodyPr>
          <a:lstStyle/>
          <a:p>
            <a:r>
              <a:rPr lang="ru-RU" b="1" dirty="0" smtClean="0">
                <a:solidFill>
                  <a:schemeClr val="accent1"/>
                </a:solidFill>
              </a:rPr>
              <a:t>Предложить сформулировать перечень вопросов, которые человек хотел бы обсудить с другой стороной (сформировать повестку дня примирительной встречи).</a:t>
            </a:r>
          </a:p>
          <a:p>
            <a:endParaRPr lang="ru-RU" b="1" dirty="0" smtClean="0">
              <a:solidFill>
                <a:schemeClr val="accent1"/>
              </a:solidFill>
            </a:endParaRPr>
          </a:p>
          <a:p>
            <a:pPr>
              <a:buNone/>
            </a:pPr>
            <a:r>
              <a:rPr lang="ru-RU" b="1" dirty="0" smtClean="0">
                <a:solidFill>
                  <a:schemeClr val="accent1"/>
                </a:solidFill>
              </a:rPr>
              <a:t>• При необходимости самому внести в повестку дня вопросы про заглаживание вред и про проектирование будущего (например, вопрос: «Как избежать повторения подобного в дальнейшем?»).</a:t>
            </a:r>
            <a:endParaRPr lang="ru-RU"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Обсуждение возможностей медиации</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solidFill>
                  <a:schemeClr val="accent1"/>
                </a:solidFill>
              </a:rPr>
              <a:t>Если сторона не согласна на встречу, можно выяснить</a:t>
            </a:r>
          </a:p>
          <a:p>
            <a:pPr>
              <a:buNone/>
            </a:pPr>
            <a:r>
              <a:rPr lang="ru-RU" b="1" dirty="0" smtClean="0">
                <a:solidFill>
                  <a:schemeClr val="accent1"/>
                </a:solidFill>
              </a:rPr>
              <a:t>причины такого несогласия. Можно предложить форму челночной медиации. В случае категорического несогласия на любые формы общения медиатор</a:t>
            </a:r>
          </a:p>
          <a:p>
            <a:pPr>
              <a:buNone/>
            </a:pPr>
            <a:r>
              <a:rPr lang="ru-RU" b="1" dirty="0" smtClean="0">
                <a:solidFill>
                  <a:schemeClr val="accent1"/>
                </a:solidFill>
              </a:rPr>
              <a:t>может предложить не решать вопрос окончательно и</a:t>
            </a:r>
          </a:p>
          <a:p>
            <a:pPr>
              <a:buNone/>
            </a:pPr>
            <a:r>
              <a:rPr lang="ru-RU" b="1" dirty="0" smtClean="0">
                <a:solidFill>
                  <a:schemeClr val="accent1"/>
                </a:solidFill>
              </a:rPr>
              <a:t>Оставить свои данные.</a:t>
            </a:r>
          </a:p>
          <a:p>
            <a:pPr>
              <a:buNone/>
            </a:pPr>
            <a:endParaRPr lang="ru-RU" b="1" dirty="0" smtClean="0">
              <a:solidFill>
                <a:schemeClr val="accent1"/>
              </a:solidFill>
            </a:endParaRPr>
          </a:p>
          <a:p>
            <a:pPr>
              <a:buNone/>
            </a:pPr>
            <a:r>
              <a:rPr lang="ru-RU" b="1" dirty="0" smtClean="0">
                <a:solidFill>
                  <a:schemeClr val="accent1"/>
                </a:solidFill>
              </a:rPr>
              <a:t>• Независимо от согласия на встречу обсудить, требуется ли помощь каких-то специалистов (напр. психологов).</a:t>
            </a:r>
          </a:p>
          <a:p>
            <a:pPr>
              <a:buNone/>
            </a:pPr>
            <a:endParaRPr lang="ru-RU" b="1" dirty="0" smtClean="0">
              <a:solidFill>
                <a:schemeClr val="accent1"/>
              </a:solidFill>
            </a:endParaRPr>
          </a:p>
          <a:p>
            <a:pPr>
              <a:buNone/>
            </a:pPr>
            <a:r>
              <a:rPr lang="ru-RU" b="1" dirty="0" smtClean="0">
                <a:solidFill>
                  <a:schemeClr val="accent1"/>
                </a:solidFill>
              </a:rPr>
              <a:t>• Если стороны согласны на встречу сторон, приступить</a:t>
            </a:r>
          </a:p>
          <a:p>
            <a:pPr>
              <a:buNone/>
            </a:pPr>
            <a:r>
              <a:rPr lang="ru-RU" b="1" dirty="0" smtClean="0">
                <a:solidFill>
                  <a:schemeClr val="accent1"/>
                </a:solidFill>
              </a:rPr>
              <a:t>к четвертой фазе.</a:t>
            </a:r>
            <a:endParaRPr lang="ru-RU" b="1"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solidFill>
              </a:rPr>
              <a:t>Четвертая фаза. Подготовка к встрече между сторонами</a:t>
            </a:r>
            <a:endParaRPr lang="ru-RU" b="1" dirty="0">
              <a:solidFill>
                <a:schemeClr val="accent1"/>
              </a:solidFill>
            </a:endParaRPr>
          </a:p>
        </p:txBody>
      </p:sp>
      <p:pic>
        <p:nvPicPr>
          <p:cNvPr id="4" name="Содержимое 3" descr="4.jpg"/>
          <p:cNvPicPr>
            <a:picLocks noGrp="1" noChangeAspect="1"/>
          </p:cNvPicPr>
          <p:nvPr>
            <p:ph idx="1"/>
          </p:nvPr>
        </p:nvPicPr>
        <p:blipFill>
          <a:blip r:embed="rId2" cstate="print"/>
          <a:stretch>
            <a:fillRect/>
          </a:stretch>
        </p:blipFill>
        <p:spPr>
          <a:xfrm>
            <a:off x="785786" y="1643050"/>
            <a:ext cx="4160316" cy="3120237"/>
          </a:xfrm>
        </p:spPr>
      </p:pic>
      <p:sp>
        <p:nvSpPr>
          <p:cNvPr id="5" name="Прямоугольник 4"/>
          <p:cNvSpPr/>
          <p:nvPr/>
        </p:nvSpPr>
        <p:spPr>
          <a:xfrm rot="10800000" flipV="1">
            <a:off x="500034" y="4979741"/>
            <a:ext cx="8001056" cy="830997"/>
          </a:xfrm>
          <a:prstGeom prst="rect">
            <a:avLst/>
          </a:prstGeom>
        </p:spPr>
        <p:txBody>
          <a:bodyPr wrap="square">
            <a:spAutoFit/>
          </a:bodyPr>
          <a:lstStyle/>
          <a:p>
            <a:r>
              <a:rPr lang="ru-RU" sz="2400" b="1" dirty="0" smtClean="0">
                <a:solidFill>
                  <a:schemeClr val="accent1"/>
                </a:solidFill>
              </a:rPr>
              <a:t>Задача: прояснить суть предстоящей процедуры и поддержать принятие стороной своей роли на встрече.</a:t>
            </a:r>
            <a:endParaRPr lang="ru-RU" sz="2400" b="1"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Медиация – это пошаговый структурированный процесс</a:t>
            </a:r>
            <a:endParaRPr lang="ru-RU" b="1" dirty="0">
              <a:solidFill>
                <a:srgbClr val="C00000"/>
              </a:solidFill>
            </a:endParaRPr>
          </a:p>
        </p:txBody>
      </p:sp>
      <p:pic>
        <p:nvPicPr>
          <p:cNvPr id="4" name="Содержимое 3" descr="176x132.jpg"/>
          <p:cNvPicPr>
            <a:picLocks noGrp="1" noChangeAspect="1"/>
          </p:cNvPicPr>
          <p:nvPr>
            <p:ph idx="1"/>
          </p:nvPr>
        </p:nvPicPr>
        <p:blipFill>
          <a:blip r:embed="rId2" cstate="print"/>
          <a:stretch>
            <a:fillRect/>
          </a:stretch>
        </p:blipFill>
        <p:spPr>
          <a:xfrm>
            <a:off x="2057300" y="1600200"/>
            <a:ext cx="5029399"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115328" cy="439718"/>
          </a:xfrm>
        </p:spPr>
        <p:txBody>
          <a:bodyPr>
            <a:normAutofit fontScale="90000"/>
          </a:bodyPr>
          <a:lstStyle/>
          <a:p>
            <a:r>
              <a:rPr lang="ru-RU" b="1" dirty="0" smtClean="0">
                <a:solidFill>
                  <a:schemeClr val="accent2"/>
                </a:solidFill>
              </a:rPr>
              <a:t>Возможные действия медиатора</a:t>
            </a:r>
            <a:endParaRPr lang="ru-RU" b="1" dirty="0">
              <a:solidFill>
                <a:schemeClr val="accent2"/>
              </a:solidFill>
            </a:endParaRPr>
          </a:p>
        </p:txBody>
      </p:sp>
      <p:sp>
        <p:nvSpPr>
          <p:cNvPr id="3" name="Содержимое 2"/>
          <p:cNvSpPr>
            <a:spLocks noGrp="1"/>
          </p:cNvSpPr>
          <p:nvPr>
            <p:ph idx="1"/>
          </p:nvPr>
        </p:nvSpPr>
        <p:spPr>
          <a:xfrm>
            <a:off x="428596" y="785794"/>
            <a:ext cx="8258204" cy="5340369"/>
          </a:xfrm>
        </p:spPr>
        <p:txBody>
          <a:bodyPr>
            <a:normAutofit fontScale="62500" lnSpcReduction="20000"/>
          </a:bodyPr>
          <a:lstStyle/>
          <a:p>
            <a:r>
              <a:rPr lang="ru-RU" b="1" dirty="0" smtClean="0">
                <a:solidFill>
                  <a:schemeClr val="accent1"/>
                </a:solidFill>
              </a:rPr>
              <a:t>рассказать о формате примирительной встречи (обсуждаемых вопросах, правилах, роли сторон, медиатора, законных представителей, возможности участия других лиц. Сформировать на основе предыдущей беседы повестку дня будущей встречи. При обсуждении правил встречи спросить, готовы ли участники их соблюдать; предложить внести дополнения;</a:t>
            </a:r>
          </a:p>
          <a:p>
            <a:pPr>
              <a:buNone/>
            </a:pPr>
            <a:endParaRPr lang="ru-RU" b="1" dirty="0" smtClean="0">
              <a:solidFill>
                <a:schemeClr val="accent1"/>
              </a:solidFill>
            </a:endParaRPr>
          </a:p>
          <a:p>
            <a:pPr>
              <a:buNone/>
            </a:pPr>
            <a:r>
              <a:rPr lang="ru-RU" b="1" dirty="0" smtClean="0">
                <a:solidFill>
                  <a:schemeClr val="accent1"/>
                </a:solidFill>
              </a:rPr>
              <a:t>• если со второй стороной еще не было индивидуальной встречи, пояснить ее право отказаться от участия в примирении;</a:t>
            </a:r>
          </a:p>
          <a:p>
            <a:pPr>
              <a:buNone/>
            </a:pPr>
            <a:endParaRPr lang="ru-RU" b="1" dirty="0" smtClean="0">
              <a:solidFill>
                <a:schemeClr val="accent1"/>
              </a:solidFill>
            </a:endParaRPr>
          </a:p>
          <a:p>
            <a:pPr>
              <a:buNone/>
            </a:pPr>
            <a:r>
              <a:rPr lang="ru-RU" b="1" dirty="0" smtClean="0">
                <a:solidFill>
                  <a:schemeClr val="accent1"/>
                </a:solidFill>
              </a:rPr>
              <a:t>• пояснить свою роль медиатора на совместной встрече (ответственность за безопасность, координирование действий, поддержка диалога). Подчеркнуть ответственность сторон за принятие решения;</a:t>
            </a:r>
          </a:p>
          <a:p>
            <a:pPr>
              <a:buNone/>
            </a:pPr>
            <a:endParaRPr lang="ru-RU" b="1" dirty="0" smtClean="0">
              <a:solidFill>
                <a:schemeClr val="accent1"/>
              </a:solidFill>
            </a:endParaRPr>
          </a:p>
          <a:p>
            <a:pPr>
              <a:buNone/>
            </a:pPr>
            <a:r>
              <a:rPr lang="ru-RU" b="1" dirty="0" smtClean="0">
                <a:solidFill>
                  <a:schemeClr val="accent1"/>
                </a:solidFill>
              </a:rPr>
              <a:t>• обсудить перечень участников будущей встречи, предпочтительное время и место встречи;</a:t>
            </a:r>
          </a:p>
          <a:p>
            <a:pPr>
              <a:buNone/>
            </a:pPr>
            <a:endParaRPr lang="ru-RU" b="1" dirty="0" smtClean="0">
              <a:solidFill>
                <a:schemeClr val="accent1"/>
              </a:solidFill>
            </a:endParaRPr>
          </a:p>
          <a:p>
            <a:pPr>
              <a:buNone/>
            </a:pPr>
            <a:r>
              <a:rPr lang="ru-RU" b="1" dirty="0" smtClean="0">
                <a:solidFill>
                  <a:schemeClr val="accent1"/>
                </a:solidFill>
              </a:rPr>
              <a:t>• поблагодарить за беседу, оставить контактный телефон.</a:t>
            </a:r>
            <a:endParaRPr lang="ru-RU" b="1"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Встреча сторон</a:t>
            </a:r>
            <a:br>
              <a:rPr lang="ru-RU" b="1" dirty="0" smtClean="0">
                <a:solidFill>
                  <a:schemeClr val="accent2"/>
                </a:solidFill>
              </a:rPr>
            </a:br>
            <a:r>
              <a:rPr lang="ru-RU" b="1" dirty="0" smtClean="0">
                <a:solidFill>
                  <a:schemeClr val="accent6">
                    <a:lumMod val="50000"/>
                  </a:schemeClr>
                </a:solidFill>
              </a:rPr>
              <a:t>Правила</a:t>
            </a:r>
            <a:endParaRPr lang="ru-RU" b="1" dirty="0">
              <a:solidFill>
                <a:schemeClr val="accent6">
                  <a:lumMod val="50000"/>
                </a:schemeClr>
              </a:solidFill>
            </a:endParaRPr>
          </a:p>
        </p:txBody>
      </p:sp>
      <p:sp>
        <p:nvSpPr>
          <p:cNvPr id="3" name="Содержимое 2"/>
          <p:cNvSpPr>
            <a:spLocks noGrp="1"/>
          </p:cNvSpPr>
          <p:nvPr>
            <p:ph idx="1"/>
          </p:nvPr>
        </p:nvSpPr>
        <p:spPr/>
        <p:txBody>
          <a:bodyPr>
            <a:normAutofit fontScale="62500" lnSpcReduction="20000"/>
          </a:bodyPr>
          <a:lstStyle/>
          <a:p>
            <a:r>
              <a:rPr lang="ru-RU" b="1" dirty="0" smtClean="0">
                <a:solidFill>
                  <a:schemeClr val="accent1"/>
                </a:solidFill>
              </a:rPr>
              <a:t>Слушать другого и не перебивать его, даже если с ним</a:t>
            </a:r>
          </a:p>
          <a:p>
            <a:pPr>
              <a:buNone/>
            </a:pPr>
            <a:r>
              <a:rPr lang="ru-RU" b="1" dirty="0" smtClean="0">
                <a:solidFill>
                  <a:schemeClr val="accent1"/>
                </a:solidFill>
              </a:rPr>
              <a:t>не согласен, чтобы у каждого была возможность высказаться и быть услышанным.</a:t>
            </a:r>
          </a:p>
          <a:p>
            <a:pPr>
              <a:buNone/>
            </a:pPr>
            <a:endParaRPr lang="ru-RU" b="1" dirty="0" smtClean="0">
              <a:solidFill>
                <a:schemeClr val="accent1"/>
              </a:solidFill>
            </a:endParaRPr>
          </a:p>
          <a:p>
            <a:pPr>
              <a:buNone/>
            </a:pPr>
            <a:r>
              <a:rPr lang="ru-RU" b="1" dirty="0" smtClean="0">
                <a:solidFill>
                  <a:schemeClr val="accent1"/>
                </a:solidFill>
              </a:rPr>
              <a:t>• Не оскорблять друг друга, чтобы все чувствовали себя в безопасности.</a:t>
            </a:r>
          </a:p>
          <a:p>
            <a:pPr>
              <a:buNone/>
            </a:pPr>
            <a:endParaRPr lang="ru-RU" b="1" dirty="0" smtClean="0">
              <a:solidFill>
                <a:schemeClr val="accent1"/>
              </a:solidFill>
            </a:endParaRPr>
          </a:p>
          <a:p>
            <a:pPr>
              <a:buNone/>
            </a:pPr>
            <a:r>
              <a:rPr lang="ru-RU" b="1" dirty="0" smtClean="0">
                <a:solidFill>
                  <a:schemeClr val="accent1"/>
                </a:solidFill>
              </a:rPr>
              <a:t>• Соблюдать конфиденциальность, то есть не рассказывать окружающим, что происходило на встрече (только достигнутую договорённость).</a:t>
            </a:r>
          </a:p>
          <a:p>
            <a:pPr>
              <a:buNone/>
            </a:pPr>
            <a:r>
              <a:rPr lang="ru-RU" b="1" dirty="0" smtClean="0">
                <a:solidFill>
                  <a:schemeClr val="accent1"/>
                </a:solidFill>
              </a:rPr>
              <a:t>• Каждый участник может при необходимости предложить сделать перерыв, предложить перенести продолжение встречи на другой день.</a:t>
            </a:r>
          </a:p>
          <a:p>
            <a:pPr>
              <a:buNone/>
            </a:pPr>
            <a:endParaRPr lang="ru-RU" b="1" dirty="0" smtClean="0">
              <a:solidFill>
                <a:schemeClr val="accent1"/>
              </a:solidFill>
            </a:endParaRPr>
          </a:p>
          <a:p>
            <a:pPr>
              <a:buNone/>
            </a:pPr>
            <a:r>
              <a:rPr lang="ru-RU" b="1" dirty="0" smtClean="0">
                <a:solidFill>
                  <a:schemeClr val="accent1"/>
                </a:solidFill>
              </a:rPr>
              <a:t>• Медиатор может поговорить с кем-то из участников наедине, а также участник с медиатором.</a:t>
            </a:r>
            <a:endParaRPr lang="ru-RU" b="1"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solidFill>
              </a:rPr>
              <a:t>Встреча </a:t>
            </a:r>
            <a:r>
              <a:rPr lang="ru-RU" b="1" dirty="0" smtClean="0">
                <a:solidFill>
                  <a:schemeClr val="accent2"/>
                </a:solidFill>
              </a:rPr>
              <a:t>сторон</a:t>
            </a:r>
            <a:endParaRPr lang="ru-RU" dirty="0"/>
          </a:p>
        </p:txBody>
      </p:sp>
      <p:sp>
        <p:nvSpPr>
          <p:cNvPr id="3" name="Содержимое 2"/>
          <p:cNvSpPr>
            <a:spLocks noGrp="1"/>
          </p:cNvSpPr>
          <p:nvPr>
            <p:ph idx="1"/>
          </p:nvPr>
        </p:nvSpPr>
        <p:spPr/>
        <p:txBody>
          <a:bodyPr>
            <a:normAutofit lnSpcReduction="10000"/>
          </a:bodyPr>
          <a:lstStyle/>
          <a:p>
            <a:r>
              <a:rPr lang="ru-RU" sz="3000" b="1" i="1" dirty="0" smtClean="0">
                <a:solidFill>
                  <a:schemeClr val="accent2">
                    <a:lumMod val="75000"/>
                  </a:schemeClr>
                </a:solidFill>
              </a:rPr>
              <a:t>Первая фаза. </a:t>
            </a:r>
            <a:r>
              <a:rPr lang="ru-RU" sz="3000" b="1" dirty="0" smtClean="0">
                <a:solidFill>
                  <a:schemeClr val="tx2">
                    <a:lumMod val="60000"/>
                    <a:lumOff val="40000"/>
                  </a:schemeClr>
                </a:solidFill>
              </a:rPr>
              <a:t>Создание условий для диалога между сторонами.</a:t>
            </a:r>
          </a:p>
          <a:p>
            <a:r>
              <a:rPr lang="ru-RU" sz="3000" b="1" i="1" dirty="0" smtClean="0">
                <a:solidFill>
                  <a:schemeClr val="accent2">
                    <a:lumMod val="75000"/>
                  </a:schemeClr>
                </a:solidFill>
              </a:rPr>
              <a:t>Вторая фаза. </a:t>
            </a:r>
            <a:r>
              <a:rPr lang="ru-RU" sz="3000" b="1" dirty="0" smtClean="0">
                <a:solidFill>
                  <a:schemeClr val="tx2">
                    <a:lumMod val="60000"/>
                    <a:lumOff val="40000"/>
                  </a:schemeClr>
                </a:solidFill>
              </a:rPr>
              <a:t>Организация</a:t>
            </a:r>
            <a:r>
              <a:rPr lang="ru-RU" sz="3000" b="1" dirty="0" smtClean="0">
                <a:solidFill>
                  <a:schemeClr val="tx2">
                    <a:lumMod val="60000"/>
                    <a:lumOff val="40000"/>
                  </a:schemeClr>
                </a:solidFill>
              </a:rPr>
              <a:t> диалога между </a:t>
            </a:r>
            <a:r>
              <a:rPr lang="ru-RU" sz="3000" b="1" dirty="0" smtClean="0">
                <a:solidFill>
                  <a:schemeClr val="tx2">
                    <a:lumMod val="60000"/>
                    <a:lumOff val="40000"/>
                  </a:schemeClr>
                </a:solidFill>
              </a:rPr>
              <a:t>сторонами.</a:t>
            </a:r>
          </a:p>
          <a:p>
            <a:r>
              <a:rPr lang="ru-RU" sz="3000" b="1" i="1" dirty="0" smtClean="0">
                <a:solidFill>
                  <a:schemeClr val="accent2">
                    <a:lumMod val="75000"/>
                  </a:schemeClr>
                </a:solidFill>
              </a:rPr>
              <a:t>Третья фаза. </a:t>
            </a:r>
            <a:r>
              <a:rPr lang="ru-RU" sz="3000" b="1" dirty="0" smtClean="0">
                <a:solidFill>
                  <a:schemeClr val="tx2">
                    <a:lumMod val="60000"/>
                    <a:lumOff val="40000"/>
                  </a:schemeClr>
                </a:solidFill>
              </a:rPr>
              <a:t>Поддержка восстановительных действий и фиксации решения сторон.</a:t>
            </a:r>
          </a:p>
          <a:p>
            <a:r>
              <a:rPr lang="ru-RU" sz="3000" b="1" i="1" dirty="0" smtClean="0">
                <a:solidFill>
                  <a:schemeClr val="accent2">
                    <a:lumMod val="75000"/>
                  </a:schemeClr>
                </a:solidFill>
              </a:rPr>
              <a:t>Четвертая фаза. </a:t>
            </a:r>
            <a:r>
              <a:rPr lang="ru-RU" sz="3000" b="1" dirty="0" smtClean="0">
                <a:solidFill>
                  <a:schemeClr val="tx2">
                    <a:lumMod val="60000"/>
                    <a:lumOff val="40000"/>
                  </a:schemeClr>
                </a:solidFill>
              </a:rPr>
              <a:t>Обсуждение будущего.</a:t>
            </a:r>
          </a:p>
          <a:p>
            <a:r>
              <a:rPr lang="ru-RU" sz="3000" b="1" i="1" dirty="0" smtClean="0">
                <a:solidFill>
                  <a:schemeClr val="accent2">
                    <a:lumMod val="75000"/>
                  </a:schemeClr>
                </a:solidFill>
              </a:rPr>
              <a:t>Пятая фаза. </a:t>
            </a:r>
            <a:r>
              <a:rPr lang="ru-RU" sz="3000" b="1" dirty="0" smtClean="0">
                <a:solidFill>
                  <a:schemeClr val="tx2">
                    <a:lumMod val="60000"/>
                    <a:lumOff val="40000"/>
                  </a:schemeClr>
                </a:solidFill>
              </a:rPr>
              <a:t>Заключение соглашения.</a:t>
            </a:r>
          </a:p>
          <a:p>
            <a:r>
              <a:rPr lang="ru-RU" sz="3000" b="1" i="1" dirty="0" smtClean="0">
                <a:solidFill>
                  <a:schemeClr val="accent2">
                    <a:lumMod val="75000"/>
                  </a:schemeClr>
                </a:solidFill>
              </a:rPr>
              <a:t>Шестая фаза. </a:t>
            </a:r>
            <a:r>
              <a:rPr lang="ru-RU" sz="3000" b="1" dirty="0" smtClean="0">
                <a:solidFill>
                  <a:schemeClr val="tx2">
                    <a:lumMod val="60000"/>
                    <a:lumOff val="40000"/>
                  </a:schemeClr>
                </a:solidFill>
              </a:rPr>
              <a:t>Рефлексия встречи.</a:t>
            </a:r>
            <a:endParaRPr lang="ru-RU" sz="3000" b="1" dirty="0">
              <a:solidFill>
                <a:schemeClr val="tx2">
                  <a:lumMod val="60000"/>
                  <a:lumOff val="4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normAutofit/>
          </a:bodyPr>
          <a:lstStyle/>
          <a:p>
            <a:pPr marL="514350" indent="-514350" algn="ctr">
              <a:buNone/>
            </a:pPr>
            <a:r>
              <a:rPr lang="ru-RU" sz="6600" b="1" dirty="0" smtClean="0">
                <a:solidFill>
                  <a:schemeClr val="accent2">
                    <a:lumMod val="75000"/>
                  </a:schemeClr>
                </a:solidFill>
              </a:rPr>
              <a:t>Аналитическая</a:t>
            </a:r>
          </a:p>
          <a:p>
            <a:pPr marL="514350" indent="-514350" algn="ctr">
              <a:buNone/>
            </a:pPr>
            <a:r>
              <a:rPr lang="ru-RU" sz="6600" b="1" dirty="0" smtClean="0">
                <a:solidFill>
                  <a:schemeClr val="accent2">
                    <a:lumMod val="75000"/>
                  </a:schemeClr>
                </a:solidFill>
              </a:rPr>
              <a:t>встреча со сторонами</a:t>
            </a:r>
            <a:endParaRPr lang="ru-RU" sz="6600" b="1" dirty="0">
              <a:solidFill>
                <a:schemeClr val="accent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725470"/>
          </a:xfrm>
        </p:spPr>
        <p:txBody>
          <a:bodyPr>
            <a:normAutofit fontScale="90000"/>
          </a:bodyPr>
          <a:lstStyle/>
          <a:p>
            <a:endParaRPr lang="ru-RU" dirty="0"/>
          </a:p>
        </p:txBody>
      </p:sp>
      <p:sp>
        <p:nvSpPr>
          <p:cNvPr id="3" name="Содержимое 2"/>
          <p:cNvSpPr>
            <a:spLocks noGrp="1"/>
          </p:cNvSpPr>
          <p:nvPr>
            <p:ph idx="1"/>
          </p:nvPr>
        </p:nvSpPr>
        <p:spPr>
          <a:xfrm>
            <a:off x="357158" y="1214422"/>
            <a:ext cx="8329642" cy="4911741"/>
          </a:xfrm>
        </p:spPr>
        <p:txBody>
          <a:bodyPr>
            <a:normAutofit/>
          </a:bodyPr>
          <a:lstStyle/>
          <a:p>
            <a:pPr algn="ctr">
              <a:buNone/>
            </a:pPr>
            <a:r>
              <a:rPr lang="ru-RU" sz="8000" b="1" dirty="0" smtClean="0">
                <a:solidFill>
                  <a:schemeClr val="accent6">
                    <a:lumMod val="75000"/>
                  </a:schemeClr>
                </a:solidFill>
              </a:rPr>
              <a:t>СПАСИБО </a:t>
            </a:r>
          </a:p>
          <a:p>
            <a:pPr algn="ctr">
              <a:buNone/>
            </a:pPr>
            <a:r>
              <a:rPr lang="ru-RU" sz="8000" b="1" dirty="0" smtClean="0">
                <a:solidFill>
                  <a:schemeClr val="accent6">
                    <a:lumMod val="75000"/>
                  </a:schemeClr>
                </a:solidFill>
              </a:rPr>
              <a:t>ЗА </a:t>
            </a:r>
          </a:p>
          <a:p>
            <a:pPr algn="ctr">
              <a:buNone/>
            </a:pPr>
            <a:r>
              <a:rPr lang="ru-RU" sz="8000" b="1" dirty="0" smtClean="0">
                <a:solidFill>
                  <a:schemeClr val="accent6">
                    <a:lumMod val="75000"/>
                  </a:schemeClr>
                </a:solidFill>
              </a:rPr>
              <a:t>ВНИМАНИЕ!</a:t>
            </a:r>
            <a:endParaRPr lang="ru-RU" sz="8000" b="1" dirty="0" smtClean="0">
              <a:solidFill>
                <a:schemeClr val="accent6">
                  <a:lumMod val="75000"/>
                </a:schemeClr>
              </a:solidFill>
            </a:endParaRPr>
          </a:p>
          <a:p>
            <a:pPr marL="514350" indent="-514350">
              <a:buNone/>
            </a:pPr>
            <a:endParaRPr lang="ru-RU" b="1" dirty="0" smtClean="0">
              <a:solidFill>
                <a:schemeClr val="accent1"/>
              </a:solidFill>
            </a:endParaRPr>
          </a:p>
          <a:p>
            <a:pPr>
              <a:buNone/>
            </a:pPr>
            <a:endParaRPr lang="ru-RU" dirty="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82594"/>
          </a:xfrm>
        </p:spPr>
        <p:txBody>
          <a:bodyPr>
            <a:normAutofit fontScale="90000"/>
          </a:bodyPr>
          <a:lstStyle/>
          <a:p>
            <a:r>
              <a:rPr lang="ru-RU" b="1" dirty="0" smtClean="0">
                <a:solidFill>
                  <a:srgbClr val="C00000"/>
                </a:solidFill>
              </a:rPr>
              <a:t>Этапы работы медиатора</a:t>
            </a:r>
            <a:endParaRPr lang="ru-RU" b="1" dirty="0">
              <a:solidFill>
                <a:srgbClr val="C00000"/>
              </a:solidFill>
            </a:endParaRPr>
          </a:p>
        </p:txBody>
      </p:sp>
      <p:pic>
        <p:nvPicPr>
          <p:cNvPr id="4" name="Содержимое 3"/>
          <p:cNvPicPr>
            <a:picLocks noGrp="1"/>
          </p:cNvPicPr>
          <p:nvPr>
            <p:ph idx="1"/>
          </p:nvPr>
        </p:nvPicPr>
        <p:blipFill>
          <a:blip r:embed="rId2" cstate="print"/>
          <a:srcRect/>
          <a:stretch>
            <a:fillRect/>
          </a:stretch>
        </p:blipFill>
        <p:spPr bwMode="auto">
          <a:xfrm>
            <a:off x="2000232" y="928670"/>
            <a:ext cx="5143535" cy="5357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ЭТАП 1. ПОДГОТОВИТЕЛЬНЫЙ</a:t>
            </a:r>
            <a:br>
              <a:rPr lang="ru-RU" b="1" dirty="0" smtClean="0">
                <a:solidFill>
                  <a:srgbClr val="C00000"/>
                </a:solidFill>
              </a:rPr>
            </a:br>
            <a:r>
              <a:rPr lang="ru-RU" sz="3100" b="1" dirty="0" smtClean="0">
                <a:solidFill>
                  <a:schemeClr val="tx2">
                    <a:lumMod val="75000"/>
                  </a:schemeClr>
                </a:solidFill>
              </a:rPr>
              <a:t>Этап проводит преимущественно взрослый представитель школьной службы примирения</a:t>
            </a:r>
            <a:endParaRPr lang="ru-RU" sz="3100" b="1" dirty="0">
              <a:solidFill>
                <a:schemeClr val="tx2">
                  <a:lumMod val="75000"/>
                </a:schemeClr>
              </a:solidFill>
            </a:endParaRPr>
          </a:p>
        </p:txBody>
      </p:sp>
      <p:sp>
        <p:nvSpPr>
          <p:cNvPr id="3" name="Содержимое 2"/>
          <p:cNvSpPr>
            <a:spLocks noGrp="1"/>
          </p:cNvSpPr>
          <p:nvPr>
            <p:ph idx="1"/>
          </p:nvPr>
        </p:nvSpPr>
        <p:spPr/>
        <p:txBody>
          <a:bodyPr/>
          <a:lstStyle/>
          <a:p>
            <a:r>
              <a:rPr lang="ru-RU" b="1" dirty="0" smtClean="0">
                <a:solidFill>
                  <a:schemeClr val="accent1"/>
                </a:solidFill>
              </a:rPr>
              <a:t>Задачи медиатора</a:t>
            </a:r>
          </a:p>
          <a:p>
            <a:pPr algn="just">
              <a:buNone/>
            </a:pPr>
            <a:r>
              <a:rPr lang="ru-RU" sz="2000" b="1" i="1" dirty="0" smtClean="0">
                <a:solidFill>
                  <a:schemeClr val="accent1"/>
                </a:solidFill>
              </a:rPr>
              <a:t>1</a:t>
            </a:r>
            <a:r>
              <a:rPr lang="ru-RU" b="1" i="1" dirty="0" smtClean="0">
                <a:solidFill>
                  <a:schemeClr val="accent1"/>
                </a:solidFill>
              </a:rPr>
              <a:t>. </a:t>
            </a:r>
            <a:r>
              <a:rPr lang="ru-RU" sz="2000" b="1" i="1" dirty="0" smtClean="0">
                <a:solidFill>
                  <a:schemeClr val="accent1"/>
                </a:solidFill>
              </a:rPr>
              <a:t>Получив информацию о случае, определить, подходит</a:t>
            </a:r>
          </a:p>
          <a:p>
            <a:pPr algn="just">
              <a:buNone/>
            </a:pPr>
            <a:r>
              <a:rPr lang="ru-RU" sz="2000" b="1" i="1" dirty="0" smtClean="0">
                <a:solidFill>
                  <a:schemeClr val="accent1"/>
                </a:solidFill>
              </a:rPr>
              <a:t>      ли он по критериям для работы с использованием медиативной технологии.</a:t>
            </a:r>
          </a:p>
          <a:p>
            <a:pPr algn="just">
              <a:buNone/>
            </a:pPr>
            <a:endParaRPr lang="ru-RU" sz="2000" b="1" dirty="0" smtClean="0">
              <a:solidFill>
                <a:schemeClr val="accent1"/>
              </a:solidFill>
            </a:endParaRPr>
          </a:p>
          <a:p>
            <a:pPr algn="just">
              <a:buNone/>
            </a:pPr>
            <a:r>
              <a:rPr lang="ru-RU" sz="2000" b="1" dirty="0" smtClean="0">
                <a:solidFill>
                  <a:srgbClr val="C00000"/>
                </a:solidFill>
              </a:rPr>
              <a:t>Критерии, по которым случай может быть принят на</a:t>
            </a:r>
          </a:p>
          <a:p>
            <a:pPr algn="just">
              <a:buNone/>
            </a:pPr>
            <a:r>
              <a:rPr lang="ru-RU" sz="2000" b="1" dirty="0" smtClean="0">
                <a:solidFill>
                  <a:srgbClr val="C00000"/>
                </a:solidFill>
              </a:rPr>
              <a:t>медиацию:</a:t>
            </a:r>
          </a:p>
          <a:p>
            <a:pPr algn="just">
              <a:buNone/>
            </a:pPr>
            <a:r>
              <a:rPr lang="ru-RU" sz="2000" b="1" dirty="0" smtClean="0">
                <a:solidFill>
                  <a:schemeClr val="accent1"/>
                </a:solidFill>
              </a:rPr>
              <a:t>– стороны конфликта известны;</a:t>
            </a:r>
          </a:p>
          <a:p>
            <a:pPr algn="just">
              <a:buNone/>
            </a:pPr>
            <a:r>
              <a:rPr lang="ru-RU" sz="2000" b="1" dirty="0" smtClean="0">
                <a:solidFill>
                  <a:schemeClr val="accent1"/>
                </a:solidFill>
              </a:rPr>
              <a:t>– в случаях где есть обидчик и пострадавший, обидчик признает свою вину (или, как минимум, своё участие) в случившемся.</a:t>
            </a:r>
            <a:endParaRPr lang="ru-RU" sz="2000"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ЭТАП 1. ПОДГОТОВИТЕЛЬНЫЙ</a:t>
            </a:r>
            <a:endParaRPr lang="ru-RU" dirty="0"/>
          </a:p>
        </p:txBody>
      </p:sp>
      <p:sp>
        <p:nvSpPr>
          <p:cNvPr id="3" name="Содержимое 2"/>
          <p:cNvSpPr>
            <a:spLocks noGrp="1"/>
          </p:cNvSpPr>
          <p:nvPr>
            <p:ph idx="1"/>
          </p:nvPr>
        </p:nvSpPr>
        <p:spPr/>
        <p:txBody>
          <a:bodyPr>
            <a:normAutofit fontScale="55000" lnSpcReduction="20000"/>
          </a:bodyPr>
          <a:lstStyle/>
          <a:p>
            <a:r>
              <a:rPr lang="ru-RU" sz="6500" b="1" dirty="0" smtClean="0">
                <a:solidFill>
                  <a:schemeClr val="accent1"/>
                </a:solidFill>
              </a:rPr>
              <a:t>Задачи медиатора</a:t>
            </a:r>
          </a:p>
          <a:p>
            <a:endParaRPr lang="ru-RU" b="1" dirty="0" smtClean="0">
              <a:solidFill>
                <a:schemeClr val="accent1"/>
              </a:solidFill>
            </a:endParaRPr>
          </a:p>
          <a:p>
            <a:pPr>
              <a:buNone/>
            </a:pPr>
            <a:r>
              <a:rPr lang="ru-RU" b="1" i="1" dirty="0" smtClean="0">
                <a:solidFill>
                  <a:schemeClr val="accent1"/>
                </a:solidFill>
              </a:rPr>
              <a:t>2. Если дело уже разбирается в официальных органах,</a:t>
            </a:r>
          </a:p>
          <a:p>
            <a:pPr>
              <a:buNone/>
            </a:pPr>
            <a:r>
              <a:rPr lang="ru-RU" b="1" i="1" dirty="0" smtClean="0">
                <a:solidFill>
                  <a:schemeClr val="accent1"/>
                </a:solidFill>
              </a:rPr>
              <a:t>     выяснить, на какой стадии разбирательства находится дело и каковы последствия в случае успешного проведения</a:t>
            </a:r>
          </a:p>
          <a:p>
            <a:pPr>
              <a:buNone/>
            </a:pPr>
            <a:r>
              <a:rPr lang="ru-RU" b="1" i="1" dirty="0" smtClean="0">
                <a:solidFill>
                  <a:schemeClr val="accent1"/>
                </a:solidFill>
              </a:rPr>
              <a:t>     медиации.</a:t>
            </a:r>
          </a:p>
          <a:p>
            <a:pPr>
              <a:buNone/>
            </a:pPr>
            <a:endParaRPr lang="ru-RU" dirty="0" smtClean="0"/>
          </a:p>
          <a:p>
            <a:pPr>
              <a:buNone/>
            </a:pPr>
            <a:r>
              <a:rPr lang="ru-RU" b="1" i="1" dirty="0" smtClean="0">
                <a:solidFill>
                  <a:schemeClr val="accent1"/>
                </a:solidFill>
              </a:rPr>
              <a:t>3.  Связаться со сторонами и договориться о проведении индивидуальной встречи. Если участниками конфликта являются несовершеннолетние и данный случай рассматривается правоохранительными органами,</a:t>
            </a:r>
          </a:p>
          <a:p>
            <a:pPr>
              <a:buNone/>
            </a:pPr>
            <a:r>
              <a:rPr lang="ru-RU" b="1" i="1" dirty="0" smtClean="0">
                <a:solidFill>
                  <a:schemeClr val="accent1"/>
                </a:solidFill>
              </a:rPr>
              <a:t>     то медиатор сначала связывается с законными представителями несовершеннолетних.</a:t>
            </a:r>
          </a:p>
          <a:p>
            <a:pPr>
              <a:buNone/>
            </a:pPr>
            <a:endParaRPr lang="ru-RU" b="1" i="1" dirty="0">
              <a:solidFill>
                <a:schemeClr val="accent1"/>
              </a:solidFill>
            </a:endParaRPr>
          </a:p>
          <a:p>
            <a:pPr>
              <a:buNone/>
            </a:pPr>
            <a:r>
              <a:rPr lang="ru-RU" b="1" i="1" dirty="0" smtClean="0">
                <a:solidFill>
                  <a:schemeClr val="tx2">
                    <a:lumMod val="75000"/>
                  </a:schemeClr>
                </a:solidFill>
              </a:rPr>
              <a:t>Пригласить на медиацию стороны  может юный медиатор, который будет участвовать дальше в медиации.</a:t>
            </a:r>
            <a:endParaRPr lang="ru-RU" b="1" i="1"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73050"/>
            <a:ext cx="7215238" cy="441306"/>
          </a:xfrm>
        </p:spPr>
        <p:txBody>
          <a:bodyPr>
            <a:noAutofit/>
          </a:bodyPr>
          <a:lstStyle/>
          <a:p>
            <a:pPr algn="ctr"/>
            <a:r>
              <a:rPr lang="ru-RU" sz="3600" b="1" dirty="0" smtClean="0">
                <a:solidFill>
                  <a:srgbClr val="C00000"/>
                </a:solidFill>
              </a:rPr>
              <a:t>Особенности этапа</a:t>
            </a:r>
            <a:endParaRPr lang="ru-RU" sz="3600" b="1" dirty="0">
              <a:solidFill>
                <a:srgbClr val="C00000"/>
              </a:solidFill>
            </a:endParaRPr>
          </a:p>
        </p:txBody>
      </p:sp>
      <p:sp>
        <p:nvSpPr>
          <p:cNvPr id="3" name="Содержимое 2"/>
          <p:cNvSpPr>
            <a:spLocks noGrp="1"/>
          </p:cNvSpPr>
          <p:nvPr>
            <p:ph idx="1"/>
          </p:nvPr>
        </p:nvSpPr>
        <p:spPr/>
        <p:txBody>
          <a:bodyPr>
            <a:normAutofit/>
          </a:bodyPr>
          <a:lstStyle/>
          <a:p>
            <a:pPr>
              <a:buNone/>
            </a:pPr>
            <a:r>
              <a:rPr lang="ru-RU" i="1" dirty="0" smtClean="0">
                <a:solidFill>
                  <a:schemeClr val="accent1"/>
                </a:solidFill>
              </a:rPr>
              <a:t>    </a:t>
            </a:r>
            <a:endParaRPr lang="ru-RU" b="1" dirty="0">
              <a:solidFill>
                <a:schemeClr val="accent1"/>
              </a:solidFill>
            </a:endParaRPr>
          </a:p>
        </p:txBody>
      </p:sp>
      <p:sp>
        <p:nvSpPr>
          <p:cNvPr id="4" name="Текст 3"/>
          <p:cNvSpPr>
            <a:spLocks noGrp="1"/>
          </p:cNvSpPr>
          <p:nvPr>
            <p:ph type="body" sz="half" idx="2"/>
          </p:nvPr>
        </p:nvSpPr>
        <p:spPr>
          <a:xfrm>
            <a:off x="571472" y="714356"/>
            <a:ext cx="8358246" cy="5411807"/>
          </a:xfrm>
        </p:spPr>
        <p:txBody>
          <a:bodyPr>
            <a:normAutofit/>
          </a:bodyPr>
          <a:lstStyle/>
          <a:p>
            <a:r>
              <a:rPr lang="ru-RU" sz="2800" b="1" i="1" dirty="0" smtClean="0">
                <a:solidFill>
                  <a:schemeClr val="accent1"/>
                </a:solidFill>
              </a:rPr>
              <a:t>Если медиация проводится по случаям, имеющим ярко выраженных обидчиков и пострадавших, то начинать лучше со встречи с обидчиком (правонарушителем), поскольку если вы уже договорились с пострадавшим, а обидчик откажется от встречи, пострадавший может получить дополнительную психологическую травму.</a:t>
            </a:r>
            <a:r>
              <a:rPr lang="ru-RU" sz="2800" b="1" dirty="0" smtClean="0">
                <a:solidFill>
                  <a:schemeClr val="accent1"/>
                </a:solidFill>
              </a:rPr>
              <a:t> </a:t>
            </a:r>
          </a:p>
          <a:p>
            <a:endParaRPr lang="ru-RU" sz="2800" dirty="0"/>
          </a:p>
        </p:txBody>
      </p:sp>
      <p:pic>
        <p:nvPicPr>
          <p:cNvPr id="5" name="Рисунок 4" descr="i (45).jpg"/>
          <p:cNvPicPr>
            <a:picLocks noChangeAspect="1"/>
          </p:cNvPicPr>
          <p:nvPr/>
        </p:nvPicPr>
        <p:blipFill>
          <a:blip r:embed="rId2" cstate="print"/>
          <a:stretch>
            <a:fillRect/>
          </a:stretch>
        </p:blipFill>
        <p:spPr>
          <a:xfrm>
            <a:off x="2303126" y="3786190"/>
            <a:ext cx="4605259" cy="25717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dirty="0" smtClean="0">
                <a:solidFill>
                  <a:srgbClr val="C00000"/>
                </a:solidFill>
              </a:rPr>
              <a:t>Подсказка для начала </a:t>
            </a:r>
            <a:br>
              <a:rPr lang="ru-RU" sz="2800" b="1" dirty="0" smtClean="0">
                <a:solidFill>
                  <a:srgbClr val="C00000"/>
                </a:solidFill>
              </a:rPr>
            </a:br>
            <a:r>
              <a:rPr lang="ru-RU" sz="2800" b="1" dirty="0" smtClean="0">
                <a:solidFill>
                  <a:srgbClr val="C00000"/>
                </a:solidFill>
              </a:rPr>
              <a:t>разговора с обидчиком (правонарушителем)</a:t>
            </a:r>
            <a:endParaRPr lang="ru-RU" sz="2800" b="1" dirty="0">
              <a:solidFill>
                <a:srgbClr val="C00000"/>
              </a:solidFill>
            </a:endParaRPr>
          </a:p>
        </p:txBody>
      </p:sp>
      <p:sp>
        <p:nvSpPr>
          <p:cNvPr id="6" name="Содержимое 5"/>
          <p:cNvSpPr>
            <a:spLocks noGrp="1"/>
          </p:cNvSpPr>
          <p:nvPr>
            <p:ph idx="1"/>
          </p:nvPr>
        </p:nvSpPr>
        <p:spPr/>
        <p:txBody>
          <a:bodyPr>
            <a:normAutofit fontScale="92500" lnSpcReduction="20000"/>
          </a:bodyPr>
          <a:lstStyle/>
          <a:p>
            <a:pPr>
              <a:buNone/>
            </a:pPr>
            <a:r>
              <a:rPr lang="ru-RU" dirty="0" smtClean="0"/>
              <a:t>    </a:t>
            </a:r>
            <a:r>
              <a:rPr lang="ru-RU" b="1" dirty="0" smtClean="0">
                <a:solidFill>
                  <a:schemeClr val="accent1"/>
                </a:solidFill>
              </a:rPr>
              <a:t>Добрый день! Меня зовут (представиться). Я представляю школьную службу </a:t>
            </a:r>
            <a:r>
              <a:rPr lang="ru-RU" b="1" dirty="0" smtClean="0">
                <a:solidFill>
                  <a:schemeClr val="accent1"/>
                </a:solidFill>
              </a:rPr>
              <a:t>медиации</a:t>
            </a:r>
            <a:r>
              <a:rPr lang="ru-RU" b="1" dirty="0" smtClean="0">
                <a:solidFill>
                  <a:schemeClr val="accent1"/>
                </a:solidFill>
              </a:rPr>
              <a:t> </a:t>
            </a:r>
            <a:r>
              <a:rPr lang="ru-RU" b="1" dirty="0" smtClean="0">
                <a:solidFill>
                  <a:schemeClr val="accent1"/>
                </a:solidFill>
              </a:rPr>
              <a:t>и звоню (подошел к тебе поговорить) по поводу случая произошедшего с тобой и ________________. </a:t>
            </a:r>
          </a:p>
          <a:p>
            <a:pPr>
              <a:buNone/>
            </a:pPr>
            <a:r>
              <a:rPr lang="ru-RU" b="1" dirty="0">
                <a:solidFill>
                  <a:schemeClr val="accent1"/>
                </a:solidFill>
              </a:rPr>
              <a:t> </a:t>
            </a:r>
            <a:r>
              <a:rPr lang="ru-RU" b="1" dirty="0" smtClean="0">
                <a:solidFill>
                  <a:schemeClr val="accent1"/>
                </a:solidFill>
              </a:rPr>
              <a:t>   Я – нейтральный посредник, не представляю ни одну из сторон и хотел бы получить твое согласие обсудить возможность вашего примирением. </a:t>
            </a:r>
          </a:p>
          <a:p>
            <a:pPr>
              <a:buNone/>
            </a:pPr>
            <a:r>
              <a:rPr lang="ru-RU" b="1" dirty="0">
                <a:solidFill>
                  <a:schemeClr val="accent1"/>
                </a:solidFill>
              </a:rPr>
              <a:t> </a:t>
            </a:r>
            <a:r>
              <a:rPr lang="ru-RU" b="1" dirty="0" smtClean="0">
                <a:solidFill>
                  <a:schemeClr val="accent1"/>
                </a:solidFill>
              </a:rPr>
              <a:t>    Когда и где вам удобно встретиться и более детально поговорить?</a:t>
            </a:r>
            <a:endParaRPr lang="ru-RU" b="1"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428605"/>
            <a:ext cx="7529538" cy="1000131"/>
          </a:xfrm>
        </p:spPr>
        <p:txBody>
          <a:bodyPr/>
          <a:lstStyle/>
          <a:p>
            <a:r>
              <a:rPr lang="ru-RU" b="1" dirty="0" smtClean="0">
                <a:solidFill>
                  <a:srgbClr val="C00000"/>
                </a:solidFill>
              </a:rPr>
              <a:t>Этап 2. Встреча со стороной</a:t>
            </a:r>
            <a:endParaRPr lang="ru-RU" b="1" dirty="0">
              <a:solidFill>
                <a:srgbClr val="C00000"/>
              </a:solidFill>
            </a:endParaRPr>
          </a:p>
        </p:txBody>
      </p:sp>
      <p:sp>
        <p:nvSpPr>
          <p:cNvPr id="3" name="Содержимое 2"/>
          <p:cNvSpPr>
            <a:spLocks noGrp="1"/>
          </p:cNvSpPr>
          <p:nvPr>
            <p:ph type="subTitle" idx="1"/>
          </p:nvPr>
        </p:nvSpPr>
        <p:spPr>
          <a:xfrm>
            <a:off x="428596" y="1500174"/>
            <a:ext cx="8215370" cy="1428760"/>
          </a:xfrm>
        </p:spPr>
        <p:txBody>
          <a:bodyPr>
            <a:normAutofit fontScale="77500" lnSpcReduction="20000"/>
          </a:bodyPr>
          <a:lstStyle/>
          <a:p>
            <a:r>
              <a:rPr lang="ru-RU" b="1" dirty="0" smtClean="0">
                <a:solidFill>
                  <a:schemeClr val="accent1"/>
                </a:solidFill>
              </a:rPr>
              <a:t>Первая фаза. Создание основы для диалога со стороной     </a:t>
            </a:r>
          </a:p>
          <a:p>
            <a:endParaRPr lang="ru-RU" b="1" dirty="0">
              <a:solidFill>
                <a:schemeClr val="accent1"/>
              </a:solidFill>
            </a:endParaRPr>
          </a:p>
          <a:p>
            <a:r>
              <a:rPr lang="ru-RU" b="1" dirty="0" smtClean="0">
                <a:solidFill>
                  <a:schemeClr val="accent1"/>
                </a:solidFill>
              </a:rPr>
              <a:t> </a:t>
            </a:r>
            <a:r>
              <a:rPr lang="ru-RU" b="1" dirty="0" smtClean="0">
                <a:solidFill>
                  <a:srgbClr val="C00000"/>
                </a:solidFill>
              </a:rPr>
              <a:t>Задача: представить себя и программу.                                                                        </a:t>
            </a:r>
            <a:endParaRPr lang="ru-RU" b="1" dirty="0">
              <a:solidFill>
                <a:srgbClr val="C00000"/>
              </a:solidFill>
            </a:endParaRPr>
          </a:p>
        </p:txBody>
      </p:sp>
      <p:pic>
        <p:nvPicPr>
          <p:cNvPr id="4" name="Рисунок 3" descr="IMG_3901-e1420318082173.jpg"/>
          <p:cNvPicPr>
            <a:picLocks noChangeAspect="1"/>
          </p:cNvPicPr>
          <p:nvPr/>
        </p:nvPicPr>
        <p:blipFill>
          <a:blip r:embed="rId2" cstate="print"/>
          <a:stretch>
            <a:fillRect/>
          </a:stretch>
        </p:blipFill>
        <p:spPr>
          <a:xfrm>
            <a:off x="2500298" y="2928934"/>
            <a:ext cx="4286280" cy="27496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071538" y="357167"/>
            <a:ext cx="7386662" cy="285751"/>
          </a:xfrm>
        </p:spPr>
        <p:txBody>
          <a:bodyPr>
            <a:normAutofit fontScale="90000"/>
          </a:bodyPr>
          <a:lstStyle/>
          <a:p>
            <a:r>
              <a:rPr lang="ru-RU" b="1" dirty="0" smtClean="0">
                <a:solidFill>
                  <a:srgbClr val="C00000"/>
                </a:solidFill>
              </a:rPr>
              <a:t>Вариант представления</a:t>
            </a:r>
            <a:endParaRPr lang="ru-RU" b="1" dirty="0">
              <a:solidFill>
                <a:srgbClr val="C00000"/>
              </a:solidFill>
            </a:endParaRPr>
          </a:p>
        </p:txBody>
      </p:sp>
      <p:sp>
        <p:nvSpPr>
          <p:cNvPr id="7" name="Подзаголовок 6"/>
          <p:cNvSpPr>
            <a:spLocks noGrp="1"/>
          </p:cNvSpPr>
          <p:nvPr>
            <p:ph type="subTitle" idx="1"/>
          </p:nvPr>
        </p:nvSpPr>
        <p:spPr>
          <a:xfrm>
            <a:off x="785786" y="857232"/>
            <a:ext cx="7929618" cy="5429288"/>
          </a:xfrm>
        </p:spPr>
        <p:txBody>
          <a:bodyPr>
            <a:normAutofit fontScale="55000" lnSpcReduction="20000"/>
          </a:bodyPr>
          <a:lstStyle/>
          <a:p>
            <a:pPr algn="just"/>
            <a:r>
              <a:rPr lang="ru-RU" b="1" dirty="0" smtClean="0">
                <a:solidFill>
                  <a:schemeClr val="accent1"/>
                </a:solidFill>
              </a:rPr>
              <a:t>Добрый день! Меня зовут (представиться).</a:t>
            </a:r>
          </a:p>
          <a:p>
            <a:pPr algn="just"/>
            <a:r>
              <a:rPr lang="ru-RU" b="1" dirty="0" smtClean="0">
                <a:solidFill>
                  <a:schemeClr val="accent1"/>
                </a:solidFill>
              </a:rPr>
              <a:t> Я встречаюсь с тобой по поводу ситуации (…). </a:t>
            </a:r>
          </a:p>
          <a:p>
            <a:pPr algn="just"/>
            <a:r>
              <a:rPr lang="ru-RU" b="1" dirty="0" smtClean="0">
                <a:solidFill>
                  <a:schemeClr val="accent1"/>
                </a:solidFill>
              </a:rPr>
              <a:t>Информацию о ней нам   передал (называете человека или организацию) (находилась в ящике…). </a:t>
            </a:r>
          </a:p>
          <a:p>
            <a:pPr algn="just"/>
            <a:endParaRPr lang="ru-RU" b="1" dirty="0">
              <a:solidFill>
                <a:schemeClr val="accent1"/>
              </a:solidFill>
            </a:endParaRPr>
          </a:p>
          <a:p>
            <a:pPr algn="just"/>
            <a:r>
              <a:rPr lang="ru-RU" b="1" dirty="0" smtClean="0">
                <a:solidFill>
                  <a:schemeClr val="accent1"/>
                </a:solidFill>
              </a:rPr>
              <a:t>Я –нейтральный независимый  посредник. Я не представляю ни</a:t>
            </a:r>
          </a:p>
          <a:p>
            <a:pPr algn="just"/>
            <a:r>
              <a:rPr lang="ru-RU" b="1" dirty="0" smtClean="0">
                <a:solidFill>
                  <a:schemeClr val="accent1"/>
                </a:solidFill>
              </a:rPr>
              <a:t>одну из сторон, то есть я не адвокат и не советчик. Школьная служба примирения помогает участникам конфликта организовать диалог друг с другом и самим найти выход из конфликта без применения насилия. </a:t>
            </a:r>
          </a:p>
          <a:p>
            <a:pPr algn="just"/>
            <a:endParaRPr lang="ru-RU" b="1" dirty="0">
              <a:solidFill>
                <a:schemeClr val="accent1"/>
              </a:solidFill>
            </a:endParaRPr>
          </a:p>
          <a:p>
            <a:pPr algn="just"/>
            <a:r>
              <a:rPr lang="ru-RU" b="1" dirty="0" smtClean="0">
                <a:solidFill>
                  <a:schemeClr val="accent1"/>
                </a:solidFill>
              </a:rPr>
              <a:t>Участие в наших программах добровольное, поэтому в конце разговора ты сам примешь решение, будешь ли в ней участвовать. </a:t>
            </a:r>
          </a:p>
          <a:p>
            <a:pPr algn="just"/>
            <a:endParaRPr lang="ru-RU" b="1" dirty="0">
              <a:solidFill>
                <a:schemeClr val="accent1"/>
              </a:solidFill>
            </a:endParaRPr>
          </a:p>
          <a:p>
            <a:pPr algn="just"/>
            <a:r>
              <a:rPr lang="ru-RU" b="1" dirty="0" smtClean="0">
                <a:solidFill>
                  <a:schemeClr val="accent1"/>
                </a:solidFill>
              </a:rPr>
              <a:t>Наш разговор конфиденциален, то есть я не буду разглашать никакую информацию кроме твоего решения участвовать или не участвовать в наших программах. </a:t>
            </a:r>
          </a:p>
          <a:p>
            <a:pPr algn="just"/>
            <a:endParaRPr lang="ru-RU" b="1" dirty="0">
              <a:solidFill>
                <a:schemeClr val="accent1"/>
              </a:solidFill>
            </a:endParaRPr>
          </a:p>
          <a:p>
            <a:pPr algn="just"/>
            <a:r>
              <a:rPr lang="ru-RU" b="1" dirty="0" smtClean="0">
                <a:solidFill>
                  <a:schemeClr val="accent1"/>
                </a:solidFill>
              </a:rPr>
              <a:t>Исключение составляет ситуация, если мне станет известно о готовящемся</a:t>
            </a:r>
          </a:p>
          <a:p>
            <a:pPr algn="just"/>
            <a:r>
              <a:rPr lang="ru-RU" b="1" dirty="0" smtClean="0">
                <a:solidFill>
                  <a:schemeClr val="accent1"/>
                </a:solidFill>
              </a:rPr>
              <a:t>преступлении, я обязан сообщить администрации школы.</a:t>
            </a:r>
            <a:endParaRPr lang="ru-RU" b="1" dirty="0">
              <a:solidFill>
                <a:schemeClr val="accent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1265</Words>
  <Application>Microsoft Office PowerPoint</Application>
  <PresentationFormat>Экран (4:3)</PresentationFormat>
  <Paragraphs>145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Этапы проведения   медиации в школе</vt:lpstr>
      <vt:lpstr>Медиация – это пошаговый структурированный процесс</vt:lpstr>
      <vt:lpstr>Этапы работы медиатора</vt:lpstr>
      <vt:lpstr>ЭТАП 1. ПОДГОТОВИТЕЛЬНЫЙ Этап проводит преимущественно взрослый представитель школьной службы примирения</vt:lpstr>
      <vt:lpstr>ЭТАП 1. ПОДГОТОВИТЕЛЬНЫЙ</vt:lpstr>
      <vt:lpstr>Особенности этапа</vt:lpstr>
      <vt:lpstr>Подсказка для начала  разговора с обидчиком (правонарушителем)</vt:lpstr>
      <vt:lpstr>Этап 2. Встреча со стороной</vt:lpstr>
      <vt:lpstr>Вариант представления</vt:lpstr>
      <vt:lpstr>Этап 2. Встреча со стороной</vt:lpstr>
      <vt:lpstr>Что делает медиатор: </vt:lpstr>
      <vt:lpstr>При обсуждении ситуации</vt:lpstr>
      <vt:lpstr>При обсуждении последствий</vt:lpstr>
      <vt:lpstr>Третья фаза. Поиск вариантов выхода</vt:lpstr>
      <vt:lpstr>Обсуждаемые вопросы</vt:lpstr>
      <vt:lpstr>Обсуждение возможностей медиации</vt:lpstr>
      <vt:lpstr>Обсуждение возможностей медиации</vt:lpstr>
      <vt:lpstr>Обсуждение возможностей медиации</vt:lpstr>
      <vt:lpstr>Четвертая фаза. Подготовка к встрече между сторонами</vt:lpstr>
      <vt:lpstr>Возможные действия медиатора</vt:lpstr>
      <vt:lpstr>Встреча сторон Правила</vt:lpstr>
      <vt:lpstr>Встреча сторон</vt:lpstr>
      <vt:lpstr>Слайд 23</vt:lpstr>
      <vt:lpstr>Слайд 24</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проведения восстановительной медиации в школе</dc:title>
  <dc:creator>Admin</dc:creator>
  <cp:lastModifiedBy>Психолог</cp:lastModifiedBy>
  <cp:revision>33</cp:revision>
  <dcterms:created xsi:type="dcterms:W3CDTF">2017-02-09T07:26:07Z</dcterms:created>
  <dcterms:modified xsi:type="dcterms:W3CDTF">2019-09-20T13:41:08Z</dcterms:modified>
</cp:coreProperties>
</file>