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318" r:id="rId3"/>
    <p:sldId id="259" r:id="rId4"/>
    <p:sldId id="308" r:id="rId5"/>
    <p:sldId id="278" r:id="rId6"/>
    <p:sldId id="258" r:id="rId7"/>
    <p:sldId id="274" r:id="rId8"/>
    <p:sldId id="298" r:id="rId9"/>
    <p:sldId id="275" r:id="rId10"/>
    <p:sldId id="276" r:id="rId11"/>
    <p:sldId id="279" r:id="rId12"/>
    <p:sldId id="280" r:id="rId13"/>
    <p:sldId id="260" r:id="rId14"/>
    <p:sldId id="326" r:id="rId15"/>
    <p:sldId id="320" r:id="rId16"/>
    <p:sldId id="321" r:id="rId17"/>
    <p:sldId id="309" r:id="rId18"/>
    <p:sldId id="263" r:id="rId19"/>
    <p:sldId id="269" r:id="rId20"/>
    <p:sldId id="311" r:id="rId21"/>
    <p:sldId id="294" r:id="rId22"/>
    <p:sldId id="312" r:id="rId23"/>
    <p:sldId id="283" r:id="rId24"/>
    <p:sldId id="284" r:id="rId25"/>
    <p:sldId id="296" r:id="rId26"/>
    <p:sldId id="323" r:id="rId27"/>
    <p:sldId id="331" r:id="rId28"/>
    <p:sldId id="315" r:id="rId29"/>
    <p:sldId id="324" r:id="rId30"/>
    <p:sldId id="325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FFCC"/>
    <a:srgbClr val="800000"/>
    <a:srgbClr val="FFFF00"/>
    <a:srgbClr val="039734"/>
    <a:srgbClr val="003300"/>
    <a:srgbClr val="FF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12" autoAdjust="0"/>
    <p:restoredTop sz="94660"/>
  </p:normalViewPr>
  <p:slideViewPr>
    <p:cSldViewPr>
      <p:cViewPr varScale="1">
        <p:scale>
          <a:sx n="74" d="100"/>
          <a:sy n="74" d="100"/>
        </p:scale>
        <p:origin x="103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E5CA0BB-59D2-4696-BBBF-2E8275C85D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2104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4CBAAC3-DA7D-4A9F-9A1C-3E2D9004AD7A}" type="slidenum">
              <a:rPr lang="ru-RU" smtClean="0"/>
              <a:pPr/>
              <a:t>25</a:t>
            </a:fld>
            <a:endParaRPr lang="ru-RU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252286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FBDBF22-7DAF-4D25-A62F-F2EAA0276C89}" type="slidenum">
              <a:rPr lang="ru-RU" smtClean="0"/>
              <a:pPr/>
              <a:t>28</a:t>
            </a:fld>
            <a:endParaRPr lang="ru-RU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934998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0307D-DE08-48E7-B0A8-2242487DDE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6D475-0506-4793-93C6-031C7171F5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7ED7E-3DDC-4F7B-9AFA-10C4D1C30D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FA68C-8F8B-413D-A1B7-FEFC628754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D468A-7815-4A4B-89D3-1AE314B49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A4BDA-804C-4A75-BF6E-CBCFBE1F59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50DB9-2248-4A8C-81A1-7F7037D222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073FB-AADF-4E84-BF2A-BAAD8831C2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A84B3-E1C3-451E-9EA0-6146267078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6AC42-E63E-4C11-A4C1-37329BB87B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5D5D5-C487-408A-8825-A94C1D9CA4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3300"/>
            </a:gs>
            <a:gs pos="50000">
              <a:srgbClr val="FFFFCC"/>
            </a:gs>
            <a:gs pos="100000">
              <a:srgbClr val="CC33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F76FB11-2882-476F-98D7-7419598315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268413"/>
            <a:ext cx="7772400" cy="606425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FF3300"/>
                </a:solidFill>
              </a:rPr>
              <a:t>Школьная служба медиации</a:t>
            </a:r>
          </a:p>
        </p:txBody>
      </p:sp>
      <p:pic>
        <p:nvPicPr>
          <p:cNvPr id="2051" name="Picture 6" descr="Примирилис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2201863"/>
            <a:ext cx="5832475" cy="3840162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252412" y="188640"/>
            <a:ext cx="71993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2800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solidFill>
                  <a:srgbClr val="800000"/>
                </a:solidFill>
              </a:rPr>
              <a:t>Скрытые (многолетние) конфликты</a:t>
            </a:r>
          </a:p>
        </p:txBody>
      </p:sp>
      <p:sp>
        <p:nvSpPr>
          <p:cNvPr id="11267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 Групповое давление, отвержение, бойкот.</a:t>
            </a:r>
          </a:p>
        </p:txBody>
      </p:sp>
      <p:sp>
        <p:nvSpPr>
          <p:cNvPr id="11268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   Замыкание в себе.</a:t>
            </a:r>
          </a:p>
        </p:txBody>
      </p:sp>
      <p:pic>
        <p:nvPicPr>
          <p:cNvPr id="11269" name="Picture 4" descr="Конфликт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492375"/>
            <a:ext cx="4033838" cy="39909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1270" name="Picture 5" descr="Конфликт 9 +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2419350"/>
            <a:ext cx="2632075" cy="41052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800000"/>
                </a:solidFill>
              </a:rPr>
              <a:t>Направление к психологу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194300" cy="42052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Школьники говорили нам, что окружающие ребята начинают относиться как к «психам».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Психолог квалифицирует и решает  ситуацию как специалист.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Психолог работает по запросу.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Длительная работа</a:t>
            </a:r>
          </a:p>
        </p:txBody>
      </p:sp>
      <p:pic>
        <p:nvPicPr>
          <p:cNvPr id="12292" name="Picture 4" descr="Я не псих 2"/>
          <p:cNvPicPr>
            <a:picLocks noChangeAspect="1" noChangeArrowheads="1"/>
          </p:cNvPicPr>
          <p:nvPr/>
        </p:nvPicPr>
        <p:blipFill>
          <a:blip r:embed="rId2" cstate="print"/>
          <a:srcRect b="8989"/>
          <a:stretch>
            <a:fillRect/>
          </a:stretch>
        </p:blipFill>
        <p:spPr bwMode="auto">
          <a:xfrm>
            <a:off x="5580063" y="1628775"/>
            <a:ext cx="309245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6516688" y="3573463"/>
            <a:ext cx="1655762" cy="127952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5977"/>
              </a:avLst>
            </a:prstTxWarp>
          </a:bodyPr>
          <a:lstStyle/>
          <a:p>
            <a:pPr algn="ctr"/>
            <a:r>
              <a:rPr lang="ru-RU" sz="10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Я не псих 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solidFill>
                  <a:srgbClr val="800000"/>
                </a:solidFill>
              </a:rPr>
              <a:t>Органы школьного самоуправления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619625" cy="47085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 Часто повторяют педсовет или заседание КДН, поскольку другой модели подростки не видели. Причем порой они поступают более жестко и угрожают, поскольку не имеют взрослой разумности. </a:t>
            </a:r>
          </a:p>
        </p:txBody>
      </p:sp>
      <p:pic>
        <p:nvPicPr>
          <p:cNvPr id="13316" name="Picture 4" descr="45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2565400"/>
            <a:ext cx="388937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800000"/>
                </a:solidFill>
              </a:rPr>
              <a:t>Что общего у этих способов?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 Решение о способе выхода из конфликта принимают не сами участники ситуации, а кто-то другой,  используя при этом: </a:t>
            </a:r>
          </a:p>
          <a:p>
            <a:pPr eaLnBrk="1" hangingPunct="1">
              <a:buFontTx/>
              <a:buNone/>
            </a:pPr>
            <a:endParaRPr lang="ru-RU" smtClean="0"/>
          </a:p>
          <a:p>
            <a:pPr eaLnBrk="1" hangingPunct="1"/>
            <a:r>
              <a:rPr lang="ru-RU" smtClean="0"/>
              <a:t>власть (взрослые), </a:t>
            </a:r>
          </a:p>
          <a:p>
            <a:pPr eaLnBrk="1" hangingPunct="1"/>
            <a:r>
              <a:rPr lang="ru-RU" smtClean="0"/>
              <a:t>физическую силу (дети на «стрелках»), </a:t>
            </a:r>
          </a:p>
          <a:p>
            <a:pPr eaLnBrk="1" hangingPunct="1"/>
            <a:r>
              <a:rPr lang="ru-RU" smtClean="0"/>
              <a:t>психологическое давление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r>
              <a:rPr lang="ru-RU" smtClean="0"/>
              <a:t>Решение конфликта заменяется «принуждением к миру» и угрозой наказания за невыполнение требований.  </a:t>
            </a:r>
          </a:p>
          <a:p>
            <a:pPr>
              <a:buFontTx/>
              <a:buNone/>
            </a:pPr>
            <a:endParaRPr lang="ru-RU" smtClean="0"/>
          </a:p>
          <a:p>
            <a:r>
              <a:rPr lang="ru-RU" smtClean="0"/>
              <a:t>Дети не учатся способам решения конфликтов ответственности, поскольку решение за них находят взрослые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406558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4800" smtClean="0">
                <a:solidFill>
                  <a:schemeClr val="accent2"/>
                </a:solidFill>
              </a:rPr>
              <a:t>Мы предлагаем для работы с конфликтами  использовать восстановительную медиацию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333375"/>
            <a:ext cx="8316912" cy="19002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dirty="0" smtClean="0"/>
              <a:t>   Медиация – это </a:t>
            </a:r>
            <a:r>
              <a:rPr lang="ru-RU" sz="2400" b="1" dirty="0" smtClean="0"/>
              <a:t>встреча людей за СТОЛОМ ПЕРЕГОВОРОВ, где они смогут сами:</a:t>
            </a:r>
          </a:p>
          <a:p>
            <a:pPr eaLnBrk="1" hangingPunct="1">
              <a:buFontTx/>
              <a:buNone/>
            </a:pPr>
            <a:endParaRPr lang="ru-RU" sz="2400" b="1" dirty="0" smtClean="0"/>
          </a:p>
          <a:p>
            <a:pPr eaLnBrk="1" hangingPunct="1"/>
            <a:r>
              <a:rPr lang="ru-RU" b="1" dirty="0" smtClean="0"/>
              <a:t>Понять друг друга;</a:t>
            </a:r>
          </a:p>
          <a:p>
            <a:pPr eaLnBrk="1" hangingPunct="1"/>
            <a:r>
              <a:rPr lang="ru-RU" b="1" dirty="0" smtClean="0"/>
              <a:t>Обсудить последствия конфликта и избавиться от негативных эмоций; </a:t>
            </a:r>
          </a:p>
          <a:p>
            <a:pPr eaLnBrk="1" hangingPunct="1"/>
            <a:r>
              <a:rPr lang="ru-RU" b="1" dirty="0" smtClean="0"/>
              <a:t>Сами найти устраивающее всех решения;</a:t>
            </a:r>
          </a:p>
          <a:p>
            <a:pPr eaLnBrk="1" hangingPunct="1"/>
            <a:r>
              <a:rPr lang="ru-RU" b="1" dirty="0" smtClean="0"/>
              <a:t>Обсудить, как избежать повторения конфликта в будущем.</a:t>
            </a:r>
            <a:r>
              <a:rPr lang="ru-RU" sz="2400" dirty="0" smtClean="0"/>
              <a:t> </a:t>
            </a:r>
          </a:p>
          <a:p>
            <a:pPr eaLnBrk="1" hangingPunct="1"/>
            <a:r>
              <a:rPr lang="ru-RU" b="1" dirty="0" smtClean="0"/>
              <a:t>Принять ответственность за исправление причиненного вреда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   </a:t>
            </a:r>
            <a:r>
              <a:rPr lang="ru-RU" smtClean="0"/>
              <a:t>Но могут ли стороны, находящиеся в сильной стрессовой ситуации,  испытывающие сильные эмоции страха, обиды, ненависти, предубеждения друг по отношению к другу  и т.д. говорить конструктивно?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   Вряд ли.  Поэтому им нужен нейтральный посредник (медиатор),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   который организует процесс взаимопонимания и конструктивную коммуникацию.</a:t>
            </a:r>
          </a:p>
          <a:p>
            <a:pPr eaLnBrk="1" hangingPunct="1">
              <a:lnSpc>
                <a:spcPct val="90000"/>
              </a:lnSpc>
            </a:pPr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solidFill>
                  <a:srgbClr val="FF3300"/>
                </a:solidFill>
              </a:rPr>
              <a:t>Ведущий примирительной встречи (медиатор)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 равной степени поддерживает участников, организует конструктивный диалог</a:t>
            </a:r>
          </a:p>
          <a:p>
            <a:pPr eaLnBrk="1" hangingPunct="1"/>
            <a:r>
              <a:rPr lang="ru-RU" smtClean="0"/>
              <a:t>Не  судит, не защищает, не поучает, не жалеет и т.п.</a:t>
            </a:r>
          </a:p>
          <a:p>
            <a:pPr eaLnBrk="1" hangingPunct="1"/>
            <a:r>
              <a:rPr lang="ru-RU" smtClean="0"/>
              <a:t>Способствует тому, чтобы обидчик возместил причиненный вред.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913"/>
            <a:ext cx="8229600" cy="59372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 Ответственность в восстановительной медиации понимается </a:t>
            </a:r>
            <a:r>
              <a:rPr lang="ru-RU" u="sng" smtClean="0"/>
              <a:t>не как наказание</a:t>
            </a:r>
            <a:r>
              <a:rPr lang="ru-RU" smtClean="0"/>
              <a:t>, а как понимание обидчиком чувств потерпевшего,  последствий, к котором привело правонарушение, а затем  заглаживание причиненного вреда самим обидчиком. </a:t>
            </a:r>
          </a:p>
          <a:p>
            <a:pPr eaLnBrk="1" hangingPunct="1">
              <a:buFontTx/>
              <a:buNone/>
            </a:pPr>
            <a:r>
              <a:rPr lang="ru-RU" smtClean="0"/>
              <a:t>  Поэтому ведущий  поддерживает ответственное поведение сторон конфликта.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333375"/>
            <a:ext cx="8642350" cy="26638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/>
              <a:t>   В школе собраны дети из разных социальных слоев, разных национальностей, разных стилей воспитания и т.д., что создает потенциально конфликтную среду, в которой школьники обязаны находиться значительную часть своего времени.</a:t>
            </a:r>
          </a:p>
          <a:p>
            <a:pPr eaLnBrk="1" hangingPunct="1">
              <a:buFontTx/>
              <a:buNone/>
            </a:pPr>
            <a:endParaRPr lang="ru-RU" sz="280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18808" t="27730" b="9785"/>
          <a:stretch>
            <a:fillRect/>
          </a:stretch>
        </p:blipFill>
        <p:spPr bwMode="auto">
          <a:xfrm>
            <a:off x="900113" y="3441700"/>
            <a:ext cx="7056437" cy="303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ъект 1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 eaLnBrk="1" hangingPunct="1"/>
            <a:r>
              <a:rPr lang="ru-RU" sz="3600" smtClean="0"/>
              <a:t> Конфликт должен быть решен его непосредственными участниками, поскольку только они смогут найти лучшее решение. И если они приняли на себя ответственность за решение, то наверняка его выполнят и больше не попадут в подобную ситуацию.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4000" smtClean="0">
                <a:cs typeface="Times New Roman" pitchFamily="18" charset="0"/>
              </a:rPr>
              <a:t>  </a:t>
            </a:r>
            <a:r>
              <a:rPr lang="ru-RU" sz="3600" smtClean="0"/>
              <a:t>Медиаторами в школах становятся не только взрослые, но и  подростки, поскольку у них наиболее тесный контакт со сверстниками.</a:t>
            </a:r>
          </a:p>
          <a:p>
            <a:pPr eaLnBrk="1" hangingPunct="1">
              <a:buFontTx/>
              <a:buNone/>
            </a:pPr>
            <a:r>
              <a:rPr lang="ru-RU" sz="3600" smtClean="0"/>
              <a:t>  Взрослым подростки часто не доверяют или боятся прослыть «стукачами».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pPr eaLnBrk="1" hangingPunct="1"/>
            <a:r>
              <a:rPr lang="ru-RU" smtClean="0"/>
              <a:t>Медиатор организует примирительную встречу только при добровольном участии обеих сторон  и в интересах сторон. Для этого он предварительно встречается с  каждым из участников отдельно.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FF3300"/>
                </a:solidFill>
              </a:rPr>
              <a:t>Программа примирения состоит из:</a:t>
            </a:r>
          </a:p>
        </p:txBody>
      </p:sp>
      <p:pic>
        <p:nvPicPr>
          <p:cNvPr id="2457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908050"/>
            <a:ext cx="4176713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/>
              <a:t>   </a:t>
            </a:r>
          </a:p>
          <a:p>
            <a:pPr eaLnBrk="1" hangingPunct="1">
              <a:buFontTx/>
              <a:buNone/>
            </a:pPr>
            <a:endParaRPr lang="ru-RU" dirty="0" smtClean="0"/>
          </a:p>
          <a:p>
            <a:pPr eaLnBrk="1" hangingPunct="1">
              <a:buFontTx/>
              <a:buNone/>
            </a:pPr>
            <a:endParaRPr lang="ru-RU" dirty="0" smtClean="0"/>
          </a:p>
          <a:p>
            <a:pPr eaLnBrk="1" hangingPunct="1">
              <a:buFontTx/>
              <a:buNone/>
            </a:pPr>
            <a:r>
              <a:rPr lang="ru-RU" dirty="0" smtClean="0"/>
              <a:t>   Чтобы процесс медиации был не случайным и ситуативным, важно вписать школьную медиацию в структуру школы. Для этого в школах создаются службы медиации.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700213"/>
            <a:ext cx="8394700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Служба медиации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92150"/>
            <a:ext cx="8609013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ChangeArrowheads="1"/>
          </p:cNvSpPr>
          <p:nvPr/>
        </p:nvSpPr>
        <p:spPr bwMode="auto">
          <a:xfrm>
            <a:off x="2124075" y="1773238"/>
            <a:ext cx="5905500" cy="3240087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cs typeface="Arial" charset="0"/>
            </a:endParaRPr>
          </a:p>
        </p:txBody>
      </p:sp>
      <p:sp>
        <p:nvSpPr>
          <p:cNvPr id="55299" name="Oval 5"/>
          <p:cNvSpPr>
            <a:spLocks noChangeArrowheads="1"/>
          </p:cNvSpPr>
          <p:nvPr/>
        </p:nvSpPr>
        <p:spPr bwMode="auto">
          <a:xfrm>
            <a:off x="2987675" y="3213100"/>
            <a:ext cx="358775" cy="358775"/>
          </a:xfrm>
          <a:prstGeom prst="ellipse">
            <a:avLst/>
          </a:prstGeom>
          <a:solidFill>
            <a:srgbClr val="00FF00"/>
          </a:solidFill>
          <a:ln w="3810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cs typeface="Arial" charset="0"/>
            </a:endParaRPr>
          </a:p>
        </p:txBody>
      </p:sp>
      <p:sp>
        <p:nvSpPr>
          <p:cNvPr id="55300" name="Line 6"/>
          <p:cNvSpPr>
            <a:spLocks noChangeShapeType="1"/>
          </p:cNvSpPr>
          <p:nvPr/>
        </p:nvSpPr>
        <p:spPr bwMode="auto">
          <a:xfrm>
            <a:off x="1116013" y="3429000"/>
            <a:ext cx="18002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5301" name="WordArt 8"/>
          <p:cNvSpPr>
            <a:spLocks noChangeArrowheads="1" noChangeShapeType="1" noTextEdit="1"/>
          </p:cNvSpPr>
          <p:nvPr/>
        </p:nvSpPr>
        <p:spPr bwMode="auto">
          <a:xfrm>
            <a:off x="2339975" y="1844675"/>
            <a:ext cx="2017713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Школа</a:t>
            </a:r>
          </a:p>
        </p:txBody>
      </p:sp>
      <p:sp>
        <p:nvSpPr>
          <p:cNvPr id="55302" name="Arc 9"/>
          <p:cNvSpPr>
            <a:spLocks/>
          </p:cNvSpPr>
          <p:nvPr/>
        </p:nvSpPr>
        <p:spPr bwMode="auto">
          <a:xfrm rot="2314003">
            <a:off x="3635375" y="2924175"/>
            <a:ext cx="1008063" cy="93662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1761122862 h 21600"/>
              <a:gd name="T4" fmla="*/ 0 w 21600"/>
              <a:gd name="T5" fmla="*/ 1761122862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cs typeface="Arial" charset="0"/>
            </a:endParaRPr>
          </a:p>
        </p:txBody>
      </p:sp>
      <p:sp>
        <p:nvSpPr>
          <p:cNvPr id="55303" name="Arc 10"/>
          <p:cNvSpPr>
            <a:spLocks/>
          </p:cNvSpPr>
          <p:nvPr/>
        </p:nvSpPr>
        <p:spPr bwMode="auto">
          <a:xfrm rot="2314003">
            <a:off x="3132138" y="2924175"/>
            <a:ext cx="792162" cy="792163"/>
          </a:xfrm>
          <a:custGeom>
            <a:avLst/>
            <a:gdLst>
              <a:gd name="T0" fmla="*/ 0 w 21600"/>
              <a:gd name="T1" fmla="*/ 0 h 21600"/>
              <a:gd name="T2" fmla="*/ 1065453104 w 21600"/>
              <a:gd name="T3" fmla="*/ 1065457383 h 21600"/>
              <a:gd name="T4" fmla="*/ 0 w 21600"/>
              <a:gd name="T5" fmla="*/ 1065457383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cs typeface="Arial" charset="0"/>
            </a:endParaRPr>
          </a:p>
        </p:txBody>
      </p:sp>
      <p:sp>
        <p:nvSpPr>
          <p:cNvPr id="55304" name="Arc 11"/>
          <p:cNvSpPr>
            <a:spLocks/>
          </p:cNvSpPr>
          <p:nvPr/>
        </p:nvSpPr>
        <p:spPr bwMode="auto">
          <a:xfrm rot="2638376">
            <a:off x="4284663" y="2924175"/>
            <a:ext cx="1079500" cy="1008063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cs typeface="Arial" charset="0"/>
            </a:endParaRPr>
          </a:p>
        </p:txBody>
      </p:sp>
      <p:sp>
        <p:nvSpPr>
          <p:cNvPr id="55305" name="Arc 12"/>
          <p:cNvSpPr>
            <a:spLocks/>
          </p:cNvSpPr>
          <p:nvPr/>
        </p:nvSpPr>
        <p:spPr bwMode="auto">
          <a:xfrm rot="2685419">
            <a:off x="4932363" y="2852738"/>
            <a:ext cx="1025525" cy="115093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cs typeface="Arial" charset="0"/>
            </a:endParaRPr>
          </a:p>
        </p:txBody>
      </p:sp>
      <p:sp>
        <p:nvSpPr>
          <p:cNvPr id="55306" name="Arc 13"/>
          <p:cNvSpPr>
            <a:spLocks/>
          </p:cNvSpPr>
          <p:nvPr/>
        </p:nvSpPr>
        <p:spPr bwMode="auto">
          <a:xfrm rot="3119992">
            <a:off x="4904582" y="2736056"/>
            <a:ext cx="1701800" cy="1503363"/>
          </a:xfrm>
          <a:custGeom>
            <a:avLst/>
            <a:gdLst>
              <a:gd name="T0" fmla="*/ 0 w 26858"/>
              <a:gd name="T1" fmla="*/ 117927431 h 26556"/>
              <a:gd name="T2" fmla="*/ 2147483647 w 26858"/>
              <a:gd name="T3" fmla="*/ 2147483647 h 26556"/>
              <a:gd name="T4" fmla="*/ 1337596416 w 26858"/>
              <a:gd name="T5" fmla="*/ 2147483647 h 26556"/>
              <a:gd name="T6" fmla="*/ 0 60000 65536"/>
              <a:gd name="T7" fmla="*/ 0 60000 65536"/>
              <a:gd name="T8" fmla="*/ 0 60000 65536"/>
              <a:gd name="T9" fmla="*/ 0 w 26858"/>
              <a:gd name="T10" fmla="*/ 0 h 26556"/>
              <a:gd name="T11" fmla="*/ 26858 w 26858"/>
              <a:gd name="T12" fmla="*/ 26556 h 265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858" h="26556" fill="none" extrusionOk="0">
                <a:moveTo>
                  <a:pt x="-1" y="649"/>
                </a:moveTo>
                <a:cubicBezTo>
                  <a:pt x="1719" y="218"/>
                  <a:pt x="3485" y="-1"/>
                  <a:pt x="5258" y="0"/>
                </a:cubicBezTo>
                <a:cubicBezTo>
                  <a:pt x="17187" y="0"/>
                  <a:pt x="26858" y="9670"/>
                  <a:pt x="26858" y="21600"/>
                </a:cubicBezTo>
                <a:cubicBezTo>
                  <a:pt x="26858" y="23268"/>
                  <a:pt x="26664" y="24931"/>
                  <a:pt x="26281" y="26555"/>
                </a:cubicBezTo>
              </a:path>
              <a:path w="26858" h="26556" stroke="0" extrusionOk="0">
                <a:moveTo>
                  <a:pt x="-1" y="649"/>
                </a:moveTo>
                <a:cubicBezTo>
                  <a:pt x="1719" y="218"/>
                  <a:pt x="3485" y="-1"/>
                  <a:pt x="5258" y="0"/>
                </a:cubicBezTo>
                <a:cubicBezTo>
                  <a:pt x="17187" y="0"/>
                  <a:pt x="26858" y="9670"/>
                  <a:pt x="26858" y="21600"/>
                </a:cubicBezTo>
                <a:cubicBezTo>
                  <a:pt x="26858" y="23268"/>
                  <a:pt x="26664" y="24931"/>
                  <a:pt x="26281" y="26555"/>
                </a:cubicBezTo>
                <a:lnTo>
                  <a:pt x="5258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cs typeface="Arial" charset="0"/>
            </a:endParaRPr>
          </a:p>
        </p:txBody>
      </p:sp>
      <p:sp>
        <p:nvSpPr>
          <p:cNvPr id="55307" name="Rectangle 14"/>
          <p:cNvSpPr>
            <a:spLocks noChangeArrowheads="1"/>
          </p:cNvSpPr>
          <p:nvPr/>
        </p:nvSpPr>
        <p:spPr bwMode="auto">
          <a:xfrm>
            <a:off x="323850" y="2924175"/>
            <a:ext cx="1295400" cy="936625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cs typeface="Arial" charset="0"/>
              </a:rPr>
              <a:t>АССОЦИ</a:t>
            </a:r>
          </a:p>
          <a:p>
            <a:pPr algn="ctr"/>
            <a:r>
              <a:rPr lang="ru-RU" sz="2000" b="1">
                <a:cs typeface="Arial" charset="0"/>
              </a:rPr>
              <a:t>АЦИЯ</a:t>
            </a:r>
            <a:endParaRPr lang="ru-RU">
              <a:cs typeface="Arial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0"/>
          <p:cNvSpPr txBox="1">
            <a:spLocks noChangeArrowheads="1"/>
          </p:cNvSpPr>
          <p:nvPr/>
        </p:nvSpPr>
        <p:spPr bwMode="auto">
          <a:xfrm>
            <a:off x="6286500" y="21336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28675" name="Прямоугольник 1"/>
          <p:cNvSpPr>
            <a:spLocks noChangeArrowheads="1"/>
          </p:cNvSpPr>
          <p:nvPr/>
        </p:nvSpPr>
        <p:spPr bwMode="auto">
          <a:xfrm>
            <a:off x="1042988" y="692150"/>
            <a:ext cx="6624637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latin typeface="Times New Roman" pitchFamily="18" charset="0"/>
              </a:rPr>
              <a:t>Служба стремится, чтобы максимальное количество ситуаций решались на программах примирения. </a:t>
            </a:r>
          </a:p>
          <a:p>
            <a:pPr>
              <a:spcBef>
                <a:spcPct val="50000"/>
              </a:spcBef>
            </a:pPr>
            <a:r>
              <a:rPr lang="ru-RU" sz="3200" b="1">
                <a:latin typeface="Times New Roman" pitchFamily="18" charset="0"/>
              </a:rPr>
              <a:t>Чтобы сторонам конфликта в первую очередь была предложено самим найти решение ситуации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Поддержка служб медиации</a:t>
            </a:r>
            <a:br>
              <a:rPr lang="ru-RU" sz="4000" dirty="0" smtClean="0"/>
            </a:br>
            <a:r>
              <a:rPr lang="ru-RU" sz="4000" dirty="0" smtClean="0"/>
              <a:t>на уровне региона</a:t>
            </a:r>
          </a:p>
        </p:txBody>
      </p:sp>
      <p:grpSp>
        <p:nvGrpSpPr>
          <p:cNvPr id="29699" name="Группа 2"/>
          <p:cNvGrpSpPr>
            <a:grpSpLocks/>
          </p:cNvGrpSpPr>
          <p:nvPr/>
        </p:nvGrpSpPr>
        <p:grpSpPr bwMode="auto">
          <a:xfrm>
            <a:off x="468313" y="1674813"/>
            <a:ext cx="8274050" cy="4633912"/>
            <a:chOff x="468313" y="1674813"/>
            <a:chExt cx="8274050" cy="4633912"/>
          </a:xfrm>
        </p:grpSpPr>
        <p:sp>
          <p:nvSpPr>
            <p:cNvPr id="67589" name="AutoShape 5"/>
            <p:cNvSpPr>
              <a:spLocks noChangeArrowheads="1"/>
            </p:cNvSpPr>
            <p:nvPr/>
          </p:nvSpPr>
          <p:spPr bwMode="auto">
            <a:xfrm rot="10800000" flipV="1">
              <a:off x="3137444" y="3675889"/>
              <a:ext cx="3173391" cy="1940621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C0C0C0"/>
                </a:gs>
                <a:gs pos="100000">
                  <a:srgbClr val="C0C0C0">
                    <a:gamma/>
                    <a:shade val="85098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>
              <a:scene3d>
                <a:camera prst="orthographicFront">
                  <a:rot lat="19799998" lon="0" rev="0"/>
                </a:camera>
                <a:lightRig rig="threePt" dir="t"/>
              </a:scene3d>
            </a:bodyPr>
            <a:lstStyle/>
            <a:p>
              <a:pPr algn="ctr">
                <a:defRPr/>
              </a:pPr>
              <a:r>
                <a:rPr lang="ru-RU" sz="1600" dirty="0">
                  <a:latin typeface="Times New Roman" pitchFamily="18" charset="0"/>
                </a:rPr>
                <a:t>«Кустовой»</a:t>
              </a:r>
            </a:p>
            <a:p>
              <a:pPr algn="ctr">
                <a:defRPr/>
              </a:pPr>
              <a:r>
                <a:rPr lang="ru-RU" sz="1600" dirty="0">
                  <a:latin typeface="Times New Roman" pitchFamily="18" charset="0"/>
                </a:rPr>
                <a:t>координатор</a:t>
              </a:r>
              <a:endParaRPr lang="ru-RU" sz="2400" dirty="0"/>
            </a:p>
          </p:txBody>
        </p:sp>
        <p:sp>
          <p:nvSpPr>
            <p:cNvPr id="29701" name="AutoShape 6"/>
            <p:cNvSpPr>
              <a:spLocks noChangeArrowheads="1"/>
            </p:cNvSpPr>
            <p:nvPr/>
          </p:nvSpPr>
          <p:spPr bwMode="auto">
            <a:xfrm>
              <a:off x="3078484" y="1735268"/>
              <a:ext cx="3173391" cy="1940621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C0C0C0"/>
                </a:gs>
                <a:gs pos="100000">
                  <a:srgbClr val="A3A3A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600">
                  <a:latin typeface="Times New Roman" pitchFamily="18" charset="0"/>
                </a:rPr>
                <a:t>Региональный координатор</a:t>
              </a:r>
              <a:endParaRPr lang="ru-RU" sz="2400"/>
            </a:p>
          </p:txBody>
        </p:sp>
        <p:sp>
          <p:nvSpPr>
            <p:cNvPr id="29702" name="Text Box 7"/>
            <p:cNvSpPr txBox="1">
              <a:spLocks noChangeArrowheads="1"/>
            </p:cNvSpPr>
            <p:nvPr/>
          </p:nvSpPr>
          <p:spPr bwMode="auto">
            <a:xfrm>
              <a:off x="1845561" y="1674813"/>
              <a:ext cx="5616357" cy="7778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algn="ctr"/>
              <a:endParaRPr lang="ru-RU" sz="1200" dirty="0">
                <a:latin typeface="Times New Roman" pitchFamily="18" charset="0"/>
              </a:endParaRPr>
            </a:p>
            <a:p>
              <a:pPr algn="ctr"/>
              <a:r>
                <a:rPr lang="ru-RU" sz="1600" b="1" dirty="0" smtClean="0">
                  <a:latin typeface="Times New Roman" pitchFamily="18" charset="0"/>
                </a:rPr>
                <a:t>Белорусская </a:t>
              </a:r>
              <a:r>
                <a:rPr lang="ru-RU" sz="1600" b="1" dirty="0">
                  <a:latin typeface="Times New Roman" pitchFamily="18" charset="0"/>
                </a:rPr>
                <a:t>ассоциация восстановительной медиации</a:t>
              </a:r>
              <a:endParaRPr lang="ru-RU" sz="2400" b="1" dirty="0"/>
            </a:p>
          </p:txBody>
        </p:sp>
        <p:sp>
          <p:nvSpPr>
            <p:cNvPr id="29703" name="Text Box 8"/>
            <p:cNvSpPr txBox="1">
              <a:spLocks noChangeArrowheads="1"/>
            </p:cNvSpPr>
            <p:nvPr/>
          </p:nvSpPr>
          <p:spPr bwMode="auto">
            <a:xfrm>
              <a:off x="468313" y="3318194"/>
              <a:ext cx="2899702" cy="11607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r>
                <a:rPr lang="ru-RU" sz="1200">
                  <a:latin typeface="Times New Roman" pitchFamily="18" charset="0"/>
                </a:rPr>
                <a:t>Региональная команда </a:t>
              </a:r>
            </a:p>
            <a:p>
              <a:r>
                <a:rPr lang="ru-RU" sz="1200">
                  <a:latin typeface="Times New Roman" pitchFamily="18" charset="0"/>
                </a:rPr>
                <a:t>и\или региональная ассоциация медиаторов</a:t>
              </a:r>
              <a:endParaRPr lang="ru-RU"/>
            </a:p>
          </p:txBody>
        </p:sp>
        <p:sp>
          <p:nvSpPr>
            <p:cNvPr id="29704" name="Text Box 9"/>
            <p:cNvSpPr txBox="1">
              <a:spLocks noChangeArrowheads="1"/>
            </p:cNvSpPr>
            <p:nvPr/>
          </p:nvSpPr>
          <p:spPr bwMode="auto">
            <a:xfrm>
              <a:off x="5963226" y="3309126"/>
              <a:ext cx="2779137" cy="11607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r>
                <a:rPr lang="ru-RU" sz="1200" dirty="0">
                  <a:latin typeface="Times New Roman" pitchFamily="18" charset="0"/>
                </a:rPr>
                <a:t>Органы власти </a:t>
              </a:r>
              <a:r>
                <a:rPr lang="ru-RU" sz="1200" dirty="0" smtClean="0">
                  <a:latin typeface="Times New Roman" pitchFamily="18" charset="0"/>
                </a:rPr>
                <a:t>(комитет по образованию </a:t>
              </a:r>
              <a:r>
                <a:rPr lang="ru-RU" sz="1200" dirty="0">
                  <a:latin typeface="Times New Roman" pitchFamily="18" charset="0"/>
                </a:rPr>
                <a:t>или управление образования и т.п.),</a:t>
              </a:r>
            </a:p>
            <a:p>
              <a:r>
                <a:rPr lang="ru-RU" sz="1200" dirty="0">
                  <a:latin typeface="Times New Roman" pitchFamily="18" charset="0"/>
                </a:rPr>
                <a:t>СМИ, </a:t>
              </a:r>
            </a:p>
            <a:p>
              <a:r>
                <a:rPr lang="ru-RU" sz="1200" dirty="0" smtClean="0">
                  <a:latin typeface="Times New Roman" pitchFamily="18" charset="0"/>
                </a:rPr>
                <a:t>партнеры</a:t>
              </a:r>
              <a:endParaRPr lang="ru-RU" dirty="0"/>
            </a:p>
          </p:txBody>
        </p:sp>
        <p:sp>
          <p:nvSpPr>
            <p:cNvPr id="29705" name="Text Box 10"/>
            <p:cNvSpPr txBox="1">
              <a:spLocks noChangeArrowheads="1"/>
            </p:cNvSpPr>
            <p:nvPr/>
          </p:nvSpPr>
          <p:spPr bwMode="auto">
            <a:xfrm>
              <a:off x="2971121" y="5438166"/>
              <a:ext cx="3365238" cy="87055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r>
                <a:rPr lang="ru-RU" sz="1200" dirty="0" smtClean="0">
                  <a:latin typeface="Times New Roman" pitchFamily="18" charset="0"/>
                </a:rPr>
                <a:t>         Сеть  </a:t>
              </a:r>
              <a:r>
                <a:rPr lang="ru-RU" sz="1200" dirty="0">
                  <a:latin typeface="Times New Roman" pitchFamily="18" charset="0"/>
                </a:rPr>
                <a:t>школьных служб </a:t>
              </a:r>
              <a:r>
                <a:rPr lang="ru-RU" sz="1200" dirty="0" smtClean="0">
                  <a:latin typeface="Times New Roman" pitchFamily="18" charset="0"/>
                </a:rPr>
                <a:t>медиации</a:t>
              </a:r>
              <a:endParaRPr lang="ru-RU" dirty="0"/>
            </a:p>
          </p:txBody>
        </p:sp>
        <p:sp>
          <p:nvSpPr>
            <p:cNvPr id="29706" name="Text Box 11"/>
            <p:cNvSpPr txBox="1">
              <a:spLocks noChangeArrowheads="1"/>
            </p:cNvSpPr>
            <p:nvPr/>
          </p:nvSpPr>
          <p:spPr bwMode="auto">
            <a:xfrm>
              <a:off x="3747308" y="3477394"/>
              <a:ext cx="1906147" cy="8121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600" b="1" dirty="0">
                  <a:latin typeface="Times New Roman" pitchFamily="18" charset="0"/>
                </a:rPr>
                <a:t>Территориальные службы </a:t>
              </a:r>
              <a:r>
                <a:rPr lang="ru-RU" sz="1600" b="1" dirty="0" smtClean="0">
                  <a:latin typeface="Times New Roman" pitchFamily="18" charset="0"/>
                </a:rPr>
                <a:t>медиации</a:t>
              </a:r>
              <a:endParaRPr lang="ru-RU" sz="2400" b="1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800" smtClean="0"/>
              <a:t>Последствия конфликтов травмируют душу и психику как обидчика, так и жертвы.</a:t>
            </a:r>
            <a:r>
              <a:rPr lang="ru-RU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«кустовая» координация со стороны территориальной службы медиации</a:t>
            </a:r>
          </a:p>
        </p:txBody>
      </p:sp>
      <p:grpSp>
        <p:nvGrpSpPr>
          <p:cNvPr id="30723" name="Group 4"/>
          <p:cNvGrpSpPr>
            <a:grpSpLocks/>
          </p:cNvGrpSpPr>
          <p:nvPr/>
        </p:nvGrpSpPr>
        <p:grpSpPr bwMode="auto">
          <a:xfrm>
            <a:off x="292100" y="1922463"/>
            <a:ext cx="8601075" cy="4170362"/>
            <a:chOff x="460" y="6202"/>
            <a:chExt cx="10797" cy="4438"/>
          </a:xfrm>
        </p:grpSpPr>
        <p:sp>
          <p:nvSpPr>
            <p:cNvPr id="30724" name="Text Box 5"/>
            <p:cNvSpPr txBox="1">
              <a:spLocks noChangeArrowheads="1"/>
            </p:cNvSpPr>
            <p:nvPr/>
          </p:nvSpPr>
          <p:spPr bwMode="auto">
            <a:xfrm>
              <a:off x="3255" y="6264"/>
              <a:ext cx="4429" cy="186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1200" dirty="0">
                <a:latin typeface="Times New Roman" pitchFamily="18" charset="0"/>
              </a:endParaRPr>
            </a:p>
            <a:p>
              <a:pPr algn="ctr"/>
              <a:r>
                <a:rPr lang="ru-RU" sz="1200" dirty="0">
                  <a:latin typeface="Times New Roman" pitchFamily="18" charset="0"/>
                </a:rPr>
                <a:t>С</a:t>
              </a:r>
              <a:r>
                <a:rPr lang="ru-RU" sz="1200" dirty="0" smtClean="0">
                  <a:latin typeface="Times New Roman" pitchFamily="18" charset="0"/>
                </a:rPr>
                <a:t>оциально-педагогический</a:t>
              </a:r>
              <a:endParaRPr lang="ru-RU" sz="1200" dirty="0">
                <a:latin typeface="Times New Roman" pitchFamily="18" charset="0"/>
              </a:endParaRPr>
            </a:p>
            <a:p>
              <a:pPr algn="ctr"/>
              <a:r>
                <a:rPr lang="ru-RU" sz="1200" dirty="0">
                  <a:latin typeface="Times New Roman" pitchFamily="18" charset="0"/>
                </a:rPr>
                <a:t>центр </a:t>
              </a:r>
              <a:endParaRPr lang="ru-RU" dirty="0"/>
            </a:p>
          </p:txBody>
        </p:sp>
        <p:sp>
          <p:nvSpPr>
            <p:cNvPr id="30725" name="Text Box 6"/>
            <p:cNvSpPr txBox="1">
              <a:spLocks noChangeArrowheads="1"/>
            </p:cNvSpPr>
            <p:nvPr/>
          </p:nvSpPr>
          <p:spPr bwMode="auto">
            <a:xfrm>
              <a:off x="3255" y="7056"/>
              <a:ext cx="4429" cy="107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200" b="1" dirty="0">
                  <a:latin typeface="Times New Roman" pitchFamily="18" charset="0"/>
                </a:rPr>
                <a:t>Территориальная (районная) </a:t>
              </a:r>
            </a:p>
            <a:p>
              <a:pPr algn="ctr"/>
              <a:r>
                <a:rPr lang="ru-RU" sz="1200" b="1" dirty="0">
                  <a:latin typeface="Times New Roman" pitchFamily="18" charset="0"/>
                </a:rPr>
                <a:t>служба </a:t>
              </a:r>
              <a:r>
                <a:rPr lang="ru-RU" sz="1200" b="1" dirty="0" smtClean="0">
                  <a:latin typeface="Times New Roman" pitchFamily="18" charset="0"/>
                </a:rPr>
                <a:t>медиация</a:t>
              </a:r>
              <a:endParaRPr lang="ru-RU" dirty="0"/>
            </a:p>
          </p:txBody>
        </p:sp>
        <p:sp>
          <p:nvSpPr>
            <p:cNvPr id="30726" name="Text Box 7"/>
            <p:cNvSpPr txBox="1">
              <a:spLocks noChangeArrowheads="1"/>
            </p:cNvSpPr>
            <p:nvPr/>
          </p:nvSpPr>
          <p:spPr bwMode="auto">
            <a:xfrm>
              <a:off x="2786" y="8288"/>
              <a:ext cx="2228" cy="130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ru-RU" sz="1200" dirty="0">
                  <a:latin typeface="Times New Roman" pitchFamily="18" charset="0"/>
                </a:rPr>
                <a:t>Методическая поддержка, координация и обучение </a:t>
              </a:r>
              <a:r>
                <a:rPr lang="ru-RU" sz="1200" dirty="0" smtClean="0">
                  <a:latin typeface="Times New Roman" pitchFamily="18" charset="0"/>
                </a:rPr>
                <a:t>ШСМ</a:t>
              </a:r>
              <a:endParaRPr lang="ru-RU" dirty="0"/>
            </a:p>
          </p:txBody>
        </p:sp>
        <p:sp>
          <p:nvSpPr>
            <p:cNvPr id="30727" name="Text Box 8"/>
            <p:cNvSpPr txBox="1">
              <a:spLocks noChangeArrowheads="1"/>
            </p:cNvSpPr>
            <p:nvPr/>
          </p:nvSpPr>
          <p:spPr bwMode="auto">
            <a:xfrm>
              <a:off x="9138" y="6202"/>
              <a:ext cx="2119" cy="51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200" b="1" dirty="0" smtClean="0">
                  <a:latin typeface="Times New Roman" pitchFamily="18" charset="0"/>
                </a:rPr>
                <a:t>КДН</a:t>
              </a:r>
              <a:endParaRPr lang="ru-RU" sz="1200" b="1" dirty="0">
                <a:latin typeface="Times New Roman" pitchFamily="18" charset="0"/>
              </a:endParaRPr>
            </a:p>
            <a:p>
              <a:endParaRPr lang="ru-RU" dirty="0"/>
            </a:p>
          </p:txBody>
        </p:sp>
        <p:sp>
          <p:nvSpPr>
            <p:cNvPr id="30728" name="Text Box 9"/>
            <p:cNvSpPr txBox="1">
              <a:spLocks noChangeArrowheads="1"/>
            </p:cNvSpPr>
            <p:nvPr/>
          </p:nvSpPr>
          <p:spPr bwMode="auto">
            <a:xfrm>
              <a:off x="460" y="6264"/>
              <a:ext cx="2170" cy="15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200">
                  <a:latin typeface="Times New Roman" pitchFamily="18" charset="0"/>
                </a:rPr>
                <a:t>Поддержка со стороны ассоциации восстановительной  медиации</a:t>
              </a:r>
              <a:endParaRPr lang="ru-RU"/>
            </a:p>
          </p:txBody>
        </p:sp>
        <p:sp>
          <p:nvSpPr>
            <p:cNvPr id="30729" name="Line 10"/>
            <p:cNvSpPr>
              <a:spLocks noChangeShapeType="1"/>
            </p:cNvSpPr>
            <p:nvPr/>
          </p:nvSpPr>
          <p:spPr bwMode="auto">
            <a:xfrm>
              <a:off x="2630" y="7056"/>
              <a:ext cx="625" cy="2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0" name="Text Box 11"/>
            <p:cNvSpPr txBox="1">
              <a:spLocks noChangeArrowheads="1"/>
            </p:cNvSpPr>
            <p:nvPr/>
          </p:nvSpPr>
          <p:spPr bwMode="auto">
            <a:xfrm>
              <a:off x="5999" y="8288"/>
              <a:ext cx="2446" cy="150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200">
                  <a:latin typeface="Times New Roman" pitchFamily="18" charset="0"/>
                </a:rPr>
                <a:t>Проведение восстановительных программ по сложным случаям из школ</a:t>
              </a:r>
              <a:endParaRPr lang="ru-RU"/>
            </a:p>
          </p:txBody>
        </p:sp>
        <p:sp>
          <p:nvSpPr>
            <p:cNvPr id="30731" name="Text Box 12"/>
            <p:cNvSpPr txBox="1">
              <a:spLocks noChangeArrowheads="1"/>
            </p:cNvSpPr>
            <p:nvPr/>
          </p:nvSpPr>
          <p:spPr bwMode="auto">
            <a:xfrm>
              <a:off x="3011" y="9853"/>
              <a:ext cx="5570" cy="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200" b="1" dirty="0">
                  <a:latin typeface="Times New Roman" pitchFamily="18" charset="0"/>
                </a:rPr>
                <a:t>Службы </a:t>
              </a:r>
              <a:r>
                <a:rPr lang="ru-RU" sz="1200" b="1" dirty="0" smtClean="0">
                  <a:latin typeface="Times New Roman" pitchFamily="18" charset="0"/>
                </a:rPr>
                <a:t>медиации</a:t>
              </a:r>
              <a:endParaRPr lang="ru-RU" sz="1200" b="1" dirty="0">
                <a:latin typeface="Times New Roman" pitchFamily="18" charset="0"/>
              </a:endParaRPr>
            </a:p>
            <a:p>
              <a:pPr algn="ctr"/>
              <a:r>
                <a:rPr lang="ru-RU" sz="1200" b="1" dirty="0">
                  <a:latin typeface="Times New Roman" pitchFamily="18" charset="0"/>
                </a:rPr>
                <a:t>в школах района (округа)</a:t>
              </a:r>
              <a:endParaRPr lang="ru-RU" dirty="0"/>
            </a:p>
          </p:txBody>
        </p:sp>
        <p:sp>
          <p:nvSpPr>
            <p:cNvPr id="30732" name="Line 13"/>
            <p:cNvSpPr>
              <a:spLocks noChangeShapeType="1"/>
            </p:cNvSpPr>
            <p:nvPr/>
          </p:nvSpPr>
          <p:spPr bwMode="auto">
            <a:xfrm flipH="1">
              <a:off x="5157" y="8143"/>
              <a:ext cx="0" cy="17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3" name="Line 14"/>
            <p:cNvSpPr>
              <a:spLocks noChangeShapeType="1"/>
            </p:cNvSpPr>
            <p:nvPr/>
          </p:nvSpPr>
          <p:spPr bwMode="auto">
            <a:xfrm>
              <a:off x="5999" y="8171"/>
              <a:ext cx="0" cy="16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4" name="Line 15"/>
            <p:cNvSpPr>
              <a:spLocks noChangeShapeType="1"/>
            </p:cNvSpPr>
            <p:nvPr/>
          </p:nvSpPr>
          <p:spPr bwMode="auto">
            <a:xfrm flipH="1">
              <a:off x="7684" y="6390"/>
              <a:ext cx="1454" cy="9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5" name="Text Box 16"/>
            <p:cNvSpPr txBox="1">
              <a:spLocks noChangeArrowheads="1"/>
            </p:cNvSpPr>
            <p:nvPr/>
          </p:nvSpPr>
          <p:spPr bwMode="auto">
            <a:xfrm>
              <a:off x="8463" y="6706"/>
              <a:ext cx="2594" cy="1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200" dirty="0">
                  <a:latin typeface="Times New Roman" pitchFamily="18" charset="0"/>
                </a:rPr>
                <a:t>Проведение восстановительных программ по заявкам </a:t>
              </a:r>
              <a:r>
                <a:rPr lang="ru-RU" sz="1200" dirty="0" smtClean="0">
                  <a:latin typeface="Times New Roman" pitchFamily="18" charset="0"/>
                </a:rPr>
                <a:t>КДН</a:t>
              </a:r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46085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4400" smtClean="0"/>
              <a:t>  Никакой ребенок не будет думать об уроке, если у него конфликт, его после школы ждет «разборка» или он стал жертвой бойкота или насилия.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33375"/>
            <a:ext cx="5724525" cy="37433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600" b="1" smtClean="0"/>
              <a:t>    Для большинства подростков в школе важнейшими вопросами являются их статус среди сверстников, общение, взаимоотношения с противоположным полом, власть и влияние на других, принадлежность к группировке в классе, опробование разных ролей и т.д.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6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600" b="1" i="1" smtClean="0"/>
              <a:t>    </a:t>
            </a:r>
          </a:p>
        </p:txBody>
      </p:sp>
      <p:pic>
        <p:nvPicPr>
          <p:cNvPr id="6147" name="Picture 4" descr="557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333375"/>
            <a:ext cx="3214688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3"/>
          <p:cNvSpPr>
            <a:spLocks noChangeArrowheads="1"/>
          </p:cNvSpPr>
          <p:nvPr/>
        </p:nvSpPr>
        <p:spPr bwMode="auto">
          <a:xfrm>
            <a:off x="250825" y="4437063"/>
            <a:ext cx="889317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600" b="1"/>
              <a:t>    </a:t>
            </a:r>
            <a:r>
              <a:rPr lang="ru-RU" sz="3000" b="1" i="1">
                <a:solidFill>
                  <a:srgbClr val="FF3300"/>
                </a:solidFill>
              </a:rPr>
              <a:t>Помогает ли школа осваивать взаимоотношения в культурных и  ненасильственных  формах?</a:t>
            </a:r>
          </a:p>
          <a:p>
            <a:pPr marL="342900" indent="-342900">
              <a:spcBef>
                <a:spcPct val="20000"/>
              </a:spcBef>
            </a:pPr>
            <a:r>
              <a:rPr lang="ru-RU" sz="3000" b="1" i="1">
                <a:solidFill>
                  <a:srgbClr val="FF3300"/>
                </a:solidFill>
              </a:rPr>
              <a:t>    Какими способами сама школа это делает?</a:t>
            </a:r>
            <a:r>
              <a:rPr lang="ru-RU" sz="2600" b="1" i="1">
                <a:solidFill>
                  <a:srgbClr val="FF3300"/>
                </a:solidFill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642350" cy="1785937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800000"/>
                </a:solidFill>
              </a:rPr>
              <a:t>Способы реагирования  школы </a:t>
            </a:r>
            <a:br>
              <a:rPr lang="ru-RU" sz="3600" b="1" smtClean="0">
                <a:solidFill>
                  <a:srgbClr val="800000"/>
                </a:solidFill>
              </a:rPr>
            </a:br>
            <a:r>
              <a:rPr lang="ru-RU" sz="3600" b="1" smtClean="0">
                <a:solidFill>
                  <a:srgbClr val="800000"/>
                </a:solidFill>
              </a:rPr>
              <a:t>на конфликты </a:t>
            </a:r>
            <a:br>
              <a:rPr lang="ru-RU" sz="3600" b="1" smtClean="0">
                <a:solidFill>
                  <a:srgbClr val="800000"/>
                </a:solidFill>
              </a:rPr>
            </a:br>
            <a:r>
              <a:rPr lang="ru-RU" sz="3600" b="1" smtClean="0">
                <a:solidFill>
                  <a:srgbClr val="800000"/>
                </a:solidFill>
              </a:rPr>
              <a:t>и мелкие криминальные ситуации.</a:t>
            </a:r>
            <a:r>
              <a:rPr lang="ru-RU" sz="4000" smtClean="0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924944"/>
            <a:ext cx="8229600" cy="3417119"/>
          </a:xfrm>
        </p:spPr>
        <p:txBody>
          <a:bodyPr/>
          <a:lstStyle/>
          <a:p>
            <a:pPr eaLnBrk="1" hangingPunct="1"/>
            <a:r>
              <a:rPr lang="ru-RU" dirty="0" smtClean="0"/>
              <a:t>Административно-карательный </a:t>
            </a:r>
          </a:p>
          <a:p>
            <a:pPr eaLnBrk="1" hangingPunct="1"/>
            <a:r>
              <a:rPr lang="ru-RU" dirty="0" smtClean="0"/>
              <a:t>Направление к психологу/соц. педагогу</a:t>
            </a:r>
          </a:p>
          <a:p>
            <a:pPr eaLnBrk="1" hangingPunct="1"/>
            <a:r>
              <a:rPr lang="ru-RU" dirty="0" smtClean="0"/>
              <a:t>«Стрелки» среди подростков</a:t>
            </a:r>
          </a:p>
          <a:p>
            <a:pPr eaLnBrk="1" hangingPunct="1"/>
            <a:r>
              <a:rPr lang="ru-RU" dirty="0" smtClean="0"/>
              <a:t>Школьное самоуправление</a:t>
            </a:r>
          </a:p>
          <a:p>
            <a:pPr eaLnBrk="1" hangingPunct="1"/>
            <a:r>
              <a:rPr lang="ru-RU" dirty="0" smtClean="0"/>
              <a:t>Замалчивание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solidFill>
                  <a:srgbClr val="800000"/>
                </a:solidFill>
              </a:rPr>
              <a:t>Административно-карательный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5288" y="1412875"/>
            <a:ext cx="4176712" cy="511333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b="1" dirty="0" smtClean="0"/>
              <a:t>вызов к директору;</a:t>
            </a:r>
          </a:p>
          <a:p>
            <a:pPr eaLnBrk="1" hangingPunct="1">
              <a:buFontTx/>
              <a:buNone/>
            </a:pPr>
            <a:endParaRPr lang="ru-RU" sz="2800" b="1" dirty="0" smtClean="0"/>
          </a:p>
          <a:p>
            <a:pPr eaLnBrk="1" hangingPunct="1">
              <a:buFontTx/>
              <a:buNone/>
            </a:pPr>
            <a:r>
              <a:rPr lang="ru-RU" sz="2800" b="1" dirty="0" smtClean="0"/>
              <a:t>  вызов родителей;</a:t>
            </a:r>
          </a:p>
          <a:p>
            <a:pPr eaLnBrk="1" hangingPunct="1">
              <a:buFontTx/>
              <a:buNone/>
            </a:pPr>
            <a:endParaRPr lang="ru-RU" sz="2800" b="1" dirty="0" smtClean="0"/>
          </a:p>
          <a:p>
            <a:pPr eaLnBrk="1" hangingPunct="1">
              <a:buFontTx/>
              <a:buNone/>
            </a:pPr>
            <a:r>
              <a:rPr lang="ru-RU" sz="2800" b="1" dirty="0" smtClean="0"/>
              <a:t>  заседание совета </a:t>
            </a:r>
          </a:p>
          <a:p>
            <a:pPr eaLnBrk="1" hangingPunct="1">
              <a:buFontTx/>
              <a:buNone/>
            </a:pPr>
            <a:r>
              <a:rPr lang="ru-RU" sz="2800" b="1" dirty="0" smtClean="0"/>
              <a:t>  по профилактике;</a:t>
            </a:r>
          </a:p>
          <a:p>
            <a:pPr eaLnBrk="1" hangingPunct="1">
              <a:buFontTx/>
              <a:buNone/>
            </a:pPr>
            <a:endParaRPr lang="ru-RU" sz="2800" b="1" dirty="0" smtClean="0"/>
          </a:p>
          <a:p>
            <a:pPr eaLnBrk="1" hangingPunct="1">
              <a:buFontTx/>
              <a:buNone/>
            </a:pPr>
            <a:r>
              <a:rPr lang="ru-RU" sz="2800" b="1" dirty="0" smtClean="0"/>
              <a:t>  обращение в КДН</a:t>
            </a:r>
          </a:p>
          <a:p>
            <a:pPr eaLnBrk="1" hangingPunct="1">
              <a:buFontTx/>
              <a:buNone/>
            </a:pPr>
            <a:endParaRPr lang="ru-RU" sz="2800" b="1" dirty="0" smtClean="0"/>
          </a:p>
          <a:p>
            <a:pPr eaLnBrk="1" hangingPunct="1">
              <a:buFontTx/>
              <a:buNone/>
            </a:pPr>
            <a:r>
              <a:rPr lang="ru-RU" sz="2800" b="1" dirty="0" smtClean="0"/>
              <a:t>  и т.п.</a:t>
            </a:r>
            <a:br>
              <a:rPr lang="ru-RU" sz="2800" b="1" dirty="0" smtClean="0"/>
            </a:br>
            <a:endParaRPr lang="ru-RU" sz="2800" b="1" dirty="0" smtClean="0"/>
          </a:p>
        </p:txBody>
      </p:sp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2" cstate="print"/>
          <a:srcRect l="22620" r="20705"/>
          <a:stretch>
            <a:fillRect/>
          </a:stretch>
        </p:blipFill>
        <p:spPr bwMode="auto">
          <a:xfrm>
            <a:off x="4859338" y="1484313"/>
            <a:ext cx="3646487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620713"/>
            <a:ext cx="8218488" cy="20447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smtClean="0"/>
              <a:t>Учителя рассматривают конфликт как зло, которое надо искоренять, или в крайнем случае избежать,  скрыть.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800" smtClean="0"/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Частый способ реагирования  - поиск виноватого и  наказание (или угроза наказанием). </a:t>
            </a:r>
          </a:p>
          <a:p>
            <a:pPr eaLnBrk="1" hangingPunct="1">
              <a:lnSpc>
                <a:spcPct val="90000"/>
              </a:lnSpc>
            </a:pPr>
            <a:endParaRPr lang="ru-RU" sz="2000" smtClean="0"/>
          </a:p>
        </p:txBody>
      </p:sp>
      <p:pic>
        <p:nvPicPr>
          <p:cNvPr id="9219" name="Picture 4" descr="Иван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3644900"/>
            <a:ext cx="4103687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6613"/>
            <a:ext cx="3898900" cy="52895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6600" smtClean="0">
                <a:solidFill>
                  <a:srgbClr val="800000"/>
                </a:solidFill>
              </a:rPr>
              <a:t>Стрелки</a:t>
            </a:r>
          </a:p>
          <a:p>
            <a:pPr eaLnBrk="1" hangingPunct="1"/>
            <a:endParaRPr lang="ru-RU" sz="3200" smtClean="0"/>
          </a:p>
          <a:p>
            <a:pPr eaLnBrk="1" hangingPunct="1">
              <a:buFontTx/>
              <a:buNone/>
            </a:pPr>
            <a:r>
              <a:rPr lang="ru-RU" sz="3200" smtClean="0"/>
              <a:t>   Попытки детей самим решить конфликты с  использованием силы</a:t>
            </a:r>
          </a:p>
        </p:txBody>
      </p:sp>
      <p:pic>
        <p:nvPicPr>
          <p:cNvPr id="10243" name="Picture 7" descr="Кула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908050"/>
            <a:ext cx="4248150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1194</TotalTime>
  <Words>827</Words>
  <Application>Microsoft Office PowerPoint</Application>
  <PresentationFormat>Экран (4:3)</PresentationFormat>
  <Paragraphs>112</Paragraphs>
  <Slides>30</Slides>
  <Notes>2</Notes>
  <HiddenSlides>10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3" baseType="lpstr">
      <vt:lpstr>Arial</vt:lpstr>
      <vt:lpstr>Times New Roman</vt:lpstr>
      <vt:lpstr>Оформление по умолчанию</vt:lpstr>
      <vt:lpstr>Школьная служба медиации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Способы реагирования  школы  на конфликты  и мелкие криминальные ситуации. </vt:lpstr>
      <vt:lpstr>Административно-карательный</vt:lpstr>
      <vt:lpstr>Презентация PowerPoint</vt:lpstr>
      <vt:lpstr>Презентация PowerPoint</vt:lpstr>
      <vt:lpstr>Скрытые (многолетние) конфликты</vt:lpstr>
      <vt:lpstr>Направление к психологу</vt:lpstr>
      <vt:lpstr>Органы школьного самоуправления</vt:lpstr>
      <vt:lpstr>Что общего у этих способов?</vt:lpstr>
      <vt:lpstr>Презентация PowerPoint</vt:lpstr>
      <vt:lpstr>Презентация PowerPoint</vt:lpstr>
      <vt:lpstr>Презентация PowerPoint</vt:lpstr>
      <vt:lpstr>Презентация PowerPoint</vt:lpstr>
      <vt:lpstr>Ведущий примирительной встречи (медиатор)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Программа примирения состоит из:</vt:lpstr>
      <vt:lpstr>Презентация PowerPoint</vt:lpstr>
      <vt:lpstr>Служба медиации</vt:lpstr>
      <vt:lpstr>Презентация PowerPoint</vt:lpstr>
      <vt:lpstr>Презентация PowerPoint</vt:lpstr>
      <vt:lpstr>Презентация PowerPoint</vt:lpstr>
      <vt:lpstr>Поддержка служб медиации на уровне региона</vt:lpstr>
      <vt:lpstr>«кустовая» координация со стороны территориальной службы медиации</vt:lpstr>
    </vt:vector>
  </TitlesOfParts>
  <Company>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Школьные службы примирения</dc:title>
  <dc:creator>g</dc:creator>
  <cp:lastModifiedBy>Пользователь Windows</cp:lastModifiedBy>
  <cp:revision>127</cp:revision>
  <dcterms:created xsi:type="dcterms:W3CDTF">2008-01-29T09:17:24Z</dcterms:created>
  <dcterms:modified xsi:type="dcterms:W3CDTF">2019-09-24T09:47:28Z</dcterms:modified>
</cp:coreProperties>
</file>