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  <p:sldMasterId id="2147483753" r:id="rId2"/>
    <p:sldMasterId id="2147483755" r:id="rId3"/>
  </p:sldMasterIdLst>
  <p:sldIdLst>
    <p:sldId id="259" r:id="rId4"/>
    <p:sldId id="260" r:id="rId5"/>
    <p:sldId id="261" r:id="rId6"/>
    <p:sldId id="257" r:id="rId7"/>
    <p:sldId id="264" r:id="rId8"/>
    <p:sldId id="266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b="1"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i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2EC"/>
    <a:srgbClr val="FF00FF"/>
    <a:srgbClr val="FFCC66"/>
    <a:srgbClr val="990099"/>
    <a:srgbClr val="FF0000"/>
    <a:srgbClr val="0099FF"/>
    <a:srgbClr val="66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9" autoAdjust="0"/>
    <p:restoredTop sz="94128" autoAdjust="0"/>
  </p:normalViewPr>
  <p:slideViewPr>
    <p:cSldViewPr>
      <p:cViewPr varScale="1">
        <p:scale>
          <a:sx n="108" d="100"/>
          <a:sy n="108" d="100"/>
        </p:scale>
        <p:origin x="164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5F42E-DDB6-4724-B421-734E4A58A8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63871-255C-4A86-909E-CBDC3D7B25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CFFD7-DF5D-4964-B9EE-4E4F4AB3A9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506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14950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 b="0" i="0"/>
            </a:p>
          </p:txBody>
        </p:sp>
        <p:sp>
          <p:nvSpPr>
            <p:cNvPr id="14950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 b="0" i="0"/>
            </a:p>
          </p:txBody>
        </p:sp>
        <p:sp>
          <p:nvSpPr>
            <p:cNvPr id="14950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 b="0" i="0"/>
            </a:p>
          </p:txBody>
        </p:sp>
        <p:sp>
          <p:nvSpPr>
            <p:cNvPr id="14951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 b="0" i="0"/>
            </a:p>
          </p:txBody>
        </p:sp>
        <p:sp>
          <p:nvSpPr>
            <p:cNvPr id="14951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 b="0" i="0"/>
            </a:p>
          </p:txBody>
        </p:sp>
        <p:sp>
          <p:nvSpPr>
            <p:cNvPr id="14951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 b="0" i="0"/>
            </a:p>
          </p:txBody>
        </p:sp>
        <p:sp>
          <p:nvSpPr>
            <p:cNvPr id="14951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 b="0" i="0"/>
            </a:p>
          </p:txBody>
        </p:sp>
        <p:sp>
          <p:nvSpPr>
            <p:cNvPr id="14951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 b="0" i="0"/>
            </a:p>
          </p:txBody>
        </p:sp>
        <p:sp>
          <p:nvSpPr>
            <p:cNvPr id="14951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 b="0" i="0"/>
            </a:p>
          </p:txBody>
        </p:sp>
        <p:sp>
          <p:nvSpPr>
            <p:cNvPr id="14951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 b="0" i="0"/>
            </a:p>
          </p:txBody>
        </p:sp>
        <p:sp>
          <p:nvSpPr>
            <p:cNvPr id="14951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 b="0" i="0"/>
            </a:p>
          </p:txBody>
        </p:sp>
        <p:sp>
          <p:nvSpPr>
            <p:cNvPr id="14951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 b="0" i="0"/>
            </a:p>
          </p:txBody>
        </p:sp>
        <p:sp>
          <p:nvSpPr>
            <p:cNvPr id="14951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 b="0" i="0"/>
            </a:p>
          </p:txBody>
        </p:sp>
        <p:sp>
          <p:nvSpPr>
            <p:cNvPr id="14952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 b="0" i="0"/>
            </a:p>
          </p:txBody>
        </p:sp>
        <p:sp>
          <p:nvSpPr>
            <p:cNvPr id="14952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 sz="1800" b="0" i="0"/>
            </a:p>
          </p:txBody>
        </p:sp>
        <p:sp>
          <p:nvSpPr>
            <p:cNvPr id="14952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 sz="1800" b="0" i="0"/>
            </a:p>
          </p:txBody>
        </p:sp>
        <p:sp>
          <p:nvSpPr>
            <p:cNvPr id="14952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 b="0" i="0"/>
            </a:p>
          </p:txBody>
        </p:sp>
        <p:sp>
          <p:nvSpPr>
            <p:cNvPr id="14952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 b="0" i="0"/>
            </a:p>
          </p:txBody>
        </p:sp>
        <p:sp>
          <p:nvSpPr>
            <p:cNvPr id="14952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 b="0" i="0"/>
            </a:p>
          </p:txBody>
        </p:sp>
        <p:sp>
          <p:nvSpPr>
            <p:cNvPr id="14952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 b="0" i="0"/>
            </a:p>
          </p:txBody>
        </p:sp>
        <p:sp>
          <p:nvSpPr>
            <p:cNvPr id="14952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 b="0" i="0"/>
            </a:p>
          </p:txBody>
        </p:sp>
        <p:sp>
          <p:nvSpPr>
            <p:cNvPr id="14952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 b="0" i="0"/>
            </a:p>
          </p:txBody>
        </p:sp>
        <p:sp>
          <p:nvSpPr>
            <p:cNvPr id="14952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 b="0" i="0"/>
            </a:p>
          </p:txBody>
        </p:sp>
        <p:sp>
          <p:nvSpPr>
            <p:cNvPr id="14953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 b="0" i="0"/>
            </a:p>
          </p:txBody>
        </p:sp>
        <p:sp>
          <p:nvSpPr>
            <p:cNvPr id="14953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 b="0" i="0"/>
            </a:p>
          </p:txBody>
        </p:sp>
        <p:sp>
          <p:nvSpPr>
            <p:cNvPr id="14953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 b="0" i="0"/>
            </a:p>
          </p:txBody>
        </p:sp>
        <p:sp>
          <p:nvSpPr>
            <p:cNvPr id="14953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 b="0" i="0"/>
            </a:p>
          </p:txBody>
        </p:sp>
        <p:sp>
          <p:nvSpPr>
            <p:cNvPr id="14953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 b="0" i="0"/>
            </a:p>
          </p:txBody>
        </p:sp>
        <p:sp>
          <p:nvSpPr>
            <p:cNvPr id="14953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 b="0" i="0"/>
            </a:p>
          </p:txBody>
        </p:sp>
        <p:sp>
          <p:nvSpPr>
            <p:cNvPr id="14953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 b="0" i="0"/>
            </a:p>
          </p:txBody>
        </p:sp>
        <p:sp>
          <p:nvSpPr>
            <p:cNvPr id="14953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 b="0" i="0"/>
            </a:p>
          </p:txBody>
        </p:sp>
        <p:sp>
          <p:nvSpPr>
            <p:cNvPr id="14953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 b="0" i="0"/>
            </a:p>
          </p:txBody>
        </p:sp>
        <p:sp>
          <p:nvSpPr>
            <p:cNvPr id="14953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4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4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4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4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4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4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4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4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4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4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5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5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5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5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5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5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5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5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5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5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6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6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6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6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6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6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6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6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6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6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7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7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7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7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7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7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7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7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7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7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8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8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8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8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8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8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8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8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8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8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9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9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9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9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9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9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9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9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9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59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0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0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0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0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0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0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0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0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0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0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1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1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1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1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1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1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1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1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1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1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2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2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2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2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2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2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2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2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2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2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3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3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3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3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3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3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3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3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3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3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4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4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4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4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4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4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4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4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4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4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5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5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5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5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5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5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5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5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5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5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6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6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6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6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6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6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6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6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6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6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7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7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7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7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7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7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7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7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7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7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8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8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8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8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8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8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8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8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8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8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9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9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9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9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9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9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9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9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9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69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70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70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70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70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70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70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70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70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70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70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71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71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71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71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71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71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71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71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71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71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72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972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9722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49723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9724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9725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9726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A8CF6B1-0C39-49CE-B4F7-F0922B0FEB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5C1D507-BFC9-4F8D-98FF-4F349B7BCB0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F29831-375C-42B0-BD4C-1E0CD69DD24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14DA71-297A-4D76-9274-830190DDF0B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3FFA38-B89D-45ED-9148-795474D0690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8A3DF1B-87E2-46A7-A809-D05616D4051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B8EFDC5-5C04-434B-A4F9-7350600AACD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27411A-EB6E-4934-B0E5-D6A5F7497C4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EEE12-FA64-4555-9C5C-82390AFEBD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369F5D-51AF-4E78-9237-56978FC1CC1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3107B5-C5A2-46E4-AABA-431F27B8D37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E00A6B-A6FB-4387-91F7-17D59087C19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20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79203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9204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9205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9206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9207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9208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9209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9210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9211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9212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9213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9214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9215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9216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9217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9218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9219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9220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9221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9222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9223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922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922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79226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9227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9228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FA30B52-E471-430D-ACFD-9216403D12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ED90A9-B761-46CF-B787-88EF0DB5C03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CF2131-95A7-4763-A040-264A563C8C4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DC9122-9546-4C59-AB95-66F5883B841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9DA0D3-DA77-4916-B086-EC5C5443B64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5250BA-47A4-4173-94A6-22574D36286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C17CA7-E5B5-4C9C-929D-FC0A47FA41E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99C82-EBD7-4946-8792-62100AB90F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F548AE-17D2-4D3B-8C9F-F15FD835F83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EEFB19-048C-4890-A929-01DC55D6DE9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3B7BA6-B9E2-42F1-AB9D-31E20C5136A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755339-40A1-4293-A28D-52F141DDAD5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45512A5-FEF3-4BE8-8CA3-4CE66AF33E6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7B0F8-93C1-4510-A53D-4AA0E5EF2C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D92D9-2579-49BC-B42B-BA03B519E3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77913-31DB-4BF4-9B46-9EF220E27F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AFC52-A2E2-44B3-9C5B-1DE27A1289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CB6F9-2146-48E4-BD3B-5800DC3DF0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01969-C186-401B-87C3-D4BBB76573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i="0"/>
            </a:lvl1pPr>
          </a:lstStyle>
          <a:p>
            <a:endParaRPr lang="ru-RU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/>
            </a:lvl1pPr>
          </a:lstStyle>
          <a:p>
            <a:endParaRPr lang="ru-RU"/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/>
            </a:lvl1pPr>
          </a:lstStyle>
          <a:p>
            <a:fld id="{19FFFD4C-7CD1-4EDB-851D-6868F5A80D5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482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4848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 b="0" i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4848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 b="0" i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4848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 b="0" i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4848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 b="0" i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4848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 b="0" i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4848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 b="0" i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4848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 b="0" i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4849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 b="0" i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4849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 b="0" i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4849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 b="0" i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4849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 b="0" i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4849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 b="0" i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4849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 b="0" i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4849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 b="0" i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4849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 sz="1800" b="0" i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4849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 sz="1800" b="0" i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4849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 b="0" i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4850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 b="0" i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4850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 b="0" i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4850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 b="0" i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4850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 b="0" i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4850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 b="0" i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4850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 b="0" i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4850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 b="0" i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4850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 b="0" i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4850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 b="0" i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4850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 b="0" i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4851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 b="0" i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4851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 b="0" i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4851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 b="0" i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4851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 b="0" i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4851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 b="0" i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14851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1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1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1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1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2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2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2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2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2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2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2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2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2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2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3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3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3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3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3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3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3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3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3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3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4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4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4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4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4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4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4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4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4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4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5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5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5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5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5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5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5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5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5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5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6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6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6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6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6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6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6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6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6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6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7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7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7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7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7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7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7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7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7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7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8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8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8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8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8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8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8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8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8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8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9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9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9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9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9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9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9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9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9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59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0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0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0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0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0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0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0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0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0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0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1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1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1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1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1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1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1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1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1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1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2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2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2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2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2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2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2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2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2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2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3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3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3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3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3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3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3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3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3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3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4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4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4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4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4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4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4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4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4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4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5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5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5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5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5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5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5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5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5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5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6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6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6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6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6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6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6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6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6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6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7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7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7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7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7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7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7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7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7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7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8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8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8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8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8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8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8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8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8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8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9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9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9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9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9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9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9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869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8698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9A5F6D88-5244-4D55-BA01-FFF358FA42E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48699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48700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 i="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48701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48702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8178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7817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818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818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818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818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818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818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818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818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818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818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819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819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819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819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819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819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819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819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819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819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820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7820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7820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7820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71A35317-D115-420A-B4B8-A3AAEB710CD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7820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916113"/>
            <a:ext cx="7772400" cy="1143000"/>
          </a:xfrm>
        </p:spPr>
        <p:txBody>
          <a:bodyPr/>
          <a:lstStyle/>
          <a:p>
            <a:r>
              <a:rPr lang="ru-RU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Урок по теме «Координатная плоскость»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500438"/>
            <a:ext cx="6400800" cy="1752600"/>
          </a:xfrm>
        </p:spPr>
        <p:txBody>
          <a:bodyPr/>
          <a:lstStyle/>
          <a:p>
            <a:r>
              <a:rPr lang="ru-RU" sz="4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(6 класс)</a:t>
            </a:r>
          </a:p>
          <a:p>
            <a:endParaRPr lang="ru-RU" sz="4800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5952" name="Text Box 0"/>
          <p:cNvSpPr txBox="1">
            <a:spLocks noChangeArrowheads="1"/>
          </p:cNvSpPr>
          <p:nvPr/>
        </p:nvSpPr>
        <p:spPr bwMode="auto">
          <a:xfrm>
            <a:off x="4572000" y="5229225"/>
            <a:ext cx="3963586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3300"/>
                </a:solidFill>
              </a:rPr>
              <a:t>Учитель</a:t>
            </a:r>
            <a:r>
              <a:rPr lang="ru-RU" sz="2400" dirty="0">
                <a:solidFill>
                  <a:srgbClr val="FF3300"/>
                </a:solidFill>
              </a:rPr>
              <a:t> </a:t>
            </a:r>
            <a:r>
              <a:rPr lang="ru-RU" sz="3200" dirty="0">
                <a:solidFill>
                  <a:srgbClr val="FF3300"/>
                </a:solidFill>
              </a:rPr>
              <a:t>Жук Е.</a:t>
            </a:r>
            <a:r>
              <a:rPr lang="ru-RU" sz="3200">
                <a:solidFill>
                  <a:srgbClr val="FF3300"/>
                </a:solidFill>
              </a:rPr>
              <a:t>А.</a:t>
            </a:r>
            <a:endParaRPr lang="ru-RU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724" name="Group 4"/>
          <p:cNvGrpSpPr>
            <a:grpSpLocks/>
          </p:cNvGrpSpPr>
          <p:nvPr/>
        </p:nvGrpSpPr>
        <p:grpSpPr bwMode="auto">
          <a:xfrm>
            <a:off x="4932363" y="1196975"/>
            <a:ext cx="3892550" cy="3887788"/>
            <a:chOff x="793" y="572"/>
            <a:chExt cx="2475" cy="2495"/>
          </a:xfrm>
        </p:grpSpPr>
        <p:sp>
          <p:nvSpPr>
            <p:cNvPr id="158725" name="Line 5"/>
            <p:cNvSpPr>
              <a:spLocks noChangeShapeType="1"/>
            </p:cNvSpPr>
            <p:nvPr/>
          </p:nvSpPr>
          <p:spPr bwMode="auto">
            <a:xfrm>
              <a:off x="793" y="1933"/>
              <a:ext cx="240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8726" name="Line 6"/>
            <p:cNvSpPr>
              <a:spLocks noChangeShapeType="1"/>
            </p:cNvSpPr>
            <p:nvPr/>
          </p:nvSpPr>
          <p:spPr bwMode="auto">
            <a:xfrm flipV="1">
              <a:off x="2018" y="663"/>
              <a:ext cx="0" cy="240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8727" name="Line 7"/>
            <p:cNvSpPr>
              <a:spLocks noChangeShapeType="1"/>
            </p:cNvSpPr>
            <p:nvPr/>
          </p:nvSpPr>
          <p:spPr bwMode="auto">
            <a:xfrm>
              <a:off x="793" y="2160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8728" name="Line 8"/>
            <p:cNvSpPr>
              <a:spLocks noChangeShapeType="1"/>
            </p:cNvSpPr>
            <p:nvPr/>
          </p:nvSpPr>
          <p:spPr bwMode="auto">
            <a:xfrm>
              <a:off x="793" y="2386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8729" name="Line 9"/>
            <p:cNvSpPr>
              <a:spLocks noChangeShapeType="1"/>
            </p:cNvSpPr>
            <p:nvPr/>
          </p:nvSpPr>
          <p:spPr bwMode="auto">
            <a:xfrm>
              <a:off x="793" y="2613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8730" name="Line 10"/>
            <p:cNvSpPr>
              <a:spLocks noChangeShapeType="1"/>
            </p:cNvSpPr>
            <p:nvPr/>
          </p:nvSpPr>
          <p:spPr bwMode="auto">
            <a:xfrm>
              <a:off x="793" y="2840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8731" name="Line 11"/>
            <p:cNvSpPr>
              <a:spLocks noChangeShapeType="1"/>
            </p:cNvSpPr>
            <p:nvPr/>
          </p:nvSpPr>
          <p:spPr bwMode="auto">
            <a:xfrm>
              <a:off x="793" y="1706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8732" name="Line 12"/>
            <p:cNvSpPr>
              <a:spLocks noChangeShapeType="1"/>
            </p:cNvSpPr>
            <p:nvPr/>
          </p:nvSpPr>
          <p:spPr bwMode="auto">
            <a:xfrm>
              <a:off x="793" y="1479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8733" name="Line 13"/>
            <p:cNvSpPr>
              <a:spLocks noChangeShapeType="1"/>
            </p:cNvSpPr>
            <p:nvPr/>
          </p:nvSpPr>
          <p:spPr bwMode="auto">
            <a:xfrm>
              <a:off x="793" y="1252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8734" name="Line 14"/>
            <p:cNvSpPr>
              <a:spLocks noChangeShapeType="1"/>
            </p:cNvSpPr>
            <p:nvPr/>
          </p:nvSpPr>
          <p:spPr bwMode="auto">
            <a:xfrm>
              <a:off x="793" y="1026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8735" name="Line 15"/>
            <p:cNvSpPr>
              <a:spLocks noChangeShapeType="1"/>
            </p:cNvSpPr>
            <p:nvPr/>
          </p:nvSpPr>
          <p:spPr bwMode="auto">
            <a:xfrm>
              <a:off x="793" y="799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8736" name="Line 16"/>
            <p:cNvSpPr>
              <a:spLocks noChangeShapeType="1"/>
            </p:cNvSpPr>
            <p:nvPr/>
          </p:nvSpPr>
          <p:spPr bwMode="auto">
            <a:xfrm flipV="1">
              <a:off x="1791" y="663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8737" name="Line 17"/>
            <p:cNvSpPr>
              <a:spLocks noChangeShapeType="1"/>
            </p:cNvSpPr>
            <p:nvPr/>
          </p:nvSpPr>
          <p:spPr bwMode="auto">
            <a:xfrm flipV="1">
              <a:off x="1564" y="663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8738" name="Line 18"/>
            <p:cNvSpPr>
              <a:spLocks noChangeShapeType="1"/>
            </p:cNvSpPr>
            <p:nvPr/>
          </p:nvSpPr>
          <p:spPr bwMode="auto">
            <a:xfrm flipV="1">
              <a:off x="1111" y="663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8739" name="Line 19"/>
            <p:cNvSpPr>
              <a:spLocks noChangeShapeType="1"/>
            </p:cNvSpPr>
            <p:nvPr/>
          </p:nvSpPr>
          <p:spPr bwMode="auto">
            <a:xfrm flipV="1">
              <a:off x="1337" y="663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8740" name="Line 20"/>
            <p:cNvSpPr>
              <a:spLocks noChangeShapeType="1"/>
            </p:cNvSpPr>
            <p:nvPr/>
          </p:nvSpPr>
          <p:spPr bwMode="auto">
            <a:xfrm flipV="1">
              <a:off x="884" y="663"/>
              <a:ext cx="0" cy="2404"/>
            </a:xfrm>
            <a:prstGeom prst="line">
              <a:avLst/>
            </a:prstGeom>
            <a:noFill/>
            <a:ln w="6350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8741" name="Line 21"/>
            <p:cNvSpPr>
              <a:spLocks noChangeShapeType="1"/>
            </p:cNvSpPr>
            <p:nvPr/>
          </p:nvSpPr>
          <p:spPr bwMode="auto">
            <a:xfrm flipV="1">
              <a:off x="2471" y="663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8742" name="Line 22"/>
            <p:cNvSpPr>
              <a:spLocks noChangeShapeType="1"/>
            </p:cNvSpPr>
            <p:nvPr/>
          </p:nvSpPr>
          <p:spPr bwMode="auto">
            <a:xfrm flipV="1">
              <a:off x="2245" y="663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8743" name="Line 23"/>
            <p:cNvSpPr>
              <a:spLocks noChangeShapeType="1"/>
            </p:cNvSpPr>
            <p:nvPr/>
          </p:nvSpPr>
          <p:spPr bwMode="auto">
            <a:xfrm flipV="1">
              <a:off x="2698" y="663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8744" name="Line 24"/>
            <p:cNvSpPr>
              <a:spLocks noChangeShapeType="1"/>
            </p:cNvSpPr>
            <p:nvPr/>
          </p:nvSpPr>
          <p:spPr bwMode="auto">
            <a:xfrm flipV="1">
              <a:off x="2925" y="663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8745" name="Line 25"/>
            <p:cNvSpPr>
              <a:spLocks noChangeShapeType="1"/>
            </p:cNvSpPr>
            <p:nvPr/>
          </p:nvSpPr>
          <p:spPr bwMode="auto">
            <a:xfrm flipV="1">
              <a:off x="3152" y="663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8746" name="Text Box 26"/>
            <p:cNvSpPr txBox="1">
              <a:spLocks noChangeArrowheads="1"/>
            </p:cNvSpPr>
            <p:nvPr/>
          </p:nvSpPr>
          <p:spPr bwMode="auto">
            <a:xfrm>
              <a:off x="2018" y="572"/>
              <a:ext cx="317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rgbClr val="0000FF"/>
                  </a:solidFill>
                </a:rPr>
                <a:t>y</a:t>
              </a:r>
              <a:endParaRPr lang="ru-RU" sz="1800">
                <a:solidFill>
                  <a:srgbClr val="0000FF"/>
                </a:solidFill>
              </a:endParaRPr>
            </a:p>
          </p:txBody>
        </p:sp>
        <p:sp>
          <p:nvSpPr>
            <p:cNvPr id="158747" name="Text Box 27"/>
            <p:cNvSpPr txBox="1">
              <a:spLocks noChangeArrowheads="1"/>
            </p:cNvSpPr>
            <p:nvPr/>
          </p:nvSpPr>
          <p:spPr bwMode="auto">
            <a:xfrm>
              <a:off x="2154" y="1916"/>
              <a:ext cx="18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1</a:t>
              </a:r>
              <a:endParaRPr lang="ru-RU" sz="1600" i="0"/>
            </a:p>
          </p:txBody>
        </p:sp>
        <p:sp>
          <p:nvSpPr>
            <p:cNvPr id="158748" name="Text Box 28"/>
            <p:cNvSpPr txBox="1">
              <a:spLocks noChangeArrowheads="1"/>
            </p:cNvSpPr>
            <p:nvPr/>
          </p:nvSpPr>
          <p:spPr bwMode="auto">
            <a:xfrm>
              <a:off x="2607" y="1916"/>
              <a:ext cx="189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3</a:t>
              </a:r>
              <a:endParaRPr lang="ru-RU" sz="1600" i="0"/>
            </a:p>
          </p:txBody>
        </p:sp>
        <p:sp>
          <p:nvSpPr>
            <p:cNvPr id="158749" name="Text Box 29"/>
            <p:cNvSpPr txBox="1">
              <a:spLocks noChangeArrowheads="1"/>
            </p:cNvSpPr>
            <p:nvPr/>
          </p:nvSpPr>
          <p:spPr bwMode="auto">
            <a:xfrm>
              <a:off x="2834" y="1916"/>
              <a:ext cx="189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0" i="0"/>
                <a:t>4</a:t>
              </a:r>
              <a:endParaRPr lang="ru-RU" sz="1600" b="0" i="0"/>
            </a:p>
          </p:txBody>
        </p:sp>
        <p:sp>
          <p:nvSpPr>
            <p:cNvPr id="158750" name="Text Box 30"/>
            <p:cNvSpPr txBox="1">
              <a:spLocks noChangeArrowheads="1"/>
            </p:cNvSpPr>
            <p:nvPr/>
          </p:nvSpPr>
          <p:spPr bwMode="auto">
            <a:xfrm>
              <a:off x="1655" y="1916"/>
              <a:ext cx="23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-1</a:t>
              </a:r>
              <a:endParaRPr lang="ru-RU" sz="1600" i="0"/>
            </a:p>
          </p:txBody>
        </p:sp>
        <p:sp>
          <p:nvSpPr>
            <p:cNvPr id="158751" name="Text Box 31"/>
            <p:cNvSpPr txBox="1">
              <a:spLocks noChangeArrowheads="1"/>
            </p:cNvSpPr>
            <p:nvPr/>
          </p:nvSpPr>
          <p:spPr bwMode="auto">
            <a:xfrm>
              <a:off x="1428" y="1916"/>
              <a:ext cx="23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-2</a:t>
              </a:r>
              <a:endParaRPr lang="ru-RU" sz="1600" i="0"/>
            </a:p>
          </p:txBody>
        </p:sp>
        <p:sp>
          <p:nvSpPr>
            <p:cNvPr id="158752" name="Text Box 32"/>
            <p:cNvSpPr txBox="1">
              <a:spLocks noChangeArrowheads="1"/>
            </p:cNvSpPr>
            <p:nvPr/>
          </p:nvSpPr>
          <p:spPr bwMode="auto">
            <a:xfrm>
              <a:off x="1247" y="1916"/>
              <a:ext cx="23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-3</a:t>
              </a:r>
              <a:endParaRPr lang="ru-RU" sz="1600" i="0"/>
            </a:p>
          </p:txBody>
        </p:sp>
        <p:sp>
          <p:nvSpPr>
            <p:cNvPr id="158753" name="Text Box 33"/>
            <p:cNvSpPr txBox="1">
              <a:spLocks noChangeArrowheads="1"/>
            </p:cNvSpPr>
            <p:nvPr/>
          </p:nvSpPr>
          <p:spPr bwMode="auto">
            <a:xfrm>
              <a:off x="1020" y="1916"/>
              <a:ext cx="23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-4</a:t>
              </a:r>
              <a:endParaRPr lang="ru-RU" sz="1600" i="0"/>
            </a:p>
          </p:txBody>
        </p:sp>
        <p:sp>
          <p:nvSpPr>
            <p:cNvPr id="158754" name="Text Box 34"/>
            <p:cNvSpPr txBox="1">
              <a:spLocks noChangeArrowheads="1"/>
            </p:cNvSpPr>
            <p:nvPr/>
          </p:nvSpPr>
          <p:spPr bwMode="auto">
            <a:xfrm>
              <a:off x="2018" y="1598"/>
              <a:ext cx="189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1</a:t>
              </a:r>
              <a:endParaRPr lang="ru-RU" sz="1600" i="0"/>
            </a:p>
          </p:txBody>
        </p:sp>
        <p:sp>
          <p:nvSpPr>
            <p:cNvPr id="158755" name="Text Box 35"/>
            <p:cNvSpPr txBox="1">
              <a:spLocks noChangeArrowheads="1"/>
            </p:cNvSpPr>
            <p:nvPr/>
          </p:nvSpPr>
          <p:spPr bwMode="auto">
            <a:xfrm>
              <a:off x="2018" y="1372"/>
              <a:ext cx="189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2</a:t>
              </a:r>
              <a:endParaRPr lang="ru-RU" sz="1600" i="0"/>
            </a:p>
          </p:txBody>
        </p:sp>
        <p:sp>
          <p:nvSpPr>
            <p:cNvPr id="158756" name="Text Box 36"/>
            <p:cNvSpPr txBox="1">
              <a:spLocks noChangeArrowheads="1"/>
            </p:cNvSpPr>
            <p:nvPr/>
          </p:nvSpPr>
          <p:spPr bwMode="auto">
            <a:xfrm>
              <a:off x="2018" y="1145"/>
              <a:ext cx="189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3</a:t>
              </a:r>
              <a:endParaRPr lang="ru-RU" sz="1600" i="0"/>
            </a:p>
          </p:txBody>
        </p:sp>
        <p:sp>
          <p:nvSpPr>
            <p:cNvPr id="158757" name="Text Box 37"/>
            <p:cNvSpPr txBox="1">
              <a:spLocks noChangeArrowheads="1"/>
            </p:cNvSpPr>
            <p:nvPr/>
          </p:nvSpPr>
          <p:spPr bwMode="auto">
            <a:xfrm>
              <a:off x="2018" y="918"/>
              <a:ext cx="189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4</a:t>
              </a:r>
              <a:endParaRPr lang="ru-RU" sz="1600" i="0"/>
            </a:p>
          </p:txBody>
        </p:sp>
        <p:sp>
          <p:nvSpPr>
            <p:cNvPr id="158758" name="Text Box 38"/>
            <p:cNvSpPr txBox="1">
              <a:spLocks noChangeArrowheads="1"/>
            </p:cNvSpPr>
            <p:nvPr/>
          </p:nvSpPr>
          <p:spPr bwMode="auto">
            <a:xfrm>
              <a:off x="2018" y="2052"/>
              <a:ext cx="233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-1</a:t>
              </a:r>
              <a:endParaRPr lang="ru-RU" sz="1600" i="0"/>
            </a:p>
          </p:txBody>
        </p:sp>
        <p:sp>
          <p:nvSpPr>
            <p:cNvPr id="158759" name="Text Box 39"/>
            <p:cNvSpPr txBox="1">
              <a:spLocks noChangeArrowheads="1"/>
            </p:cNvSpPr>
            <p:nvPr/>
          </p:nvSpPr>
          <p:spPr bwMode="auto">
            <a:xfrm>
              <a:off x="2018" y="2279"/>
              <a:ext cx="233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-2</a:t>
              </a:r>
              <a:endParaRPr lang="ru-RU" sz="1600" i="0"/>
            </a:p>
          </p:txBody>
        </p:sp>
        <p:sp>
          <p:nvSpPr>
            <p:cNvPr id="158760" name="Text Box 40"/>
            <p:cNvSpPr txBox="1">
              <a:spLocks noChangeArrowheads="1"/>
            </p:cNvSpPr>
            <p:nvPr/>
          </p:nvSpPr>
          <p:spPr bwMode="auto">
            <a:xfrm>
              <a:off x="2018" y="2506"/>
              <a:ext cx="233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-3</a:t>
              </a:r>
              <a:endParaRPr lang="ru-RU" sz="1600" i="0"/>
            </a:p>
          </p:txBody>
        </p:sp>
        <p:sp>
          <p:nvSpPr>
            <p:cNvPr id="158761" name="Text Box 41"/>
            <p:cNvSpPr txBox="1">
              <a:spLocks noChangeArrowheads="1"/>
            </p:cNvSpPr>
            <p:nvPr/>
          </p:nvSpPr>
          <p:spPr bwMode="auto">
            <a:xfrm>
              <a:off x="2018" y="2732"/>
              <a:ext cx="233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-4</a:t>
              </a:r>
              <a:endParaRPr lang="ru-RU" sz="1600" i="0"/>
            </a:p>
          </p:txBody>
        </p:sp>
        <p:sp>
          <p:nvSpPr>
            <p:cNvPr id="158762" name="Text Box 42"/>
            <p:cNvSpPr txBox="1">
              <a:spLocks noChangeArrowheads="1"/>
            </p:cNvSpPr>
            <p:nvPr/>
          </p:nvSpPr>
          <p:spPr bwMode="auto">
            <a:xfrm>
              <a:off x="1972" y="1916"/>
              <a:ext cx="189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0</a:t>
              </a:r>
              <a:endParaRPr lang="ru-RU" sz="1600" i="0"/>
            </a:p>
          </p:txBody>
        </p:sp>
        <p:sp>
          <p:nvSpPr>
            <p:cNvPr id="158763" name="Text Box 43"/>
            <p:cNvSpPr txBox="1">
              <a:spLocks noChangeArrowheads="1"/>
            </p:cNvSpPr>
            <p:nvPr/>
          </p:nvSpPr>
          <p:spPr bwMode="auto">
            <a:xfrm>
              <a:off x="3061" y="1888"/>
              <a:ext cx="207" cy="25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x</a:t>
              </a:r>
              <a:endParaRPr lang="ru-RU">
                <a:solidFill>
                  <a:srgbClr val="0000FF"/>
                </a:solidFill>
              </a:endParaRPr>
            </a:p>
          </p:txBody>
        </p:sp>
        <p:sp>
          <p:nvSpPr>
            <p:cNvPr id="158764" name="Text Box 44"/>
            <p:cNvSpPr txBox="1">
              <a:spLocks noChangeArrowheads="1"/>
            </p:cNvSpPr>
            <p:nvPr/>
          </p:nvSpPr>
          <p:spPr bwMode="auto">
            <a:xfrm>
              <a:off x="2381" y="1933"/>
              <a:ext cx="189" cy="21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2</a:t>
              </a:r>
              <a:endParaRPr lang="ru-RU" sz="1600"/>
            </a:p>
          </p:txBody>
        </p:sp>
      </p:grpSp>
      <p:sp>
        <p:nvSpPr>
          <p:cNvPr id="158765" name="Rectangle 45"/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4537075" cy="6048375"/>
          </a:xfrm>
        </p:spPr>
        <p:txBody>
          <a:bodyPr/>
          <a:lstStyle/>
          <a:p>
            <a:pPr algn="l"/>
            <a:r>
              <a:rPr lang="ru-RU" sz="3600" b="1" i="1">
                <a:solidFill>
                  <a:srgbClr val="FF0066"/>
                </a:solidFill>
              </a:rPr>
              <a:t>     </a:t>
            </a:r>
            <a:r>
              <a:rPr lang="ru-RU" sz="3600" b="1" i="1">
                <a:solidFill>
                  <a:srgbClr val="FF3300"/>
                </a:solidFill>
              </a:rPr>
              <a:t>Задание:</a:t>
            </a:r>
            <a:r>
              <a:rPr lang="ru-RU" sz="2400" b="1" i="1">
                <a:solidFill>
                  <a:srgbClr val="FF3300"/>
                </a:solidFill>
              </a:rPr>
              <a:t> </a:t>
            </a:r>
            <a:br>
              <a:rPr lang="ru-RU" sz="900" b="1" i="1">
                <a:solidFill>
                  <a:srgbClr val="FF3300"/>
                </a:solidFill>
              </a:rPr>
            </a:br>
            <a:br>
              <a:rPr lang="ru-RU" sz="2400" b="1" i="1">
                <a:solidFill>
                  <a:srgbClr val="0000FF"/>
                </a:solidFill>
              </a:rPr>
            </a:br>
            <a:r>
              <a:rPr lang="ru-RU" sz="3200" b="1" i="1">
                <a:solidFill>
                  <a:srgbClr val="0000FF"/>
                </a:solidFill>
              </a:rPr>
              <a:t>Построить точки</a:t>
            </a:r>
            <a:br>
              <a:rPr lang="ru-RU" sz="3200" b="1" i="1">
                <a:solidFill>
                  <a:srgbClr val="0000FF"/>
                </a:solidFill>
              </a:rPr>
            </a:br>
            <a:r>
              <a:rPr lang="ru-RU" sz="3200" b="1" i="1">
                <a:solidFill>
                  <a:srgbClr val="0000FF"/>
                </a:solidFill>
              </a:rPr>
              <a:t>         </a:t>
            </a:r>
            <a:r>
              <a:rPr lang="ru-RU" sz="3200" b="1" i="1">
                <a:solidFill>
                  <a:srgbClr val="FF3300"/>
                </a:solidFill>
              </a:rPr>
              <a:t>А(-2;-4)</a:t>
            </a:r>
            <a:br>
              <a:rPr lang="ru-RU" sz="3200" b="1" i="1">
                <a:solidFill>
                  <a:srgbClr val="FF0066"/>
                </a:solidFill>
              </a:rPr>
            </a:br>
            <a:r>
              <a:rPr lang="ru-RU" sz="3200" b="1" i="1">
                <a:solidFill>
                  <a:srgbClr val="FF0066"/>
                </a:solidFill>
              </a:rPr>
              <a:t>         </a:t>
            </a:r>
            <a:r>
              <a:rPr lang="ru-RU" sz="3200" b="1" i="1">
                <a:solidFill>
                  <a:srgbClr val="FF3300"/>
                </a:solidFill>
              </a:rPr>
              <a:t>В(-2;3)</a:t>
            </a:r>
            <a:br>
              <a:rPr lang="ru-RU" sz="3200" b="1" i="1">
                <a:solidFill>
                  <a:srgbClr val="FF3300"/>
                </a:solidFill>
              </a:rPr>
            </a:br>
            <a:r>
              <a:rPr lang="ru-RU" sz="3200" b="1" i="1">
                <a:solidFill>
                  <a:srgbClr val="FF3300"/>
                </a:solidFill>
              </a:rPr>
              <a:t>         С(4;3)</a:t>
            </a:r>
            <a:br>
              <a:rPr lang="ru-RU" sz="3200" b="1" i="1">
                <a:solidFill>
                  <a:srgbClr val="FF3300"/>
                </a:solidFill>
              </a:rPr>
            </a:br>
            <a:r>
              <a:rPr lang="ru-RU" sz="3200" b="1" i="1">
                <a:solidFill>
                  <a:srgbClr val="FF3300"/>
                </a:solidFill>
              </a:rPr>
              <a:t>         </a:t>
            </a:r>
            <a:r>
              <a:rPr lang="en-US" sz="3200" b="1" i="1">
                <a:solidFill>
                  <a:srgbClr val="FF3300"/>
                </a:solidFill>
              </a:rPr>
              <a:t>D(3</a:t>
            </a:r>
            <a:r>
              <a:rPr lang="ru-RU" sz="3200" b="1" i="1">
                <a:solidFill>
                  <a:srgbClr val="FF3300"/>
                </a:solidFill>
              </a:rPr>
              <a:t>;1)</a:t>
            </a:r>
            <a:br>
              <a:rPr lang="ru-RU" sz="3200" b="1" i="1">
                <a:solidFill>
                  <a:srgbClr val="FF3300"/>
                </a:solidFill>
              </a:rPr>
            </a:br>
            <a:r>
              <a:rPr lang="ru-RU" sz="3200" b="1" i="1">
                <a:solidFill>
                  <a:srgbClr val="FF3300"/>
                </a:solidFill>
              </a:rPr>
              <a:t>         Е(4;-1)</a:t>
            </a:r>
            <a:br>
              <a:rPr lang="ru-RU" sz="3200" b="1" i="1">
                <a:solidFill>
                  <a:srgbClr val="FF3300"/>
                </a:solidFill>
              </a:rPr>
            </a:br>
            <a:r>
              <a:rPr lang="ru-RU" sz="3200" b="1" i="1">
                <a:solidFill>
                  <a:srgbClr val="FF3300"/>
                </a:solidFill>
              </a:rPr>
              <a:t>         </a:t>
            </a:r>
            <a:r>
              <a:rPr lang="en-US" sz="3200" b="1" i="1">
                <a:solidFill>
                  <a:srgbClr val="FF3300"/>
                </a:solidFill>
              </a:rPr>
              <a:t>F(-2</a:t>
            </a:r>
            <a:r>
              <a:rPr lang="ru-RU" sz="3200" b="1" i="1">
                <a:solidFill>
                  <a:srgbClr val="FF3300"/>
                </a:solidFill>
              </a:rPr>
              <a:t>;</a:t>
            </a:r>
            <a:r>
              <a:rPr lang="en-US" sz="3200" b="1" i="1">
                <a:solidFill>
                  <a:srgbClr val="FF3300"/>
                </a:solidFill>
              </a:rPr>
              <a:t>-1)</a:t>
            </a:r>
            <a:br>
              <a:rPr lang="ru-RU" sz="3200" b="1" i="1">
                <a:solidFill>
                  <a:srgbClr val="FF0066"/>
                </a:solidFill>
              </a:rPr>
            </a:br>
            <a:br>
              <a:rPr lang="ru-RU" sz="3200" b="1" i="1">
                <a:solidFill>
                  <a:srgbClr val="FF0066"/>
                </a:solidFill>
              </a:rPr>
            </a:br>
            <a:r>
              <a:rPr lang="ru-RU" sz="3200" b="1" i="1">
                <a:solidFill>
                  <a:srgbClr val="0000FF"/>
                </a:solidFill>
              </a:rPr>
              <a:t>Построить ломанную </a:t>
            </a:r>
            <a:r>
              <a:rPr lang="ru-RU" sz="3200" b="1" i="1">
                <a:solidFill>
                  <a:srgbClr val="FF3300"/>
                </a:solidFill>
              </a:rPr>
              <a:t>АВС</a:t>
            </a:r>
            <a:r>
              <a:rPr lang="en-US" sz="3200" b="1" i="1">
                <a:solidFill>
                  <a:srgbClr val="FF3300"/>
                </a:solidFill>
              </a:rPr>
              <a:t>D</a:t>
            </a:r>
            <a:r>
              <a:rPr lang="ru-RU" sz="3200" b="1" i="1">
                <a:solidFill>
                  <a:srgbClr val="FF3300"/>
                </a:solidFill>
              </a:rPr>
              <a:t>Е</a:t>
            </a:r>
            <a:r>
              <a:rPr lang="en-US" sz="3200" b="1" i="1">
                <a:solidFill>
                  <a:srgbClr val="FF3300"/>
                </a:solidFill>
              </a:rPr>
              <a:t>F</a:t>
            </a:r>
            <a:endParaRPr lang="ru-RU" sz="3200" b="1" i="1">
              <a:solidFill>
                <a:srgbClr val="FF3300"/>
              </a:solidFill>
            </a:endParaRPr>
          </a:p>
        </p:txBody>
      </p:sp>
      <p:grpSp>
        <p:nvGrpSpPr>
          <p:cNvPr id="158788" name="Group 68"/>
          <p:cNvGrpSpPr>
            <a:grpSpLocks/>
          </p:cNvGrpSpPr>
          <p:nvPr/>
        </p:nvGrpSpPr>
        <p:grpSpPr bwMode="auto">
          <a:xfrm>
            <a:off x="5724525" y="2060575"/>
            <a:ext cx="2960688" cy="2844800"/>
            <a:chOff x="3606" y="1298"/>
            <a:chExt cx="1865" cy="1792"/>
          </a:xfrm>
        </p:grpSpPr>
        <p:sp>
          <p:nvSpPr>
            <p:cNvPr id="158769" name="Oval 49"/>
            <p:cNvSpPr>
              <a:spLocks noChangeArrowheads="1"/>
            </p:cNvSpPr>
            <p:nvPr/>
          </p:nvSpPr>
          <p:spPr bwMode="auto">
            <a:xfrm>
              <a:off x="3833" y="2931"/>
              <a:ext cx="46" cy="45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8770" name="Oval 50"/>
            <p:cNvSpPr>
              <a:spLocks noChangeArrowheads="1"/>
            </p:cNvSpPr>
            <p:nvPr/>
          </p:nvSpPr>
          <p:spPr bwMode="auto">
            <a:xfrm>
              <a:off x="3833" y="1389"/>
              <a:ext cx="46" cy="45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8771" name="Oval 51"/>
            <p:cNvSpPr>
              <a:spLocks noChangeArrowheads="1"/>
            </p:cNvSpPr>
            <p:nvPr/>
          </p:nvSpPr>
          <p:spPr bwMode="auto">
            <a:xfrm>
              <a:off x="5193" y="1389"/>
              <a:ext cx="46" cy="45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8772" name="Oval 52"/>
            <p:cNvSpPr>
              <a:spLocks noChangeArrowheads="1"/>
            </p:cNvSpPr>
            <p:nvPr/>
          </p:nvSpPr>
          <p:spPr bwMode="auto">
            <a:xfrm>
              <a:off x="4967" y="1842"/>
              <a:ext cx="46" cy="45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8773" name="Oval 53"/>
            <p:cNvSpPr>
              <a:spLocks noChangeArrowheads="1"/>
            </p:cNvSpPr>
            <p:nvPr/>
          </p:nvSpPr>
          <p:spPr bwMode="auto">
            <a:xfrm>
              <a:off x="5193" y="2296"/>
              <a:ext cx="46" cy="45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8774" name="Oval 54"/>
            <p:cNvSpPr>
              <a:spLocks noChangeArrowheads="1"/>
            </p:cNvSpPr>
            <p:nvPr/>
          </p:nvSpPr>
          <p:spPr bwMode="auto">
            <a:xfrm>
              <a:off x="3833" y="2296"/>
              <a:ext cx="46" cy="45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8776" name="Text Box 56"/>
            <p:cNvSpPr txBox="1">
              <a:spLocks noChangeArrowheads="1"/>
            </p:cNvSpPr>
            <p:nvPr/>
          </p:nvSpPr>
          <p:spPr bwMode="auto">
            <a:xfrm>
              <a:off x="3606" y="2840"/>
              <a:ext cx="232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>
                  <a:solidFill>
                    <a:srgbClr val="FF0066"/>
                  </a:solidFill>
                </a:rPr>
                <a:t>А</a:t>
              </a:r>
            </a:p>
          </p:txBody>
        </p:sp>
        <p:sp>
          <p:nvSpPr>
            <p:cNvPr id="158777" name="Text Box 57"/>
            <p:cNvSpPr txBox="1">
              <a:spLocks noChangeArrowheads="1"/>
            </p:cNvSpPr>
            <p:nvPr/>
          </p:nvSpPr>
          <p:spPr bwMode="auto">
            <a:xfrm>
              <a:off x="3606" y="1298"/>
              <a:ext cx="232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>
                  <a:solidFill>
                    <a:srgbClr val="FF0066"/>
                  </a:solidFill>
                </a:rPr>
                <a:t>В</a:t>
              </a:r>
            </a:p>
          </p:txBody>
        </p:sp>
        <p:sp>
          <p:nvSpPr>
            <p:cNvPr id="158778" name="Text Box 58"/>
            <p:cNvSpPr txBox="1">
              <a:spLocks noChangeArrowheads="1"/>
            </p:cNvSpPr>
            <p:nvPr/>
          </p:nvSpPr>
          <p:spPr bwMode="auto">
            <a:xfrm>
              <a:off x="5239" y="1298"/>
              <a:ext cx="232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>
                  <a:solidFill>
                    <a:srgbClr val="FF0066"/>
                  </a:solidFill>
                </a:rPr>
                <a:t>С</a:t>
              </a:r>
            </a:p>
          </p:txBody>
        </p:sp>
        <p:sp>
          <p:nvSpPr>
            <p:cNvPr id="158779" name="Text Box 59"/>
            <p:cNvSpPr txBox="1">
              <a:spLocks noChangeArrowheads="1"/>
            </p:cNvSpPr>
            <p:nvPr/>
          </p:nvSpPr>
          <p:spPr bwMode="auto">
            <a:xfrm>
              <a:off x="5012" y="1752"/>
              <a:ext cx="232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66"/>
                  </a:solidFill>
                </a:rPr>
                <a:t>D</a:t>
              </a:r>
              <a:endParaRPr lang="ru-RU">
                <a:solidFill>
                  <a:srgbClr val="FF0066"/>
                </a:solidFill>
              </a:endParaRPr>
            </a:p>
          </p:txBody>
        </p:sp>
        <p:sp>
          <p:nvSpPr>
            <p:cNvPr id="158780" name="Text Box 60"/>
            <p:cNvSpPr txBox="1">
              <a:spLocks noChangeArrowheads="1"/>
            </p:cNvSpPr>
            <p:nvPr/>
          </p:nvSpPr>
          <p:spPr bwMode="auto">
            <a:xfrm>
              <a:off x="5239" y="2205"/>
              <a:ext cx="223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66"/>
                  </a:solidFill>
                </a:rPr>
                <a:t>E</a:t>
              </a:r>
              <a:endParaRPr lang="ru-RU">
                <a:solidFill>
                  <a:srgbClr val="FF0066"/>
                </a:solidFill>
              </a:endParaRPr>
            </a:p>
          </p:txBody>
        </p:sp>
        <p:sp>
          <p:nvSpPr>
            <p:cNvPr id="158781" name="Text Box 61"/>
            <p:cNvSpPr txBox="1">
              <a:spLocks noChangeArrowheads="1"/>
            </p:cNvSpPr>
            <p:nvPr/>
          </p:nvSpPr>
          <p:spPr bwMode="auto">
            <a:xfrm>
              <a:off x="3833" y="2296"/>
              <a:ext cx="214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0066"/>
                  </a:solidFill>
                </a:rPr>
                <a:t>F</a:t>
              </a:r>
              <a:endParaRPr lang="ru-RU">
                <a:solidFill>
                  <a:srgbClr val="FF0066"/>
                </a:solidFill>
              </a:endParaRPr>
            </a:p>
          </p:txBody>
        </p:sp>
      </p:grpSp>
      <p:sp>
        <p:nvSpPr>
          <p:cNvPr id="158782" name="Line 62"/>
          <p:cNvSpPr>
            <a:spLocks noChangeShapeType="1"/>
          </p:cNvSpPr>
          <p:nvPr/>
        </p:nvSpPr>
        <p:spPr bwMode="auto">
          <a:xfrm flipV="1">
            <a:off x="6156325" y="2276475"/>
            <a:ext cx="0" cy="2376488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8784" name="Line 64"/>
          <p:cNvSpPr>
            <a:spLocks noChangeShapeType="1"/>
          </p:cNvSpPr>
          <p:nvPr/>
        </p:nvSpPr>
        <p:spPr bwMode="auto">
          <a:xfrm>
            <a:off x="6156325" y="2276475"/>
            <a:ext cx="2160588" cy="0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8785" name="Line 65"/>
          <p:cNvSpPr>
            <a:spLocks noChangeShapeType="1"/>
          </p:cNvSpPr>
          <p:nvPr/>
        </p:nvSpPr>
        <p:spPr bwMode="auto">
          <a:xfrm flipH="1">
            <a:off x="7956550" y="2276475"/>
            <a:ext cx="287338" cy="647700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8786" name="Line 66"/>
          <p:cNvSpPr>
            <a:spLocks noChangeShapeType="1"/>
          </p:cNvSpPr>
          <p:nvPr/>
        </p:nvSpPr>
        <p:spPr bwMode="auto">
          <a:xfrm>
            <a:off x="7956550" y="2997200"/>
            <a:ext cx="360363" cy="720725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8787" name="Line 67"/>
          <p:cNvSpPr>
            <a:spLocks noChangeShapeType="1"/>
          </p:cNvSpPr>
          <p:nvPr/>
        </p:nvSpPr>
        <p:spPr bwMode="auto">
          <a:xfrm>
            <a:off x="6156325" y="3644900"/>
            <a:ext cx="2160588" cy="0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8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5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58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58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58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15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15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65" grpId="0"/>
      <p:bldP spid="158782" grpId="0" animBg="1"/>
      <p:bldP spid="158784" grpId="0" animBg="1"/>
      <p:bldP spid="158785" grpId="0" animBg="1"/>
      <p:bldP spid="158786" grpId="0" animBg="1"/>
      <p:bldP spid="15878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2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4608513" cy="4752975"/>
          </a:xfrm>
        </p:spPr>
        <p:txBody>
          <a:bodyPr/>
          <a:lstStyle/>
          <a:p>
            <a:pPr algn="just"/>
            <a:r>
              <a:rPr lang="ru-RU" sz="2200" b="1" i="1">
                <a:solidFill>
                  <a:srgbClr val="0000FF"/>
                </a:solidFill>
              </a:rPr>
              <a:t>Этот знак в школе Пифагора считался символом дружбы, он был чем-то вроде талисмана, которым одаривали друзей, тайным знаком, по которому Пифагорейцы узнавали друг друга. В средние века он предохранял от нечистой силы, что, впрочем, не мешало называть его «лапой ведьмы».</a:t>
            </a:r>
          </a:p>
        </p:txBody>
      </p:sp>
      <p:grpSp>
        <p:nvGrpSpPr>
          <p:cNvPr id="161798" name="Group 6"/>
          <p:cNvGrpSpPr>
            <a:grpSpLocks/>
          </p:cNvGrpSpPr>
          <p:nvPr/>
        </p:nvGrpSpPr>
        <p:grpSpPr bwMode="auto">
          <a:xfrm>
            <a:off x="5076825" y="692150"/>
            <a:ext cx="3816350" cy="3960813"/>
            <a:chOff x="2880" y="527"/>
            <a:chExt cx="2404" cy="2495"/>
          </a:xfrm>
        </p:grpSpPr>
        <p:sp>
          <p:nvSpPr>
            <p:cNvPr id="161799" name="Line 7"/>
            <p:cNvSpPr>
              <a:spLocks noChangeShapeType="1"/>
            </p:cNvSpPr>
            <p:nvPr/>
          </p:nvSpPr>
          <p:spPr bwMode="auto">
            <a:xfrm>
              <a:off x="2880" y="1888"/>
              <a:ext cx="240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1800" name="Line 8"/>
            <p:cNvSpPr>
              <a:spLocks noChangeShapeType="1"/>
            </p:cNvSpPr>
            <p:nvPr/>
          </p:nvSpPr>
          <p:spPr bwMode="auto">
            <a:xfrm flipV="1">
              <a:off x="4105" y="618"/>
              <a:ext cx="0" cy="240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1801" name="Line 9"/>
            <p:cNvSpPr>
              <a:spLocks noChangeShapeType="1"/>
            </p:cNvSpPr>
            <p:nvPr/>
          </p:nvSpPr>
          <p:spPr bwMode="auto">
            <a:xfrm>
              <a:off x="2880" y="2115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1802" name="Line 10"/>
            <p:cNvSpPr>
              <a:spLocks noChangeShapeType="1"/>
            </p:cNvSpPr>
            <p:nvPr/>
          </p:nvSpPr>
          <p:spPr bwMode="auto">
            <a:xfrm>
              <a:off x="2880" y="2341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1803" name="Line 11"/>
            <p:cNvSpPr>
              <a:spLocks noChangeShapeType="1"/>
            </p:cNvSpPr>
            <p:nvPr/>
          </p:nvSpPr>
          <p:spPr bwMode="auto">
            <a:xfrm>
              <a:off x="2880" y="2568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1804" name="Line 12"/>
            <p:cNvSpPr>
              <a:spLocks noChangeShapeType="1"/>
            </p:cNvSpPr>
            <p:nvPr/>
          </p:nvSpPr>
          <p:spPr bwMode="auto">
            <a:xfrm>
              <a:off x="2880" y="2795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1805" name="Line 13"/>
            <p:cNvSpPr>
              <a:spLocks noChangeShapeType="1"/>
            </p:cNvSpPr>
            <p:nvPr/>
          </p:nvSpPr>
          <p:spPr bwMode="auto">
            <a:xfrm>
              <a:off x="2880" y="1661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1806" name="Line 14"/>
            <p:cNvSpPr>
              <a:spLocks noChangeShapeType="1"/>
            </p:cNvSpPr>
            <p:nvPr/>
          </p:nvSpPr>
          <p:spPr bwMode="auto">
            <a:xfrm>
              <a:off x="2880" y="1434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1807" name="Line 15"/>
            <p:cNvSpPr>
              <a:spLocks noChangeShapeType="1"/>
            </p:cNvSpPr>
            <p:nvPr/>
          </p:nvSpPr>
          <p:spPr bwMode="auto">
            <a:xfrm>
              <a:off x="2880" y="1207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1808" name="Line 16"/>
            <p:cNvSpPr>
              <a:spLocks noChangeShapeType="1"/>
            </p:cNvSpPr>
            <p:nvPr/>
          </p:nvSpPr>
          <p:spPr bwMode="auto">
            <a:xfrm>
              <a:off x="2880" y="981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1809" name="Line 17"/>
            <p:cNvSpPr>
              <a:spLocks noChangeShapeType="1"/>
            </p:cNvSpPr>
            <p:nvPr/>
          </p:nvSpPr>
          <p:spPr bwMode="auto">
            <a:xfrm>
              <a:off x="2880" y="754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1810" name="Line 18"/>
            <p:cNvSpPr>
              <a:spLocks noChangeShapeType="1"/>
            </p:cNvSpPr>
            <p:nvPr/>
          </p:nvSpPr>
          <p:spPr bwMode="auto">
            <a:xfrm flipV="1">
              <a:off x="3878" y="618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1811" name="Line 19"/>
            <p:cNvSpPr>
              <a:spLocks noChangeShapeType="1"/>
            </p:cNvSpPr>
            <p:nvPr/>
          </p:nvSpPr>
          <p:spPr bwMode="auto">
            <a:xfrm flipV="1">
              <a:off x="3651" y="618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1812" name="Line 20"/>
            <p:cNvSpPr>
              <a:spLocks noChangeShapeType="1"/>
            </p:cNvSpPr>
            <p:nvPr/>
          </p:nvSpPr>
          <p:spPr bwMode="auto">
            <a:xfrm flipV="1">
              <a:off x="3198" y="618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1813" name="Line 21"/>
            <p:cNvSpPr>
              <a:spLocks noChangeShapeType="1"/>
            </p:cNvSpPr>
            <p:nvPr/>
          </p:nvSpPr>
          <p:spPr bwMode="auto">
            <a:xfrm flipV="1">
              <a:off x="3424" y="618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1814" name="Line 22"/>
            <p:cNvSpPr>
              <a:spLocks noChangeShapeType="1"/>
            </p:cNvSpPr>
            <p:nvPr/>
          </p:nvSpPr>
          <p:spPr bwMode="auto">
            <a:xfrm flipV="1">
              <a:off x="2971" y="618"/>
              <a:ext cx="0" cy="2404"/>
            </a:xfrm>
            <a:prstGeom prst="line">
              <a:avLst/>
            </a:prstGeom>
            <a:noFill/>
            <a:ln w="6350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1815" name="Line 23"/>
            <p:cNvSpPr>
              <a:spLocks noChangeShapeType="1"/>
            </p:cNvSpPr>
            <p:nvPr/>
          </p:nvSpPr>
          <p:spPr bwMode="auto">
            <a:xfrm flipV="1">
              <a:off x="4558" y="618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1816" name="Line 24"/>
            <p:cNvSpPr>
              <a:spLocks noChangeShapeType="1"/>
            </p:cNvSpPr>
            <p:nvPr/>
          </p:nvSpPr>
          <p:spPr bwMode="auto">
            <a:xfrm flipV="1">
              <a:off x="4332" y="618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1817" name="Line 25"/>
            <p:cNvSpPr>
              <a:spLocks noChangeShapeType="1"/>
            </p:cNvSpPr>
            <p:nvPr/>
          </p:nvSpPr>
          <p:spPr bwMode="auto">
            <a:xfrm flipV="1">
              <a:off x="4785" y="618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1818" name="Line 26"/>
            <p:cNvSpPr>
              <a:spLocks noChangeShapeType="1"/>
            </p:cNvSpPr>
            <p:nvPr/>
          </p:nvSpPr>
          <p:spPr bwMode="auto">
            <a:xfrm flipV="1">
              <a:off x="5012" y="618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1819" name="Line 27"/>
            <p:cNvSpPr>
              <a:spLocks noChangeShapeType="1"/>
            </p:cNvSpPr>
            <p:nvPr/>
          </p:nvSpPr>
          <p:spPr bwMode="auto">
            <a:xfrm flipV="1">
              <a:off x="5239" y="618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1820" name="Text Box 28"/>
            <p:cNvSpPr txBox="1">
              <a:spLocks noChangeArrowheads="1"/>
            </p:cNvSpPr>
            <p:nvPr/>
          </p:nvSpPr>
          <p:spPr bwMode="auto">
            <a:xfrm>
              <a:off x="4105" y="527"/>
              <a:ext cx="3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</a:rPr>
                <a:t>y</a:t>
              </a:r>
              <a:endParaRPr lang="ru-RU" sz="24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61821" name="Text Box 29"/>
            <p:cNvSpPr txBox="1">
              <a:spLocks noChangeArrowheads="1"/>
            </p:cNvSpPr>
            <p:nvPr/>
          </p:nvSpPr>
          <p:spPr bwMode="auto">
            <a:xfrm>
              <a:off x="4241" y="188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1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61822" name="Text Box 30"/>
            <p:cNvSpPr txBox="1">
              <a:spLocks noChangeArrowheads="1"/>
            </p:cNvSpPr>
            <p:nvPr/>
          </p:nvSpPr>
          <p:spPr bwMode="auto">
            <a:xfrm>
              <a:off x="4468" y="1888"/>
              <a:ext cx="3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i="0">
                  <a:latin typeface="Times New Roman" pitchFamily="18" charset="0"/>
                </a:rPr>
                <a:t>2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61823" name="Text Box 31"/>
            <p:cNvSpPr txBox="1">
              <a:spLocks noChangeArrowheads="1"/>
            </p:cNvSpPr>
            <p:nvPr/>
          </p:nvSpPr>
          <p:spPr bwMode="auto">
            <a:xfrm>
              <a:off x="4694" y="188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3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61824" name="Text Box 32"/>
            <p:cNvSpPr txBox="1">
              <a:spLocks noChangeArrowheads="1"/>
            </p:cNvSpPr>
            <p:nvPr/>
          </p:nvSpPr>
          <p:spPr bwMode="auto">
            <a:xfrm>
              <a:off x="4921" y="188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4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61825" name="Text Box 33"/>
            <p:cNvSpPr txBox="1">
              <a:spLocks noChangeArrowheads="1"/>
            </p:cNvSpPr>
            <p:nvPr/>
          </p:nvSpPr>
          <p:spPr bwMode="auto">
            <a:xfrm>
              <a:off x="3742" y="1888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-1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61826" name="Text Box 34"/>
            <p:cNvSpPr txBox="1">
              <a:spLocks noChangeArrowheads="1"/>
            </p:cNvSpPr>
            <p:nvPr/>
          </p:nvSpPr>
          <p:spPr bwMode="auto">
            <a:xfrm>
              <a:off x="3515" y="1888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-2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61827" name="Text Box 35"/>
            <p:cNvSpPr txBox="1">
              <a:spLocks noChangeArrowheads="1"/>
            </p:cNvSpPr>
            <p:nvPr/>
          </p:nvSpPr>
          <p:spPr bwMode="auto">
            <a:xfrm>
              <a:off x="3334" y="1888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-3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61828" name="Text Box 36"/>
            <p:cNvSpPr txBox="1">
              <a:spLocks noChangeArrowheads="1"/>
            </p:cNvSpPr>
            <p:nvPr/>
          </p:nvSpPr>
          <p:spPr bwMode="auto">
            <a:xfrm>
              <a:off x="3107" y="1888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-4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61829" name="Text Box 37"/>
            <p:cNvSpPr txBox="1">
              <a:spLocks noChangeArrowheads="1"/>
            </p:cNvSpPr>
            <p:nvPr/>
          </p:nvSpPr>
          <p:spPr bwMode="auto">
            <a:xfrm>
              <a:off x="4105" y="157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1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61830" name="Text Box 38"/>
            <p:cNvSpPr txBox="1">
              <a:spLocks noChangeArrowheads="1"/>
            </p:cNvSpPr>
            <p:nvPr/>
          </p:nvSpPr>
          <p:spPr bwMode="auto">
            <a:xfrm>
              <a:off x="4105" y="134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2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61831" name="Text Box 39"/>
            <p:cNvSpPr txBox="1">
              <a:spLocks noChangeArrowheads="1"/>
            </p:cNvSpPr>
            <p:nvPr/>
          </p:nvSpPr>
          <p:spPr bwMode="auto">
            <a:xfrm>
              <a:off x="4105" y="1117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3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61832" name="Text Box 40"/>
            <p:cNvSpPr txBox="1">
              <a:spLocks noChangeArrowheads="1"/>
            </p:cNvSpPr>
            <p:nvPr/>
          </p:nvSpPr>
          <p:spPr bwMode="auto">
            <a:xfrm>
              <a:off x="4105" y="89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0" i="0">
                  <a:latin typeface="Times New Roman" pitchFamily="18" charset="0"/>
                </a:rPr>
                <a:t>4</a:t>
              </a:r>
              <a:endParaRPr lang="ru-RU" sz="1800" b="0" i="0">
                <a:latin typeface="Times New Roman" pitchFamily="18" charset="0"/>
              </a:endParaRPr>
            </a:p>
          </p:txBody>
        </p:sp>
        <p:sp>
          <p:nvSpPr>
            <p:cNvPr id="161833" name="Text Box 41"/>
            <p:cNvSpPr txBox="1">
              <a:spLocks noChangeArrowheads="1"/>
            </p:cNvSpPr>
            <p:nvPr/>
          </p:nvSpPr>
          <p:spPr bwMode="auto">
            <a:xfrm>
              <a:off x="4105" y="2024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-1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61834" name="Text Box 42"/>
            <p:cNvSpPr txBox="1">
              <a:spLocks noChangeArrowheads="1"/>
            </p:cNvSpPr>
            <p:nvPr/>
          </p:nvSpPr>
          <p:spPr bwMode="auto">
            <a:xfrm>
              <a:off x="4105" y="2251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-2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61835" name="Text Box 43"/>
            <p:cNvSpPr txBox="1">
              <a:spLocks noChangeArrowheads="1"/>
            </p:cNvSpPr>
            <p:nvPr/>
          </p:nvSpPr>
          <p:spPr bwMode="auto">
            <a:xfrm>
              <a:off x="4105" y="2478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-3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61836" name="Text Box 44"/>
            <p:cNvSpPr txBox="1">
              <a:spLocks noChangeArrowheads="1"/>
            </p:cNvSpPr>
            <p:nvPr/>
          </p:nvSpPr>
          <p:spPr bwMode="auto">
            <a:xfrm>
              <a:off x="4105" y="2704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-4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61837" name="Text Box 45"/>
            <p:cNvSpPr txBox="1">
              <a:spLocks noChangeArrowheads="1"/>
            </p:cNvSpPr>
            <p:nvPr/>
          </p:nvSpPr>
          <p:spPr bwMode="auto">
            <a:xfrm>
              <a:off x="4059" y="188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0</a:t>
              </a:r>
              <a:endParaRPr lang="ru-RU" sz="1800" i="0">
                <a:latin typeface="Times New Roman" pitchFamily="18" charset="0"/>
              </a:endParaRPr>
            </a:p>
          </p:txBody>
        </p:sp>
      </p:grpSp>
      <p:sp>
        <p:nvSpPr>
          <p:cNvPr id="161838" name="Text Box 46"/>
          <p:cNvSpPr txBox="1">
            <a:spLocks noChangeArrowheads="1"/>
          </p:cNvSpPr>
          <p:nvPr/>
        </p:nvSpPr>
        <p:spPr bwMode="auto">
          <a:xfrm>
            <a:off x="357158" y="4868863"/>
            <a:ext cx="8143932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FF3300"/>
                </a:solidFill>
              </a:rPr>
              <a:t>А(0;3),   В(-0,5; 1),   С(-3;1),   </a:t>
            </a:r>
            <a:r>
              <a:rPr lang="en-US" sz="2800" dirty="0">
                <a:solidFill>
                  <a:srgbClr val="FF3300"/>
                </a:solidFill>
              </a:rPr>
              <a:t>D(-1</a:t>
            </a:r>
            <a:r>
              <a:rPr lang="ru-RU" sz="2800" dirty="0">
                <a:solidFill>
                  <a:srgbClr val="FF3300"/>
                </a:solidFill>
              </a:rPr>
              <a:t>;0),   Е(-2;-2), </a:t>
            </a:r>
            <a:r>
              <a:rPr lang="en-US" sz="2800" dirty="0">
                <a:solidFill>
                  <a:srgbClr val="FF3300"/>
                </a:solidFill>
              </a:rPr>
              <a:t>F(0</a:t>
            </a:r>
            <a:r>
              <a:rPr lang="ru-RU" sz="2800" dirty="0">
                <a:solidFill>
                  <a:srgbClr val="FF3300"/>
                </a:solidFill>
              </a:rPr>
              <a:t>;-1),   К(2;-2),    </a:t>
            </a:r>
            <a:r>
              <a:rPr lang="en-US" sz="2800" dirty="0">
                <a:solidFill>
                  <a:srgbClr val="FF3300"/>
                </a:solidFill>
              </a:rPr>
              <a:t>L(1</a:t>
            </a:r>
            <a:r>
              <a:rPr lang="ru-RU" sz="2800" dirty="0">
                <a:solidFill>
                  <a:srgbClr val="FF3300"/>
                </a:solidFill>
              </a:rPr>
              <a:t>;0),   М(3;1),   </a:t>
            </a:r>
            <a:r>
              <a:rPr lang="en-US" sz="2800" dirty="0">
                <a:solidFill>
                  <a:srgbClr val="FF3300"/>
                </a:solidFill>
              </a:rPr>
              <a:t>N(0</a:t>
            </a:r>
            <a:r>
              <a:rPr lang="ru-RU" sz="2800" dirty="0">
                <a:solidFill>
                  <a:srgbClr val="FF3300"/>
                </a:solidFill>
              </a:rPr>
              <a:t>,5;1)</a:t>
            </a:r>
          </a:p>
        </p:txBody>
      </p:sp>
      <p:sp>
        <p:nvSpPr>
          <p:cNvPr id="161839" name="Text Box 47"/>
          <p:cNvSpPr txBox="1">
            <a:spLocks noChangeArrowheads="1"/>
          </p:cNvSpPr>
          <p:nvPr/>
        </p:nvSpPr>
        <p:spPr bwMode="auto">
          <a:xfrm>
            <a:off x="5076825" y="5949950"/>
            <a:ext cx="3321166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00FF"/>
                </a:solidFill>
              </a:rPr>
              <a:t>АВС</a:t>
            </a:r>
            <a:r>
              <a:rPr lang="en-US" sz="3200" dirty="0">
                <a:solidFill>
                  <a:srgbClr val="0000FF"/>
                </a:solidFill>
              </a:rPr>
              <a:t>D</a:t>
            </a:r>
            <a:r>
              <a:rPr lang="ru-RU" sz="3200" dirty="0">
                <a:solidFill>
                  <a:srgbClr val="0000FF"/>
                </a:solidFill>
              </a:rPr>
              <a:t>Е</a:t>
            </a:r>
            <a:r>
              <a:rPr lang="en-US" sz="3200" dirty="0">
                <a:solidFill>
                  <a:srgbClr val="0000FF"/>
                </a:solidFill>
              </a:rPr>
              <a:t>F</a:t>
            </a:r>
            <a:r>
              <a:rPr lang="ru-RU" sz="3200" dirty="0">
                <a:solidFill>
                  <a:srgbClr val="0000FF"/>
                </a:solidFill>
              </a:rPr>
              <a:t>К</a:t>
            </a:r>
            <a:r>
              <a:rPr lang="en-US" sz="3200" dirty="0">
                <a:solidFill>
                  <a:srgbClr val="0000FF"/>
                </a:solidFill>
              </a:rPr>
              <a:t>L</a:t>
            </a:r>
            <a:r>
              <a:rPr lang="ru-RU" sz="3200" dirty="0">
                <a:solidFill>
                  <a:srgbClr val="0000FF"/>
                </a:solidFill>
              </a:rPr>
              <a:t>М</a:t>
            </a:r>
            <a:r>
              <a:rPr lang="en-US" sz="3200" dirty="0">
                <a:solidFill>
                  <a:srgbClr val="0000FF"/>
                </a:solidFill>
              </a:rPr>
              <a:t>N</a:t>
            </a:r>
            <a:r>
              <a:rPr lang="ru-RU" sz="3200" dirty="0">
                <a:solidFill>
                  <a:srgbClr val="0000FF"/>
                </a:solidFill>
              </a:rPr>
              <a:t>А</a:t>
            </a:r>
          </a:p>
        </p:txBody>
      </p:sp>
      <p:grpSp>
        <p:nvGrpSpPr>
          <p:cNvPr id="161860" name="Group 68"/>
          <p:cNvGrpSpPr>
            <a:grpSpLocks/>
          </p:cNvGrpSpPr>
          <p:nvPr/>
        </p:nvGrpSpPr>
        <p:grpSpPr bwMode="auto">
          <a:xfrm>
            <a:off x="5580063" y="1412875"/>
            <a:ext cx="2916237" cy="2341563"/>
            <a:chOff x="3515" y="890"/>
            <a:chExt cx="1837" cy="1475"/>
          </a:xfrm>
        </p:grpSpPr>
        <p:sp>
          <p:nvSpPr>
            <p:cNvPr id="161840" name="Oval 48"/>
            <p:cNvSpPr>
              <a:spLocks noChangeArrowheads="1"/>
            </p:cNvSpPr>
            <p:nvPr/>
          </p:nvSpPr>
          <p:spPr bwMode="auto">
            <a:xfrm>
              <a:off x="4422" y="1071"/>
              <a:ext cx="46" cy="46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1841" name="Oval 49"/>
            <p:cNvSpPr>
              <a:spLocks noChangeArrowheads="1"/>
            </p:cNvSpPr>
            <p:nvPr/>
          </p:nvSpPr>
          <p:spPr bwMode="auto">
            <a:xfrm flipV="1">
              <a:off x="3969" y="2205"/>
              <a:ext cx="45" cy="45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1842" name="Oval 50"/>
            <p:cNvSpPr>
              <a:spLocks noChangeArrowheads="1"/>
            </p:cNvSpPr>
            <p:nvPr/>
          </p:nvSpPr>
          <p:spPr bwMode="auto">
            <a:xfrm flipV="1">
              <a:off x="3742" y="1570"/>
              <a:ext cx="45" cy="45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1843" name="Oval 51"/>
            <p:cNvSpPr>
              <a:spLocks noChangeArrowheads="1"/>
            </p:cNvSpPr>
            <p:nvPr/>
          </p:nvSpPr>
          <p:spPr bwMode="auto">
            <a:xfrm flipV="1">
              <a:off x="4195" y="1752"/>
              <a:ext cx="45" cy="45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1844" name="Oval 52"/>
            <p:cNvSpPr>
              <a:spLocks noChangeArrowheads="1"/>
            </p:cNvSpPr>
            <p:nvPr/>
          </p:nvSpPr>
          <p:spPr bwMode="auto">
            <a:xfrm flipV="1">
              <a:off x="4286" y="1525"/>
              <a:ext cx="45" cy="45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1845" name="Oval 53"/>
            <p:cNvSpPr>
              <a:spLocks noChangeArrowheads="1"/>
            </p:cNvSpPr>
            <p:nvPr/>
          </p:nvSpPr>
          <p:spPr bwMode="auto">
            <a:xfrm flipV="1">
              <a:off x="4830" y="2205"/>
              <a:ext cx="45" cy="45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1846" name="Oval 54"/>
            <p:cNvSpPr>
              <a:spLocks noChangeArrowheads="1"/>
            </p:cNvSpPr>
            <p:nvPr/>
          </p:nvSpPr>
          <p:spPr bwMode="auto">
            <a:xfrm flipV="1">
              <a:off x="4604" y="1752"/>
              <a:ext cx="45" cy="45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1847" name="Oval 55"/>
            <p:cNvSpPr>
              <a:spLocks noChangeArrowheads="1"/>
            </p:cNvSpPr>
            <p:nvPr/>
          </p:nvSpPr>
          <p:spPr bwMode="auto">
            <a:xfrm flipV="1">
              <a:off x="4422" y="2024"/>
              <a:ext cx="45" cy="45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1848" name="Oval 56"/>
            <p:cNvSpPr>
              <a:spLocks noChangeArrowheads="1"/>
            </p:cNvSpPr>
            <p:nvPr/>
          </p:nvSpPr>
          <p:spPr bwMode="auto">
            <a:xfrm flipV="1">
              <a:off x="5057" y="1570"/>
              <a:ext cx="45" cy="45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1849" name="Oval 57"/>
            <p:cNvSpPr>
              <a:spLocks noChangeArrowheads="1"/>
            </p:cNvSpPr>
            <p:nvPr/>
          </p:nvSpPr>
          <p:spPr bwMode="auto">
            <a:xfrm flipV="1">
              <a:off x="4513" y="1525"/>
              <a:ext cx="45" cy="45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1850" name="Text Box 58"/>
            <p:cNvSpPr txBox="1">
              <a:spLocks noChangeArrowheads="1"/>
            </p:cNvSpPr>
            <p:nvPr/>
          </p:nvSpPr>
          <p:spPr bwMode="auto">
            <a:xfrm>
              <a:off x="4195" y="1933"/>
              <a:ext cx="214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66"/>
                  </a:solidFill>
                </a:rPr>
                <a:t>F</a:t>
              </a:r>
              <a:endParaRPr lang="ru-RU">
                <a:solidFill>
                  <a:srgbClr val="FF0066"/>
                </a:solidFill>
              </a:endParaRPr>
            </a:p>
          </p:txBody>
        </p:sp>
        <p:sp>
          <p:nvSpPr>
            <p:cNvPr id="161851" name="Text Box 59"/>
            <p:cNvSpPr txBox="1">
              <a:spLocks noChangeArrowheads="1"/>
            </p:cNvSpPr>
            <p:nvPr/>
          </p:nvSpPr>
          <p:spPr bwMode="auto">
            <a:xfrm>
              <a:off x="4649" y="1661"/>
              <a:ext cx="214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66"/>
                  </a:solidFill>
                </a:rPr>
                <a:t>L</a:t>
              </a:r>
              <a:endParaRPr lang="ru-RU">
                <a:solidFill>
                  <a:srgbClr val="FF0066"/>
                </a:solidFill>
              </a:endParaRPr>
            </a:p>
          </p:txBody>
        </p:sp>
        <p:sp>
          <p:nvSpPr>
            <p:cNvPr id="161852" name="Text Box 60"/>
            <p:cNvSpPr txBox="1">
              <a:spLocks noChangeArrowheads="1"/>
            </p:cNvSpPr>
            <p:nvPr/>
          </p:nvSpPr>
          <p:spPr bwMode="auto">
            <a:xfrm>
              <a:off x="4558" y="1389"/>
              <a:ext cx="232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66"/>
                  </a:solidFill>
                </a:rPr>
                <a:t>N</a:t>
              </a:r>
              <a:endParaRPr lang="ru-RU">
                <a:solidFill>
                  <a:srgbClr val="FF0066"/>
                </a:solidFill>
              </a:endParaRPr>
            </a:p>
          </p:txBody>
        </p:sp>
        <p:sp>
          <p:nvSpPr>
            <p:cNvPr id="161853" name="Text Box 61"/>
            <p:cNvSpPr txBox="1">
              <a:spLocks noChangeArrowheads="1"/>
            </p:cNvSpPr>
            <p:nvPr/>
          </p:nvSpPr>
          <p:spPr bwMode="auto">
            <a:xfrm>
              <a:off x="3969" y="1661"/>
              <a:ext cx="232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66"/>
                  </a:solidFill>
                </a:rPr>
                <a:t>D</a:t>
              </a:r>
              <a:endParaRPr lang="ru-RU">
                <a:solidFill>
                  <a:srgbClr val="FF0066"/>
                </a:solidFill>
              </a:endParaRPr>
            </a:p>
          </p:txBody>
        </p:sp>
        <p:sp>
          <p:nvSpPr>
            <p:cNvPr id="161854" name="Text Box 62"/>
            <p:cNvSpPr txBox="1">
              <a:spLocks noChangeArrowheads="1"/>
            </p:cNvSpPr>
            <p:nvPr/>
          </p:nvSpPr>
          <p:spPr bwMode="auto">
            <a:xfrm>
              <a:off x="4195" y="890"/>
              <a:ext cx="232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66"/>
                  </a:solidFill>
                </a:rPr>
                <a:t>A</a:t>
              </a:r>
              <a:endParaRPr lang="ru-RU">
                <a:solidFill>
                  <a:srgbClr val="FF0066"/>
                </a:solidFill>
              </a:endParaRPr>
            </a:p>
          </p:txBody>
        </p:sp>
        <p:sp>
          <p:nvSpPr>
            <p:cNvPr id="161855" name="Text Box 63"/>
            <p:cNvSpPr txBox="1">
              <a:spLocks noChangeArrowheads="1"/>
            </p:cNvSpPr>
            <p:nvPr/>
          </p:nvSpPr>
          <p:spPr bwMode="auto">
            <a:xfrm>
              <a:off x="4059" y="1389"/>
              <a:ext cx="227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0066"/>
                  </a:solidFill>
                </a:rPr>
                <a:t>B</a:t>
              </a:r>
              <a:endParaRPr lang="ru-RU">
                <a:solidFill>
                  <a:srgbClr val="FF0066"/>
                </a:solidFill>
              </a:endParaRPr>
            </a:p>
          </p:txBody>
        </p:sp>
        <p:sp>
          <p:nvSpPr>
            <p:cNvPr id="161856" name="Text Box 64"/>
            <p:cNvSpPr txBox="1">
              <a:spLocks noChangeArrowheads="1"/>
            </p:cNvSpPr>
            <p:nvPr/>
          </p:nvSpPr>
          <p:spPr bwMode="auto">
            <a:xfrm>
              <a:off x="3515" y="1434"/>
              <a:ext cx="232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66"/>
                  </a:solidFill>
                </a:rPr>
                <a:t>C</a:t>
              </a:r>
              <a:endParaRPr lang="ru-RU">
                <a:solidFill>
                  <a:srgbClr val="FF0066"/>
                </a:solidFill>
              </a:endParaRPr>
            </a:p>
          </p:txBody>
        </p:sp>
        <p:sp>
          <p:nvSpPr>
            <p:cNvPr id="161857" name="Text Box 65"/>
            <p:cNvSpPr txBox="1">
              <a:spLocks noChangeArrowheads="1"/>
            </p:cNvSpPr>
            <p:nvPr/>
          </p:nvSpPr>
          <p:spPr bwMode="auto">
            <a:xfrm>
              <a:off x="4876" y="2115"/>
              <a:ext cx="232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66"/>
                  </a:solidFill>
                </a:rPr>
                <a:t>K</a:t>
              </a:r>
              <a:endParaRPr lang="ru-RU">
                <a:solidFill>
                  <a:srgbClr val="FF0066"/>
                </a:solidFill>
              </a:endParaRPr>
            </a:p>
          </p:txBody>
        </p:sp>
        <p:sp>
          <p:nvSpPr>
            <p:cNvPr id="161858" name="Text Box 66"/>
            <p:cNvSpPr txBox="1">
              <a:spLocks noChangeArrowheads="1"/>
            </p:cNvSpPr>
            <p:nvPr/>
          </p:nvSpPr>
          <p:spPr bwMode="auto">
            <a:xfrm>
              <a:off x="5103" y="1480"/>
              <a:ext cx="249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66"/>
                  </a:solidFill>
                </a:rPr>
                <a:t>M</a:t>
              </a:r>
              <a:endParaRPr lang="ru-RU">
                <a:solidFill>
                  <a:srgbClr val="FF0066"/>
                </a:solidFill>
              </a:endParaRPr>
            </a:p>
          </p:txBody>
        </p:sp>
        <p:sp>
          <p:nvSpPr>
            <p:cNvPr id="161859" name="Text Box 67"/>
            <p:cNvSpPr txBox="1">
              <a:spLocks noChangeArrowheads="1"/>
            </p:cNvSpPr>
            <p:nvPr/>
          </p:nvSpPr>
          <p:spPr bwMode="auto">
            <a:xfrm>
              <a:off x="3742" y="2115"/>
              <a:ext cx="223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66"/>
                  </a:solidFill>
                </a:rPr>
                <a:t>E</a:t>
              </a:r>
              <a:endParaRPr lang="ru-RU">
                <a:solidFill>
                  <a:srgbClr val="FF0066"/>
                </a:solidFill>
              </a:endParaRPr>
            </a:p>
          </p:txBody>
        </p:sp>
      </p:grpSp>
      <p:sp>
        <p:nvSpPr>
          <p:cNvPr id="162816" name="Line 1024"/>
          <p:cNvSpPr>
            <a:spLocks noChangeShapeType="1"/>
          </p:cNvSpPr>
          <p:nvPr/>
        </p:nvSpPr>
        <p:spPr bwMode="auto">
          <a:xfrm flipH="1">
            <a:off x="6804025" y="1773238"/>
            <a:ext cx="215900" cy="719137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2817" name="Line 1025"/>
          <p:cNvSpPr>
            <a:spLocks noChangeShapeType="1"/>
          </p:cNvSpPr>
          <p:nvPr/>
        </p:nvSpPr>
        <p:spPr bwMode="auto">
          <a:xfrm flipH="1">
            <a:off x="5940425" y="2492375"/>
            <a:ext cx="936625" cy="0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2818" name="Line 1026"/>
          <p:cNvSpPr>
            <a:spLocks noChangeShapeType="1"/>
          </p:cNvSpPr>
          <p:nvPr/>
        </p:nvSpPr>
        <p:spPr bwMode="auto">
          <a:xfrm>
            <a:off x="5940425" y="2492375"/>
            <a:ext cx="719138" cy="360363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2819" name="Line 1027"/>
          <p:cNvSpPr>
            <a:spLocks noChangeShapeType="1"/>
          </p:cNvSpPr>
          <p:nvPr/>
        </p:nvSpPr>
        <p:spPr bwMode="auto">
          <a:xfrm flipH="1">
            <a:off x="6300788" y="2852738"/>
            <a:ext cx="358775" cy="720725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2820" name="Line 1028"/>
          <p:cNvSpPr>
            <a:spLocks noChangeShapeType="1"/>
          </p:cNvSpPr>
          <p:nvPr/>
        </p:nvSpPr>
        <p:spPr bwMode="auto">
          <a:xfrm flipV="1">
            <a:off x="6300788" y="3213100"/>
            <a:ext cx="719137" cy="360363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2821" name="Line 1029"/>
          <p:cNvSpPr>
            <a:spLocks noChangeShapeType="1"/>
          </p:cNvSpPr>
          <p:nvPr/>
        </p:nvSpPr>
        <p:spPr bwMode="auto">
          <a:xfrm>
            <a:off x="7019925" y="3213100"/>
            <a:ext cx="720725" cy="360363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2822" name="Line 1030"/>
          <p:cNvSpPr>
            <a:spLocks noChangeShapeType="1"/>
          </p:cNvSpPr>
          <p:nvPr/>
        </p:nvSpPr>
        <p:spPr bwMode="auto">
          <a:xfrm flipH="1" flipV="1">
            <a:off x="7380288" y="2852738"/>
            <a:ext cx="360362" cy="720725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2823" name="Line 1031"/>
          <p:cNvSpPr>
            <a:spLocks noChangeShapeType="1"/>
          </p:cNvSpPr>
          <p:nvPr/>
        </p:nvSpPr>
        <p:spPr bwMode="auto">
          <a:xfrm flipV="1">
            <a:off x="7380288" y="2492375"/>
            <a:ext cx="720725" cy="360363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2824" name="Line 1032"/>
          <p:cNvSpPr>
            <a:spLocks noChangeShapeType="1"/>
          </p:cNvSpPr>
          <p:nvPr/>
        </p:nvSpPr>
        <p:spPr bwMode="auto">
          <a:xfrm flipH="1">
            <a:off x="7235825" y="2492375"/>
            <a:ext cx="865188" cy="0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2825" name="Line 1033"/>
          <p:cNvSpPr>
            <a:spLocks noChangeShapeType="1"/>
          </p:cNvSpPr>
          <p:nvPr/>
        </p:nvSpPr>
        <p:spPr bwMode="auto">
          <a:xfrm flipH="1" flipV="1">
            <a:off x="7019925" y="1773238"/>
            <a:ext cx="215900" cy="719137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6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1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1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1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61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16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1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1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1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162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1000"/>
                                        <p:tgtEl>
                                          <p:spTgt spid="162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16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16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16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16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1000"/>
                                        <p:tgtEl>
                                          <p:spTgt spid="162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1000"/>
                                        <p:tgtEl>
                                          <p:spTgt spid="162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1000"/>
                                        <p:tgtEl>
                                          <p:spTgt spid="16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1000"/>
                                        <p:tgtEl>
                                          <p:spTgt spid="162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6" grpId="0"/>
      <p:bldP spid="161838" grpId="0"/>
      <p:bldP spid="161839" grpId="0"/>
      <p:bldP spid="162816" grpId="0" animBg="1"/>
      <p:bldP spid="162817" grpId="0" animBg="1"/>
      <p:bldP spid="162818" grpId="0" animBg="1"/>
      <p:bldP spid="162819" grpId="0" animBg="1"/>
      <p:bldP spid="162820" grpId="0" animBg="1"/>
      <p:bldP spid="162821" grpId="0" animBg="1"/>
      <p:bldP spid="162822" grpId="0" animBg="1"/>
      <p:bldP spid="162823" grpId="0" animBg="1"/>
      <p:bldP spid="162824" grpId="0" animBg="1"/>
      <p:bldP spid="1628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99FF"/>
            </a:gs>
            <a:gs pos="50000">
              <a:srgbClr val="00F2EC"/>
            </a:gs>
            <a:gs pos="100000">
              <a:srgbClr val="00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Rectangle 4"/>
          <p:cNvSpPr>
            <a:spLocks noGrp="1" noChangeArrowheads="1"/>
          </p:cNvSpPr>
          <p:nvPr>
            <p:ph type="title"/>
          </p:nvPr>
        </p:nvSpPr>
        <p:spPr>
          <a:xfrm>
            <a:off x="827088" y="1125538"/>
            <a:ext cx="7920037" cy="5329237"/>
          </a:xfrm>
        </p:spPr>
        <p:txBody>
          <a:bodyPr/>
          <a:lstStyle/>
          <a:p>
            <a:pPr algn="l"/>
            <a:r>
              <a:rPr lang="ru-RU" sz="2800" b="1" i="1">
                <a:solidFill>
                  <a:srgbClr val="990099"/>
                </a:solidFill>
              </a:rPr>
              <a:t>«Всё есть число», «числа правят миром», - искренне верил Пифагор. Пифагорейцы обожествляли числа и геометрические фигуры, а их богатая фантазия наделяла их невероятными свойствами.</a:t>
            </a:r>
            <a:br>
              <a:rPr lang="ru-RU" sz="2800" b="1" i="1">
                <a:solidFill>
                  <a:srgbClr val="990099"/>
                </a:solidFill>
              </a:rPr>
            </a:br>
            <a:r>
              <a:rPr lang="ru-RU" sz="2800" b="1" i="1">
                <a:solidFill>
                  <a:srgbClr val="990099"/>
                </a:solidFill>
              </a:rPr>
              <a:t>Число 1 означает огонь,</a:t>
            </a:r>
            <a:br>
              <a:rPr lang="ru-RU" sz="2800" b="1" i="1">
                <a:solidFill>
                  <a:srgbClr val="990099"/>
                </a:solidFill>
              </a:rPr>
            </a:br>
            <a:r>
              <a:rPr lang="ru-RU" sz="2800" b="1" i="1">
                <a:solidFill>
                  <a:srgbClr val="990099"/>
                </a:solidFill>
              </a:rPr>
              <a:t>2 – землю,</a:t>
            </a:r>
            <a:br>
              <a:rPr lang="ru-RU" sz="2800" b="1" i="1">
                <a:solidFill>
                  <a:srgbClr val="990099"/>
                </a:solidFill>
              </a:rPr>
            </a:br>
            <a:r>
              <a:rPr lang="ru-RU" sz="2800" b="1" i="1">
                <a:solidFill>
                  <a:srgbClr val="990099"/>
                </a:solidFill>
              </a:rPr>
              <a:t>3 – воду,</a:t>
            </a:r>
            <a:br>
              <a:rPr lang="ru-RU" sz="2800" b="1" i="1">
                <a:solidFill>
                  <a:srgbClr val="990099"/>
                </a:solidFill>
              </a:rPr>
            </a:br>
            <a:r>
              <a:rPr lang="ru-RU" sz="2800" b="1" i="1">
                <a:solidFill>
                  <a:srgbClr val="990099"/>
                </a:solidFill>
              </a:rPr>
              <a:t>4 – воздух,</a:t>
            </a:r>
            <a:br>
              <a:rPr lang="ru-RU" sz="2800" b="1" i="1">
                <a:solidFill>
                  <a:srgbClr val="990099"/>
                </a:solidFill>
              </a:rPr>
            </a:br>
            <a:r>
              <a:rPr lang="ru-RU" sz="2800" b="1" i="1">
                <a:solidFill>
                  <a:srgbClr val="990099"/>
                </a:solidFill>
              </a:rPr>
              <a:t>А мы с вами попробуем построить символ разума</a:t>
            </a:r>
            <a:br>
              <a:rPr lang="ru-RU" sz="2800" b="1" i="1">
                <a:solidFill>
                  <a:srgbClr val="990099"/>
                </a:solidFill>
              </a:rPr>
            </a:br>
            <a:endParaRPr lang="ru-RU" sz="4000" b="1" i="1">
              <a:solidFill>
                <a:srgbClr val="990099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2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0" y="1412875"/>
            <a:ext cx="4186238" cy="3816350"/>
          </a:xfrm>
        </p:spPr>
        <p:txBody>
          <a:bodyPr/>
          <a:lstStyle/>
          <a:p>
            <a:pPr algn="l"/>
            <a:r>
              <a:rPr lang="ru-RU" sz="4000" b="1" i="1">
                <a:solidFill>
                  <a:srgbClr val="FF0000"/>
                </a:solidFill>
              </a:rPr>
              <a:t>          А(</a:t>
            </a:r>
            <a:r>
              <a:rPr lang="en-US" sz="4000" b="1" i="1">
                <a:solidFill>
                  <a:srgbClr val="FF0000"/>
                </a:solidFill>
              </a:rPr>
              <a:t>1</a:t>
            </a:r>
            <a:r>
              <a:rPr lang="ru-RU" sz="4000" b="1" i="1">
                <a:solidFill>
                  <a:srgbClr val="FF0000"/>
                </a:solidFill>
              </a:rPr>
              <a:t>;2)</a:t>
            </a:r>
            <a:br>
              <a:rPr lang="ru-RU" sz="4000" b="1" i="1">
                <a:solidFill>
                  <a:srgbClr val="FF0000"/>
                </a:solidFill>
              </a:rPr>
            </a:br>
            <a:r>
              <a:rPr lang="ru-RU" sz="4000" b="1" i="1">
                <a:solidFill>
                  <a:srgbClr val="FF0000"/>
                </a:solidFill>
              </a:rPr>
              <a:t>          В(</a:t>
            </a:r>
            <a:r>
              <a:rPr lang="en-US" sz="4000" b="1" i="1">
                <a:solidFill>
                  <a:srgbClr val="FF0000"/>
                </a:solidFill>
              </a:rPr>
              <a:t>3</a:t>
            </a:r>
            <a:r>
              <a:rPr lang="ru-RU" sz="4000" b="1" i="1">
                <a:solidFill>
                  <a:srgbClr val="FF0000"/>
                </a:solidFill>
              </a:rPr>
              <a:t>;2)</a:t>
            </a:r>
            <a:br>
              <a:rPr lang="ru-RU" sz="4000" b="1" i="1">
                <a:solidFill>
                  <a:srgbClr val="FF0000"/>
                </a:solidFill>
              </a:rPr>
            </a:br>
            <a:r>
              <a:rPr lang="ru-RU" sz="4000" b="1" i="1">
                <a:solidFill>
                  <a:srgbClr val="FF0000"/>
                </a:solidFill>
              </a:rPr>
              <a:t>          С(</a:t>
            </a:r>
            <a:r>
              <a:rPr lang="en-US" sz="4000" b="1" i="1">
                <a:solidFill>
                  <a:srgbClr val="FF0000"/>
                </a:solidFill>
              </a:rPr>
              <a:t>2</a:t>
            </a:r>
            <a:r>
              <a:rPr lang="ru-RU" sz="4000" b="1" i="1">
                <a:solidFill>
                  <a:srgbClr val="FF0000"/>
                </a:solidFill>
              </a:rPr>
              <a:t>;-3)</a:t>
            </a:r>
            <a:br>
              <a:rPr lang="ru-RU" sz="4000" b="1" i="1">
                <a:solidFill>
                  <a:srgbClr val="FF0000"/>
                </a:solidFill>
              </a:rPr>
            </a:br>
            <a:r>
              <a:rPr lang="ru-RU" sz="4000" b="1" i="1">
                <a:solidFill>
                  <a:srgbClr val="FF0000"/>
                </a:solidFill>
              </a:rPr>
              <a:t>          </a:t>
            </a:r>
            <a:r>
              <a:rPr lang="en-US" sz="4000" b="1" i="1">
                <a:solidFill>
                  <a:srgbClr val="FF0000"/>
                </a:solidFill>
              </a:rPr>
              <a:t>D(1</a:t>
            </a:r>
            <a:r>
              <a:rPr lang="ru-RU" sz="4000" b="1" i="1">
                <a:solidFill>
                  <a:srgbClr val="FF0000"/>
                </a:solidFill>
              </a:rPr>
              <a:t>,5;-1)</a:t>
            </a:r>
            <a:br>
              <a:rPr lang="ru-RU" sz="4000" b="1" i="1">
                <a:solidFill>
                  <a:srgbClr val="FF0000"/>
                </a:solidFill>
              </a:rPr>
            </a:br>
            <a:r>
              <a:rPr lang="ru-RU" sz="4000" b="1" i="1">
                <a:solidFill>
                  <a:srgbClr val="FF0000"/>
                </a:solidFill>
              </a:rPr>
              <a:t>          Е(3;-1)</a:t>
            </a:r>
          </a:p>
        </p:txBody>
      </p:sp>
      <p:grpSp>
        <p:nvGrpSpPr>
          <p:cNvPr id="168965" name="Group 5"/>
          <p:cNvGrpSpPr>
            <a:grpSpLocks/>
          </p:cNvGrpSpPr>
          <p:nvPr/>
        </p:nvGrpSpPr>
        <p:grpSpPr bwMode="auto">
          <a:xfrm>
            <a:off x="755650" y="1557338"/>
            <a:ext cx="3889375" cy="3887787"/>
            <a:chOff x="2880" y="527"/>
            <a:chExt cx="2404" cy="2495"/>
          </a:xfrm>
        </p:grpSpPr>
        <p:sp>
          <p:nvSpPr>
            <p:cNvPr id="168966" name="Line 6"/>
            <p:cNvSpPr>
              <a:spLocks noChangeShapeType="1"/>
            </p:cNvSpPr>
            <p:nvPr/>
          </p:nvSpPr>
          <p:spPr bwMode="auto">
            <a:xfrm>
              <a:off x="2880" y="1888"/>
              <a:ext cx="240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8967" name="Line 7"/>
            <p:cNvSpPr>
              <a:spLocks noChangeShapeType="1"/>
            </p:cNvSpPr>
            <p:nvPr/>
          </p:nvSpPr>
          <p:spPr bwMode="auto">
            <a:xfrm flipV="1">
              <a:off x="4105" y="618"/>
              <a:ext cx="0" cy="240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8968" name="Line 8"/>
            <p:cNvSpPr>
              <a:spLocks noChangeShapeType="1"/>
            </p:cNvSpPr>
            <p:nvPr/>
          </p:nvSpPr>
          <p:spPr bwMode="auto">
            <a:xfrm>
              <a:off x="2880" y="2115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8969" name="Line 9"/>
            <p:cNvSpPr>
              <a:spLocks noChangeShapeType="1"/>
            </p:cNvSpPr>
            <p:nvPr/>
          </p:nvSpPr>
          <p:spPr bwMode="auto">
            <a:xfrm>
              <a:off x="2880" y="2341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8970" name="Line 10"/>
            <p:cNvSpPr>
              <a:spLocks noChangeShapeType="1"/>
            </p:cNvSpPr>
            <p:nvPr/>
          </p:nvSpPr>
          <p:spPr bwMode="auto">
            <a:xfrm>
              <a:off x="2880" y="2568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8971" name="Line 11"/>
            <p:cNvSpPr>
              <a:spLocks noChangeShapeType="1"/>
            </p:cNvSpPr>
            <p:nvPr/>
          </p:nvSpPr>
          <p:spPr bwMode="auto">
            <a:xfrm>
              <a:off x="2880" y="2795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8972" name="Line 12"/>
            <p:cNvSpPr>
              <a:spLocks noChangeShapeType="1"/>
            </p:cNvSpPr>
            <p:nvPr/>
          </p:nvSpPr>
          <p:spPr bwMode="auto">
            <a:xfrm>
              <a:off x="2880" y="1661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8973" name="Line 13"/>
            <p:cNvSpPr>
              <a:spLocks noChangeShapeType="1"/>
            </p:cNvSpPr>
            <p:nvPr/>
          </p:nvSpPr>
          <p:spPr bwMode="auto">
            <a:xfrm>
              <a:off x="2880" y="1434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8974" name="Line 14"/>
            <p:cNvSpPr>
              <a:spLocks noChangeShapeType="1"/>
            </p:cNvSpPr>
            <p:nvPr/>
          </p:nvSpPr>
          <p:spPr bwMode="auto">
            <a:xfrm>
              <a:off x="2880" y="1207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8975" name="Line 15"/>
            <p:cNvSpPr>
              <a:spLocks noChangeShapeType="1"/>
            </p:cNvSpPr>
            <p:nvPr/>
          </p:nvSpPr>
          <p:spPr bwMode="auto">
            <a:xfrm>
              <a:off x="2880" y="981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8976" name="Line 16"/>
            <p:cNvSpPr>
              <a:spLocks noChangeShapeType="1"/>
            </p:cNvSpPr>
            <p:nvPr/>
          </p:nvSpPr>
          <p:spPr bwMode="auto">
            <a:xfrm>
              <a:off x="2880" y="754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8977" name="Line 17"/>
            <p:cNvSpPr>
              <a:spLocks noChangeShapeType="1"/>
            </p:cNvSpPr>
            <p:nvPr/>
          </p:nvSpPr>
          <p:spPr bwMode="auto">
            <a:xfrm flipV="1">
              <a:off x="3878" y="618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8978" name="Line 18"/>
            <p:cNvSpPr>
              <a:spLocks noChangeShapeType="1"/>
            </p:cNvSpPr>
            <p:nvPr/>
          </p:nvSpPr>
          <p:spPr bwMode="auto">
            <a:xfrm flipV="1">
              <a:off x="3651" y="618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8979" name="Line 19"/>
            <p:cNvSpPr>
              <a:spLocks noChangeShapeType="1"/>
            </p:cNvSpPr>
            <p:nvPr/>
          </p:nvSpPr>
          <p:spPr bwMode="auto">
            <a:xfrm flipV="1">
              <a:off x="3198" y="618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8980" name="Line 20"/>
            <p:cNvSpPr>
              <a:spLocks noChangeShapeType="1"/>
            </p:cNvSpPr>
            <p:nvPr/>
          </p:nvSpPr>
          <p:spPr bwMode="auto">
            <a:xfrm flipV="1">
              <a:off x="3424" y="618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8981" name="Line 21"/>
            <p:cNvSpPr>
              <a:spLocks noChangeShapeType="1"/>
            </p:cNvSpPr>
            <p:nvPr/>
          </p:nvSpPr>
          <p:spPr bwMode="auto">
            <a:xfrm flipV="1">
              <a:off x="2971" y="618"/>
              <a:ext cx="0" cy="2404"/>
            </a:xfrm>
            <a:prstGeom prst="line">
              <a:avLst/>
            </a:prstGeom>
            <a:noFill/>
            <a:ln w="6350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8982" name="Line 22"/>
            <p:cNvSpPr>
              <a:spLocks noChangeShapeType="1"/>
            </p:cNvSpPr>
            <p:nvPr/>
          </p:nvSpPr>
          <p:spPr bwMode="auto">
            <a:xfrm flipV="1">
              <a:off x="4558" y="618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8983" name="Line 23"/>
            <p:cNvSpPr>
              <a:spLocks noChangeShapeType="1"/>
            </p:cNvSpPr>
            <p:nvPr/>
          </p:nvSpPr>
          <p:spPr bwMode="auto">
            <a:xfrm flipV="1">
              <a:off x="4332" y="618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8984" name="Line 24"/>
            <p:cNvSpPr>
              <a:spLocks noChangeShapeType="1"/>
            </p:cNvSpPr>
            <p:nvPr/>
          </p:nvSpPr>
          <p:spPr bwMode="auto">
            <a:xfrm flipV="1">
              <a:off x="4785" y="618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8985" name="Line 25"/>
            <p:cNvSpPr>
              <a:spLocks noChangeShapeType="1"/>
            </p:cNvSpPr>
            <p:nvPr/>
          </p:nvSpPr>
          <p:spPr bwMode="auto">
            <a:xfrm flipV="1">
              <a:off x="5012" y="618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8986" name="Line 26"/>
            <p:cNvSpPr>
              <a:spLocks noChangeShapeType="1"/>
            </p:cNvSpPr>
            <p:nvPr/>
          </p:nvSpPr>
          <p:spPr bwMode="auto">
            <a:xfrm flipV="1">
              <a:off x="5239" y="618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8987" name="Text Box 27"/>
            <p:cNvSpPr txBox="1">
              <a:spLocks noChangeArrowheads="1"/>
            </p:cNvSpPr>
            <p:nvPr/>
          </p:nvSpPr>
          <p:spPr bwMode="auto">
            <a:xfrm>
              <a:off x="4105" y="527"/>
              <a:ext cx="317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</a:rPr>
                <a:t>y</a:t>
              </a:r>
              <a:endParaRPr lang="ru-RU" sz="24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68988" name="Text Box 28"/>
            <p:cNvSpPr txBox="1">
              <a:spLocks noChangeArrowheads="1"/>
            </p:cNvSpPr>
            <p:nvPr/>
          </p:nvSpPr>
          <p:spPr bwMode="auto">
            <a:xfrm>
              <a:off x="4241" y="1888"/>
              <a:ext cx="184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1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68989" name="Text Box 29"/>
            <p:cNvSpPr txBox="1">
              <a:spLocks noChangeArrowheads="1"/>
            </p:cNvSpPr>
            <p:nvPr/>
          </p:nvSpPr>
          <p:spPr bwMode="auto">
            <a:xfrm>
              <a:off x="4468" y="1888"/>
              <a:ext cx="363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i="0">
                  <a:latin typeface="Times New Roman" pitchFamily="18" charset="0"/>
                </a:rPr>
                <a:t>2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68990" name="Text Box 30"/>
            <p:cNvSpPr txBox="1">
              <a:spLocks noChangeArrowheads="1"/>
            </p:cNvSpPr>
            <p:nvPr/>
          </p:nvSpPr>
          <p:spPr bwMode="auto">
            <a:xfrm>
              <a:off x="4694" y="1888"/>
              <a:ext cx="185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3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68991" name="Text Box 31"/>
            <p:cNvSpPr txBox="1">
              <a:spLocks noChangeArrowheads="1"/>
            </p:cNvSpPr>
            <p:nvPr/>
          </p:nvSpPr>
          <p:spPr bwMode="auto">
            <a:xfrm>
              <a:off x="4921" y="1888"/>
              <a:ext cx="184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4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68992" name="Text Box 32"/>
            <p:cNvSpPr txBox="1">
              <a:spLocks noChangeArrowheads="1"/>
            </p:cNvSpPr>
            <p:nvPr/>
          </p:nvSpPr>
          <p:spPr bwMode="auto">
            <a:xfrm>
              <a:off x="3742" y="1888"/>
              <a:ext cx="231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-1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68993" name="Text Box 33"/>
            <p:cNvSpPr txBox="1">
              <a:spLocks noChangeArrowheads="1"/>
            </p:cNvSpPr>
            <p:nvPr/>
          </p:nvSpPr>
          <p:spPr bwMode="auto">
            <a:xfrm>
              <a:off x="3515" y="1888"/>
              <a:ext cx="231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-2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68994" name="Text Box 34"/>
            <p:cNvSpPr txBox="1">
              <a:spLocks noChangeArrowheads="1"/>
            </p:cNvSpPr>
            <p:nvPr/>
          </p:nvSpPr>
          <p:spPr bwMode="auto">
            <a:xfrm>
              <a:off x="3334" y="1888"/>
              <a:ext cx="232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-3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68995" name="Text Box 35"/>
            <p:cNvSpPr txBox="1">
              <a:spLocks noChangeArrowheads="1"/>
            </p:cNvSpPr>
            <p:nvPr/>
          </p:nvSpPr>
          <p:spPr bwMode="auto">
            <a:xfrm>
              <a:off x="3107" y="1888"/>
              <a:ext cx="231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-4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68996" name="Text Box 36"/>
            <p:cNvSpPr txBox="1">
              <a:spLocks noChangeArrowheads="1"/>
            </p:cNvSpPr>
            <p:nvPr/>
          </p:nvSpPr>
          <p:spPr bwMode="auto">
            <a:xfrm>
              <a:off x="4105" y="1570"/>
              <a:ext cx="184" cy="2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1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68997" name="Text Box 37"/>
            <p:cNvSpPr txBox="1">
              <a:spLocks noChangeArrowheads="1"/>
            </p:cNvSpPr>
            <p:nvPr/>
          </p:nvSpPr>
          <p:spPr bwMode="auto">
            <a:xfrm>
              <a:off x="4105" y="1344"/>
              <a:ext cx="184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2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68998" name="Text Box 38"/>
            <p:cNvSpPr txBox="1">
              <a:spLocks noChangeArrowheads="1"/>
            </p:cNvSpPr>
            <p:nvPr/>
          </p:nvSpPr>
          <p:spPr bwMode="auto">
            <a:xfrm>
              <a:off x="4105" y="1117"/>
              <a:ext cx="184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3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68999" name="Text Box 39"/>
            <p:cNvSpPr txBox="1">
              <a:spLocks noChangeArrowheads="1"/>
            </p:cNvSpPr>
            <p:nvPr/>
          </p:nvSpPr>
          <p:spPr bwMode="auto">
            <a:xfrm>
              <a:off x="4105" y="890"/>
              <a:ext cx="184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0" i="0">
                  <a:latin typeface="Times New Roman" pitchFamily="18" charset="0"/>
                </a:rPr>
                <a:t>4</a:t>
              </a:r>
              <a:endParaRPr lang="ru-RU" sz="1800" b="0" i="0">
                <a:latin typeface="Times New Roman" pitchFamily="18" charset="0"/>
              </a:endParaRPr>
            </a:p>
          </p:txBody>
        </p:sp>
        <p:sp>
          <p:nvSpPr>
            <p:cNvPr id="169000" name="Text Box 40"/>
            <p:cNvSpPr txBox="1">
              <a:spLocks noChangeArrowheads="1"/>
            </p:cNvSpPr>
            <p:nvPr/>
          </p:nvSpPr>
          <p:spPr bwMode="auto">
            <a:xfrm>
              <a:off x="4105" y="2024"/>
              <a:ext cx="231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-1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69001" name="Text Box 41"/>
            <p:cNvSpPr txBox="1">
              <a:spLocks noChangeArrowheads="1"/>
            </p:cNvSpPr>
            <p:nvPr/>
          </p:nvSpPr>
          <p:spPr bwMode="auto">
            <a:xfrm>
              <a:off x="4105" y="2251"/>
              <a:ext cx="231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-2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69002" name="Text Box 42"/>
            <p:cNvSpPr txBox="1">
              <a:spLocks noChangeArrowheads="1"/>
            </p:cNvSpPr>
            <p:nvPr/>
          </p:nvSpPr>
          <p:spPr bwMode="auto">
            <a:xfrm>
              <a:off x="4105" y="2478"/>
              <a:ext cx="231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-3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69003" name="Text Box 43"/>
            <p:cNvSpPr txBox="1">
              <a:spLocks noChangeArrowheads="1"/>
            </p:cNvSpPr>
            <p:nvPr/>
          </p:nvSpPr>
          <p:spPr bwMode="auto">
            <a:xfrm>
              <a:off x="4105" y="2704"/>
              <a:ext cx="231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-4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69004" name="Text Box 44"/>
            <p:cNvSpPr txBox="1">
              <a:spLocks noChangeArrowheads="1"/>
            </p:cNvSpPr>
            <p:nvPr/>
          </p:nvSpPr>
          <p:spPr bwMode="auto">
            <a:xfrm>
              <a:off x="4059" y="1888"/>
              <a:ext cx="185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0</a:t>
              </a:r>
              <a:endParaRPr lang="ru-RU" sz="1800" i="0">
                <a:latin typeface="Times New Roman" pitchFamily="18" charset="0"/>
              </a:endParaRPr>
            </a:p>
          </p:txBody>
        </p:sp>
      </p:grpSp>
      <p:sp>
        <p:nvSpPr>
          <p:cNvPr id="169005" name="Text Box 45"/>
          <p:cNvSpPr txBox="1">
            <a:spLocks noChangeArrowheads="1"/>
          </p:cNvSpPr>
          <p:nvPr/>
        </p:nvSpPr>
        <p:spPr bwMode="auto">
          <a:xfrm>
            <a:off x="1692275" y="284163"/>
            <a:ext cx="41021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FF0000"/>
                </a:solidFill>
              </a:rPr>
              <a:t>Символ разума</a:t>
            </a:r>
          </a:p>
        </p:txBody>
      </p:sp>
      <p:sp>
        <p:nvSpPr>
          <p:cNvPr id="169006" name="Text Box 46"/>
          <p:cNvSpPr txBox="1">
            <a:spLocks noChangeArrowheads="1"/>
          </p:cNvSpPr>
          <p:nvPr/>
        </p:nvSpPr>
        <p:spPr bwMode="auto">
          <a:xfrm>
            <a:off x="5651500" y="5491163"/>
            <a:ext cx="269557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FF0000"/>
                </a:solidFill>
              </a:rPr>
              <a:t>АВС,    </a:t>
            </a:r>
            <a:r>
              <a:rPr lang="en-US" sz="4000">
                <a:solidFill>
                  <a:srgbClr val="FF0000"/>
                </a:solidFill>
              </a:rPr>
              <a:t>DE</a:t>
            </a:r>
            <a:endParaRPr lang="ru-RU" sz="4000">
              <a:solidFill>
                <a:srgbClr val="FF0000"/>
              </a:solidFill>
            </a:endParaRPr>
          </a:p>
        </p:txBody>
      </p:sp>
      <p:grpSp>
        <p:nvGrpSpPr>
          <p:cNvPr id="169020" name="Group 60"/>
          <p:cNvGrpSpPr>
            <a:grpSpLocks/>
          </p:cNvGrpSpPr>
          <p:nvPr/>
        </p:nvGrpSpPr>
        <p:grpSpPr bwMode="auto">
          <a:xfrm>
            <a:off x="2916238" y="2492375"/>
            <a:ext cx="1289050" cy="2628900"/>
            <a:chOff x="1837" y="1570"/>
            <a:chExt cx="812" cy="1656"/>
          </a:xfrm>
        </p:grpSpPr>
        <p:sp>
          <p:nvSpPr>
            <p:cNvPr id="169007" name="Oval 47"/>
            <p:cNvSpPr>
              <a:spLocks noChangeArrowheads="1"/>
            </p:cNvSpPr>
            <p:nvPr/>
          </p:nvSpPr>
          <p:spPr bwMode="auto">
            <a:xfrm>
              <a:off x="1927" y="1842"/>
              <a:ext cx="44" cy="44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9008" name="Oval 48"/>
            <p:cNvSpPr>
              <a:spLocks noChangeArrowheads="1"/>
            </p:cNvSpPr>
            <p:nvPr/>
          </p:nvSpPr>
          <p:spPr bwMode="auto">
            <a:xfrm>
              <a:off x="2154" y="2931"/>
              <a:ext cx="44" cy="44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9009" name="Oval 49"/>
            <p:cNvSpPr>
              <a:spLocks noChangeArrowheads="1"/>
            </p:cNvSpPr>
            <p:nvPr/>
          </p:nvSpPr>
          <p:spPr bwMode="auto">
            <a:xfrm>
              <a:off x="2381" y="1842"/>
              <a:ext cx="44" cy="44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9010" name="Oval 50"/>
            <p:cNvSpPr>
              <a:spLocks noChangeArrowheads="1"/>
            </p:cNvSpPr>
            <p:nvPr/>
          </p:nvSpPr>
          <p:spPr bwMode="auto">
            <a:xfrm>
              <a:off x="2064" y="2523"/>
              <a:ext cx="44" cy="44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9011" name="Oval 51"/>
            <p:cNvSpPr>
              <a:spLocks noChangeArrowheads="1"/>
            </p:cNvSpPr>
            <p:nvPr/>
          </p:nvSpPr>
          <p:spPr bwMode="auto">
            <a:xfrm>
              <a:off x="2426" y="2523"/>
              <a:ext cx="44" cy="44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9012" name="Text Box 52"/>
            <p:cNvSpPr txBox="1">
              <a:spLocks noChangeArrowheads="1"/>
            </p:cNvSpPr>
            <p:nvPr/>
          </p:nvSpPr>
          <p:spPr bwMode="auto">
            <a:xfrm>
              <a:off x="1837" y="1570"/>
              <a:ext cx="232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>
                  <a:solidFill>
                    <a:srgbClr val="FF0000"/>
                  </a:solidFill>
                </a:rPr>
                <a:t>А</a:t>
              </a:r>
            </a:p>
          </p:txBody>
        </p:sp>
        <p:sp>
          <p:nvSpPr>
            <p:cNvPr id="169013" name="Text Box 53"/>
            <p:cNvSpPr txBox="1">
              <a:spLocks noChangeArrowheads="1"/>
            </p:cNvSpPr>
            <p:nvPr/>
          </p:nvSpPr>
          <p:spPr bwMode="auto">
            <a:xfrm>
              <a:off x="2336" y="1570"/>
              <a:ext cx="232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>
                  <a:solidFill>
                    <a:srgbClr val="FF0000"/>
                  </a:solidFill>
                </a:rPr>
                <a:t>В</a:t>
              </a:r>
            </a:p>
          </p:txBody>
        </p:sp>
        <p:sp>
          <p:nvSpPr>
            <p:cNvPr id="169014" name="Text Box 54"/>
            <p:cNvSpPr txBox="1">
              <a:spLocks noChangeArrowheads="1"/>
            </p:cNvSpPr>
            <p:nvPr/>
          </p:nvSpPr>
          <p:spPr bwMode="auto">
            <a:xfrm>
              <a:off x="2064" y="2976"/>
              <a:ext cx="232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>
                  <a:solidFill>
                    <a:srgbClr val="FF0000"/>
                  </a:solidFill>
                </a:rPr>
                <a:t>С</a:t>
              </a:r>
            </a:p>
          </p:txBody>
        </p:sp>
        <p:sp>
          <p:nvSpPr>
            <p:cNvPr id="169015" name="Text Box 55"/>
            <p:cNvSpPr txBox="1">
              <a:spLocks noChangeArrowheads="1"/>
            </p:cNvSpPr>
            <p:nvPr/>
          </p:nvSpPr>
          <p:spPr bwMode="auto">
            <a:xfrm>
              <a:off x="2426" y="2523"/>
              <a:ext cx="223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>
                  <a:solidFill>
                    <a:srgbClr val="FF0000"/>
                  </a:solidFill>
                </a:rPr>
                <a:t>Е</a:t>
              </a:r>
            </a:p>
          </p:txBody>
        </p:sp>
        <p:sp>
          <p:nvSpPr>
            <p:cNvPr id="169016" name="Text Box 56"/>
            <p:cNvSpPr txBox="1">
              <a:spLocks noChangeArrowheads="1"/>
            </p:cNvSpPr>
            <p:nvPr/>
          </p:nvSpPr>
          <p:spPr bwMode="auto">
            <a:xfrm>
              <a:off x="1882" y="2523"/>
              <a:ext cx="232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D</a:t>
              </a: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169017" name="Line 57"/>
            <p:cNvSpPr>
              <a:spLocks noChangeShapeType="1"/>
            </p:cNvSpPr>
            <p:nvPr/>
          </p:nvSpPr>
          <p:spPr bwMode="auto">
            <a:xfrm flipV="1">
              <a:off x="1973" y="1842"/>
              <a:ext cx="453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9018" name="Line 58"/>
            <p:cNvSpPr>
              <a:spLocks noChangeShapeType="1"/>
            </p:cNvSpPr>
            <p:nvPr/>
          </p:nvSpPr>
          <p:spPr bwMode="auto">
            <a:xfrm flipH="1">
              <a:off x="2200" y="1842"/>
              <a:ext cx="226" cy="1089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9019" name="Line 59"/>
            <p:cNvSpPr>
              <a:spLocks noChangeShapeType="1"/>
            </p:cNvSpPr>
            <p:nvPr/>
          </p:nvSpPr>
          <p:spPr bwMode="auto">
            <a:xfrm>
              <a:off x="2109" y="2523"/>
              <a:ext cx="363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69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16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169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69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4" grpId="0"/>
      <p:bldP spid="169005" grpId="0"/>
      <p:bldP spid="16900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2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18487" cy="1800225"/>
          </a:xfrm>
        </p:spPr>
        <p:txBody>
          <a:bodyPr/>
          <a:lstStyle/>
          <a:p>
            <a:pPr algn="l"/>
            <a:r>
              <a:rPr lang="ru-RU" sz="2400"/>
              <a:t>                                  </a:t>
            </a:r>
            <a:r>
              <a:rPr lang="ru-RU" sz="3600" b="1" i="1">
                <a:solidFill>
                  <a:srgbClr val="FF0000"/>
                </a:solidFill>
              </a:rPr>
              <a:t>Задача.</a:t>
            </a:r>
            <a:br>
              <a:rPr lang="ru-RU" sz="3600" b="1" i="1">
                <a:solidFill>
                  <a:srgbClr val="FF0000"/>
                </a:solidFill>
              </a:rPr>
            </a:br>
            <a:r>
              <a:rPr lang="ru-RU" sz="3200" b="1" i="1">
                <a:solidFill>
                  <a:srgbClr val="0000FF"/>
                </a:solidFill>
              </a:rPr>
              <a:t>С помощью трёх точек, соединённых между собой отрезками, нарисуйте на координатной плоскости число 5.</a:t>
            </a:r>
            <a:br>
              <a:rPr lang="ru-RU" sz="3200" b="1" i="1">
                <a:solidFill>
                  <a:srgbClr val="0000FF"/>
                </a:solidFill>
              </a:rPr>
            </a:br>
            <a:endParaRPr lang="ru-RU" sz="3200" b="1" i="1">
              <a:solidFill>
                <a:srgbClr val="0000FF"/>
              </a:solidFill>
            </a:endParaRPr>
          </a:p>
        </p:txBody>
      </p:sp>
      <p:grpSp>
        <p:nvGrpSpPr>
          <p:cNvPr id="172037" name="Group 5"/>
          <p:cNvGrpSpPr>
            <a:grpSpLocks/>
          </p:cNvGrpSpPr>
          <p:nvPr/>
        </p:nvGrpSpPr>
        <p:grpSpPr bwMode="auto">
          <a:xfrm>
            <a:off x="4140200" y="2420938"/>
            <a:ext cx="3816350" cy="3960812"/>
            <a:chOff x="2880" y="527"/>
            <a:chExt cx="2404" cy="2495"/>
          </a:xfrm>
        </p:grpSpPr>
        <p:sp>
          <p:nvSpPr>
            <p:cNvPr id="172038" name="Line 6"/>
            <p:cNvSpPr>
              <a:spLocks noChangeShapeType="1"/>
            </p:cNvSpPr>
            <p:nvPr/>
          </p:nvSpPr>
          <p:spPr bwMode="auto">
            <a:xfrm>
              <a:off x="2880" y="1888"/>
              <a:ext cx="240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2039" name="Line 7"/>
            <p:cNvSpPr>
              <a:spLocks noChangeShapeType="1"/>
            </p:cNvSpPr>
            <p:nvPr/>
          </p:nvSpPr>
          <p:spPr bwMode="auto">
            <a:xfrm flipV="1">
              <a:off x="4105" y="618"/>
              <a:ext cx="0" cy="240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2040" name="Line 8"/>
            <p:cNvSpPr>
              <a:spLocks noChangeShapeType="1"/>
            </p:cNvSpPr>
            <p:nvPr/>
          </p:nvSpPr>
          <p:spPr bwMode="auto">
            <a:xfrm>
              <a:off x="2880" y="2115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2041" name="Line 9"/>
            <p:cNvSpPr>
              <a:spLocks noChangeShapeType="1"/>
            </p:cNvSpPr>
            <p:nvPr/>
          </p:nvSpPr>
          <p:spPr bwMode="auto">
            <a:xfrm>
              <a:off x="2880" y="2341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2042" name="Line 10"/>
            <p:cNvSpPr>
              <a:spLocks noChangeShapeType="1"/>
            </p:cNvSpPr>
            <p:nvPr/>
          </p:nvSpPr>
          <p:spPr bwMode="auto">
            <a:xfrm>
              <a:off x="2880" y="2568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2043" name="Line 11"/>
            <p:cNvSpPr>
              <a:spLocks noChangeShapeType="1"/>
            </p:cNvSpPr>
            <p:nvPr/>
          </p:nvSpPr>
          <p:spPr bwMode="auto">
            <a:xfrm>
              <a:off x="2880" y="2795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2044" name="Line 12"/>
            <p:cNvSpPr>
              <a:spLocks noChangeShapeType="1"/>
            </p:cNvSpPr>
            <p:nvPr/>
          </p:nvSpPr>
          <p:spPr bwMode="auto">
            <a:xfrm>
              <a:off x="2880" y="1661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2045" name="Line 13"/>
            <p:cNvSpPr>
              <a:spLocks noChangeShapeType="1"/>
            </p:cNvSpPr>
            <p:nvPr/>
          </p:nvSpPr>
          <p:spPr bwMode="auto">
            <a:xfrm>
              <a:off x="2880" y="1434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2046" name="Line 14"/>
            <p:cNvSpPr>
              <a:spLocks noChangeShapeType="1"/>
            </p:cNvSpPr>
            <p:nvPr/>
          </p:nvSpPr>
          <p:spPr bwMode="auto">
            <a:xfrm>
              <a:off x="2880" y="1207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2047" name="Line 15"/>
            <p:cNvSpPr>
              <a:spLocks noChangeShapeType="1"/>
            </p:cNvSpPr>
            <p:nvPr/>
          </p:nvSpPr>
          <p:spPr bwMode="auto">
            <a:xfrm>
              <a:off x="2880" y="981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2048" name="Line 16"/>
            <p:cNvSpPr>
              <a:spLocks noChangeShapeType="1"/>
            </p:cNvSpPr>
            <p:nvPr/>
          </p:nvSpPr>
          <p:spPr bwMode="auto">
            <a:xfrm>
              <a:off x="2880" y="754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2049" name="Line 17"/>
            <p:cNvSpPr>
              <a:spLocks noChangeShapeType="1"/>
            </p:cNvSpPr>
            <p:nvPr/>
          </p:nvSpPr>
          <p:spPr bwMode="auto">
            <a:xfrm flipV="1">
              <a:off x="3878" y="618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2050" name="Line 18"/>
            <p:cNvSpPr>
              <a:spLocks noChangeShapeType="1"/>
            </p:cNvSpPr>
            <p:nvPr/>
          </p:nvSpPr>
          <p:spPr bwMode="auto">
            <a:xfrm flipV="1">
              <a:off x="3651" y="618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2051" name="Line 19"/>
            <p:cNvSpPr>
              <a:spLocks noChangeShapeType="1"/>
            </p:cNvSpPr>
            <p:nvPr/>
          </p:nvSpPr>
          <p:spPr bwMode="auto">
            <a:xfrm flipV="1">
              <a:off x="3198" y="618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2052" name="Line 20"/>
            <p:cNvSpPr>
              <a:spLocks noChangeShapeType="1"/>
            </p:cNvSpPr>
            <p:nvPr/>
          </p:nvSpPr>
          <p:spPr bwMode="auto">
            <a:xfrm flipV="1">
              <a:off x="3424" y="618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2053" name="Line 21"/>
            <p:cNvSpPr>
              <a:spLocks noChangeShapeType="1"/>
            </p:cNvSpPr>
            <p:nvPr/>
          </p:nvSpPr>
          <p:spPr bwMode="auto">
            <a:xfrm flipV="1">
              <a:off x="2971" y="618"/>
              <a:ext cx="0" cy="2404"/>
            </a:xfrm>
            <a:prstGeom prst="line">
              <a:avLst/>
            </a:prstGeom>
            <a:noFill/>
            <a:ln w="6350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2054" name="Line 22"/>
            <p:cNvSpPr>
              <a:spLocks noChangeShapeType="1"/>
            </p:cNvSpPr>
            <p:nvPr/>
          </p:nvSpPr>
          <p:spPr bwMode="auto">
            <a:xfrm flipV="1">
              <a:off x="4558" y="618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2055" name="Line 23"/>
            <p:cNvSpPr>
              <a:spLocks noChangeShapeType="1"/>
            </p:cNvSpPr>
            <p:nvPr/>
          </p:nvSpPr>
          <p:spPr bwMode="auto">
            <a:xfrm flipV="1">
              <a:off x="4332" y="618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2056" name="Line 24"/>
            <p:cNvSpPr>
              <a:spLocks noChangeShapeType="1"/>
            </p:cNvSpPr>
            <p:nvPr/>
          </p:nvSpPr>
          <p:spPr bwMode="auto">
            <a:xfrm flipV="1">
              <a:off x="4785" y="618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2057" name="Line 25"/>
            <p:cNvSpPr>
              <a:spLocks noChangeShapeType="1"/>
            </p:cNvSpPr>
            <p:nvPr/>
          </p:nvSpPr>
          <p:spPr bwMode="auto">
            <a:xfrm flipV="1">
              <a:off x="5012" y="618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2058" name="Line 26"/>
            <p:cNvSpPr>
              <a:spLocks noChangeShapeType="1"/>
            </p:cNvSpPr>
            <p:nvPr/>
          </p:nvSpPr>
          <p:spPr bwMode="auto">
            <a:xfrm flipV="1">
              <a:off x="5239" y="618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2059" name="Text Box 27"/>
            <p:cNvSpPr txBox="1">
              <a:spLocks noChangeArrowheads="1"/>
            </p:cNvSpPr>
            <p:nvPr/>
          </p:nvSpPr>
          <p:spPr bwMode="auto">
            <a:xfrm>
              <a:off x="4105" y="527"/>
              <a:ext cx="3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</a:rPr>
                <a:t>y</a:t>
              </a:r>
              <a:endParaRPr lang="ru-RU" sz="24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72060" name="Text Box 28"/>
            <p:cNvSpPr txBox="1">
              <a:spLocks noChangeArrowheads="1"/>
            </p:cNvSpPr>
            <p:nvPr/>
          </p:nvSpPr>
          <p:spPr bwMode="auto">
            <a:xfrm>
              <a:off x="4241" y="188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1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72061" name="Text Box 29"/>
            <p:cNvSpPr txBox="1">
              <a:spLocks noChangeArrowheads="1"/>
            </p:cNvSpPr>
            <p:nvPr/>
          </p:nvSpPr>
          <p:spPr bwMode="auto">
            <a:xfrm>
              <a:off x="4468" y="1888"/>
              <a:ext cx="3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i="0">
                  <a:latin typeface="Times New Roman" pitchFamily="18" charset="0"/>
                </a:rPr>
                <a:t>2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72062" name="Text Box 30"/>
            <p:cNvSpPr txBox="1">
              <a:spLocks noChangeArrowheads="1"/>
            </p:cNvSpPr>
            <p:nvPr/>
          </p:nvSpPr>
          <p:spPr bwMode="auto">
            <a:xfrm>
              <a:off x="4694" y="188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3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72063" name="Text Box 31"/>
            <p:cNvSpPr txBox="1">
              <a:spLocks noChangeArrowheads="1"/>
            </p:cNvSpPr>
            <p:nvPr/>
          </p:nvSpPr>
          <p:spPr bwMode="auto">
            <a:xfrm>
              <a:off x="4921" y="188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4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72064" name="Text Box 32"/>
            <p:cNvSpPr txBox="1">
              <a:spLocks noChangeArrowheads="1"/>
            </p:cNvSpPr>
            <p:nvPr/>
          </p:nvSpPr>
          <p:spPr bwMode="auto">
            <a:xfrm>
              <a:off x="3742" y="1888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-1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72065" name="Text Box 33"/>
            <p:cNvSpPr txBox="1">
              <a:spLocks noChangeArrowheads="1"/>
            </p:cNvSpPr>
            <p:nvPr/>
          </p:nvSpPr>
          <p:spPr bwMode="auto">
            <a:xfrm>
              <a:off x="3515" y="1888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-2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72066" name="Text Box 34"/>
            <p:cNvSpPr txBox="1">
              <a:spLocks noChangeArrowheads="1"/>
            </p:cNvSpPr>
            <p:nvPr/>
          </p:nvSpPr>
          <p:spPr bwMode="auto">
            <a:xfrm>
              <a:off x="3334" y="1888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-3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72067" name="Text Box 35"/>
            <p:cNvSpPr txBox="1">
              <a:spLocks noChangeArrowheads="1"/>
            </p:cNvSpPr>
            <p:nvPr/>
          </p:nvSpPr>
          <p:spPr bwMode="auto">
            <a:xfrm>
              <a:off x="3107" y="1888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-4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72068" name="Text Box 36"/>
            <p:cNvSpPr txBox="1">
              <a:spLocks noChangeArrowheads="1"/>
            </p:cNvSpPr>
            <p:nvPr/>
          </p:nvSpPr>
          <p:spPr bwMode="auto">
            <a:xfrm>
              <a:off x="4105" y="157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1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72069" name="Text Box 37"/>
            <p:cNvSpPr txBox="1">
              <a:spLocks noChangeArrowheads="1"/>
            </p:cNvSpPr>
            <p:nvPr/>
          </p:nvSpPr>
          <p:spPr bwMode="auto">
            <a:xfrm>
              <a:off x="4105" y="134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2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72070" name="Text Box 38"/>
            <p:cNvSpPr txBox="1">
              <a:spLocks noChangeArrowheads="1"/>
            </p:cNvSpPr>
            <p:nvPr/>
          </p:nvSpPr>
          <p:spPr bwMode="auto">
            <a:xfrm>
              <a:off x="4105" y="1117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3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72071" name="Text Box 39"/>
            <p:cNvSpPr txBox="1">
              <a:spLocks noChangeArrowheads="1"/>
            </p:cNvSpPr>
            <p:nvPr/>
          </p:nvSpPr>
          <p:spPr bwMode="auto">
            <a:xfrm>
              <a:off x="4105" y="89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0" i="0">
                  <a:latin typeface="Times New Roman" pitchFamily="18" charset="0"/>
                </a:rPr>
                <a:t>4</a:t>
              </a:r>
              <a:endParaRPr lang="ru-RU" sz="1800" b="0" i="0">
                <a:latin typeface="Times New Roman" pitchFamily="18" charset="0"/>
              </a:endParaRPr>
            </a:p>
          </p:txBody>
        </p:sp>
        <p:sp>
          <p:nvSpPr>
            <p:cNvPr id="172072" name="Text Box 40"/>
            <p:cNvSpPr txBox="1">
              <a:spLocks noChangeArrowheads="1"/>
            </p:cNvSpPr>
            <p:nvPr/>
          </p:nvSpPr>
          <p:spPr bwMode="auto">
            <a:xfrm>
              <a:off x="4105" y="2024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-1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72073" name="Text Box 41"/>
            <p:cNvSpPr txBox="1">
              <a:spLocks noChangeArrowheads="1"/>
            </p:cNvSpPr>
            <p:nvPr/>
          </p:nvSpPr>
          <p:spPr bwMode="auto">
            <a:xfrm>
              <a:off x="4105" y="2251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-2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72074" name="Text Box 42"/>
            <p:cNvSpPr txBox="1">
              <a:spLocks noChangeArrowheads="1"/>
            </p:cNvSpPr>
            <p:nvPr/>
          </p:nvSpPr>
          <p:spPr bwMode="auto">
            <a:xfrm>
              <a:off x="4105" y="2478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-3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72075" name="Text Box 43"/>
            <p:cNvSpPr txBox="1">
              <a:spLocks noChangeArrowheads="1"/>
            </p:cNvSpPr>
            <p:nvPr/>
          </p:nvSpPr>
          <p:spPr bwMode="auto">
            <a:xfrm>
              <a:off x="4105" y="2704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-4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72076" name="Text Box 44"/>
            <p:cNvSpPr txBox="1">
              <a:spLocks noChangeArrowheads="1"/>
            </p:cNvSpPr>
            <p:nvPr/>
          </p:nvSpPr>
          <p:spPr bwMode="auto">
            <a:xfrm>
              <a:off x="4059" y="188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0</a:t>
              </a:r>
              <a:endParaRPr lang="ru-RU" sz="1800" i="0">
                <a:latin typeface="Times New Roman" pitchFamily="18" charset="0"/>
              </a:endParaRPr>
            </a:p>
          </p:txBody>
        </p:sp>
      </p:grpSp>
      <p:grpSp>
        <p:nvGrpSpPr>
          <p:cNvPr id="172082" name="Group 50"/>
          <p:cNvGrpSpPr>
            <a:grpSpLocks/>
          </p:cNvGrpSpPr>
          <p:nvPr/>
        </p:nvGrpSpPr>
        <p:grpSpPr bwMode="auto">
          <a:xfrm>
            <a:off x="4932363" y="3429000"/>
            <a:ext cx="885825" cy="1533525"/>
            <a:chOff x="3107" y="2160"/>
            <a:chExt cx="558" cy="966"/>
          </a:xfrm>
        </p:grpSpPr>
        <p:sp>
          <p:nvSpPr>
            <p:cNvPr id="172077" name="Oval 45"/>
            <p:cNvSpPr>
              <a:spLocks noChangeArrowheads="1"/>
            </p:cNvSpPr>
            <p:nvPr/>
          </p:nvSpPr>
          <p:spPr bwMode="auto">
            <a:xfrm flipH="1" flipV="1">
              <a:off x="3107" y="2160"/>
              <a:ext cx="59" cy="59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2078" name="Oval 46"/>
            <p:cNvSpPr>
              <a:spLocks noChangeArrowheads="1"/>
            </p:cNvSpPr>
            <p:nvPr/>
          </p:nvSpPr>
          <p:spPr bwMode="auto">
            <a:xfrm flipH="1" flipV="1">
              <a:off x="3334" y="3067"/>
              <a:ext cx="59" cy="59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2079" name="Oval 47"/>
            <p:cNvSpPr>
              <a:spLocks noChangeArrowheads="1"/>
            </p:cNvSpPr>
            <p:nvPr/>
          </p:nvSpPr>
          <p:spPr bwMode="auto">
            <a:xfrm flipH="1" flipV="1">
              <a:off x="3606" y="2160"/>
              <a:ext cx="59" cy="59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2080" name="Line 48"/>
            <p:cNvSpPr>
              <a:spLocks noChangeShapeType="1"/>
            </p:cNvSpPr>
            <p:nvPr/>
          </p:nvSpPr>
          <p:spPr bwMode="auto">
            <a:xfrm>
              <a:off x="3152" y="2205"/>
              <a:ext cx="227" cy="90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2081" name="Line 49"/>
            <p:cNvSpPr>
              <a:spLocks noChangeShapeType="1"/>
            </p:cNvSpPr>
            <p:nvPr/>
          </p:nvSpPr>
          <p:spPr bwMode="auto">
            <a:xfrm flipV="1">
              <a:off x="3379" y="2205"/>
              <a:ext cx="227" cy="90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2083" name="Text Box 51"/>
          <p:cNvSpPr txBox="1">
            <a:spLocks noChangeArrowheads="1"/>
          </p:cNvSpPr>
          <p:nvPr/>
        </p:nvSpPr>
        <p:spPr bwMode="auto">
          <a:xfrm>
            <a:off x="468313" y="2781300"/>
            <a:ext cx="3259137" cy="2041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>
                <a:solidFill>
                  <a:srgbClr val="0000FF"/>
                </a:solidFill>
              </a:rPr>
              <a:t>Запишите координаты построенных точек.</a:t>
            </a:r>
          </a:p>
        </p:txBody>
      </p:sp>
      <p:sp>
        <p:nvSpPr>
          <p:cNvPr id="172084" name="Text Box 52"/>
          <p:cNvSpPr txBox="1">
            <a:spLocks noChangeArrowheads="1"/>
          </p:cNvSpPr>
          <p:nvPr/>
        </p:nvSpPr>
        <p:spPr bwMode="auto">
          <a:xfrm>
            <a:off x="0" y="5157788"/>
            <a:ext cx="4152900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0000"/>
                </a:solidFill>
              </a:rPr>
              <a:t>    </a:t>
            </a:r>
            <a:r>
              <a:rPr lang="ru-RU" sz="3000">
                <a:solidFill>
                  <a:srgbClr val="FF0000"/>
                </a:solidFill>
              </a:rPr>
              <a:t>Число 5 </a:t>
            </a:r>
          </a:p>
          <a:p>
            <a:r>
              <a:rPr lang="ru-RU" sz="3000">
                <a:solidFill>
                  <a:srgbClr val="FF0000"/>
                </a:solidFill>
              </a:rPr>
              <a:t>        – символ любви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7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7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720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720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720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720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720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720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6" grpId="0"/>
      <p:bldP spid="172083" grpId="0"/>
      <p:bldP spid="17208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99FF"/>
            </a:gs>
            <a:gs pos="50000">
              <a:srgbClr val="00F2EC"/>
            </a:gs>
            <a:gs pos="100000">
              <a:srgbClr val="00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Rectangle 4"/>
          <p:cNvSpPr>
            <a:spLocks noGrp="1" noChangeArrowheads="1"/>
          </p:cNvSpPr>
          <p:nvPr>
            <p:ph type="title"/>
          </p:nvPr>
        </p:nvSpPr>
        <p:spPr>
          <a:xfrm>
            <a:off x="1643042" y="785794"/>
            <a:ext cx="6121400" cy="3595691"/>
          </a:xfrm>
        </p:spPr>
        <p:txBody>
          <a:bodyPr/>
          <a:lstStyle/>
          <a:p>
            <a:pPr algn="l"/>
            <a:r>
              <a:rPr lang="ru-RU" sz="4000" b="1" i="1" dirty="0"/>
              <a:t>   </a:t>
            </a:r>
            <a:r>
              <a:rPr lang="ru-RU" sz="4000" b="1" i="1" dirty="0">
                <a:solidFill>
                  <a:srgbClr val="990099"/>
                </a:solidFill>
              </a:rPr>
              <a:t>Домашнее задание:</a:t>
            </a:r>
            <a:br>
              <a:rPr lang="ru-RU" sz="4000" b="1" i="1" dirty="0">
                <a:solidFill>
                  <a:srgbClr val="990099"/>
                </a:solidFill>
              </a:rPr>
            </a:br>
            <a:br>
              <a:rPr lang="ru-RU" sz="4000" b="1" i="1" dirty="0">
                <a:solidFill>
                  <a:srgbClr val="990099"/>
                </a:solidFill>
              </a:rPr>
            </a:br>
            <a:r>
              <a:rPr lang="ru-RU" sz="4000" b="1" i="1" dirty="0">
                <a:solidFill>
                  <a:srgbClr val="990099"/>
                </a:solidFill>
              </a:rPr>
              <a:t>      п.8.5    №8.68</a:t>
            </a:r>
            <a:br>
              <a:rPr lang="ru-RU" sz="4000" b="1" i="1" dirty="0">
                <a:solidFill>
                  <a:srgbClr val="990099"/>
                </a:solidFill>
              </a:rPr>
            </a:br>
            <a:r>
              <a:rPr lang="ru-RU" sz="4000" b="1" i="1" dirty="0">
                <a:solidFill>
                  <a:srgbClr val="990099"/>
                </a:solidFill>
              </a:rPr>
              <a:t>                  №8.69</a:t>
            </a:r>
            <a:br>
              <a:rPr lang="ru-RU" sz="4000" b="1" i="1" dirty="0">
                <a:solidFill>
                  <a:srgbClr val="990099"/>
                </a:solidFill>
              </a:rPr>
            </a:br>
            <a:r>
              <a:rPr lang="ru-RU" sz="4000" b="1" i="1" dirty="0">
                <a:solidFill>
                  <a:srgbClr val="990099"/>
                </a:solidFill>
              </a:rPr>
              <a:t>                  №8.72(1)</a:t>
            </a:r>
            <a:br>
              <a:rPr lang="ru-RU" sz="4000" b="1" i="1" dirty="0">
                <a:solidFill>
                  <a:srgbClr val="990099"/>
                </a:solidFill>
              </a:rPr>
            </a:br>
            <a:endParaRPr lang="ru-RU" sz="4000" b="1" i="1" dirty="0">
              <a:solidFill>
                <a:srgbClr val="990099"/>
              </a:solidFill>
            </a:endParaRPr>
          </a:p>
        </p:txBody>
      </p:sp>
      <p:sp>
        <p:nvSpPr>
          <p:cNvPr id="180228" name="Text Box 1028"/>
          <p:cNvSpPr txBox="1">
            <a:spLocks noChangeArrowheads="1"/>
          </p:cNvSpPr>
          <p:nvPr/>
        </p:nvSpPr>
        <p:spPr bwMode="auto">
          <a:xfrm>
            <a:off x="6948488" y="5300663"/>
            <a:ext cx="16557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pic>
        <p:nvPicPr>
          <p:cNvPr id="180231" name="Picture 1031" descr="BOOK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0298" y="4286256"/>
            <a:ext cx="4708525" cy="2292350"/>
          </a:xfrm>
          <a:noFill/>
          <a:ln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188913"/>
            <a:ext cx="7869237" cy="1139825"/>
          </a:xfrm>
        </p:spPr>
        <p:txBody>
          <a:bodyPr/>
          <a:lstStyle/>
          <a:p>
            <a:r>
              <a:rPr lang="ru-RU" sz="4600" b="1">
                <a:solidFill>
                  <a:srgbClr val="FF00FF"/>
                </a:solidFill>
              </a:rPr>
              <a:t>Подведём итог урока.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412875"/>
            <a:ext cx="8147050" cy="51133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3600" b="1" i="1">
                <a:solidFill>
                  <a:srgbClr val="FFFF00"/>
                </a:solidFill>
              </a:rPr>
              <a:t>За что ты можешь себя</a:t>
            </a:r>
            <a:r>
              <a:rPr lang="ru-RU" sz="2800" b="1" i="1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/>
              <a:t>                                   </a:t>
            </a:r>
            <a:r>
              <a:rPr lang="ru-RU" sz="4400" b="1" i="1">
                <a:solidFill>
                  <a:srgbClr val="FF0000"/>
                </a:solidFill>
              </a:rPr>
              <a:t>похвалить?</a:t>
            </a:r>
          </a:p>
          <a:p>
            <a:pPr>
              <a:lnSpc>
                <a:spcPct val="90000"/>
              </a:lnSpc>
            </a:pPr>
            <a:r>
              <a:rPr lang="ru-RU" sz="3600" b="1" i="1">
                <a:solidFill>
                  <a:srgbClr val="FFFF00"/>
                </a:solidFill>
              </a:rPr>
              <a:t>Что тебе </a:t>
            </a:r>
            <a:r>
              <a:rPr lang="ru-RU" sz="4400" b="1" i="1">
                <a:solidFill>
                  <a:srgbClr val="FF0000"/>
                </a:solidFill>
              </a:rPr>
              <a:t>удалось</a:t>
            </a:r>
            <a:r>
              <a:rPr lang="ru-RU" sz="4800" b="1" i="1">
                <a:solidFill>
                  <a:srgbClr val="FFFF00"/>
                </a:solidFill>
              </a:rPr>
              <a:t> </a:t>
            </a:r>
            <a:r>
              <a:rPr lang="ru-RU" sz="3600" b="1" i="1">
                <a:solidFill>
                  <a:srgbClr val="FFFF00"/>
                </a:solidFill>
              </a:rPr>
              <a:t>на уроке?</a:t>
            </a:r>
          </a:p>
          <a:p>
            <a:pPr>
              <a:lnSpc>
                <a:spcPct val="90000"/>
              </a:lnSpc>
            </a:pPr>
            <a:r>
              <a:rPr lang="ru-RU" sz="3600" b="1" i="1">
                <a:solidFill>
                  <a:srgbClr val="FFFF00"/>
                </a:solidFill>
              </a:rPr>
              <a:t>Над чем ещё нужно</a:t>
            </a:r>
            <a:r>
              <a:rPr lang="ru-RU" sz="2800" b="1" i="1">
                <a:solidFill>
                  <a:srgbClr val="FFFF00"/>
                </a:solidFill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i="1"/>
              <a:t>                                </a:t>
            </a:r>
            <a:r>
              <a:rPr lang="ru-RU" sz="4400" b="1" i="1">
                <a:solidFill>
                  <a:srgbClr val="FF0000"/>
                </a:solidFill>
              </a:rPr>
              <a:t>поработать?</a:t>
            </a:r>
          </a:p>
          <a:p>
            <a:pPr>
              <a:lnSpc>
                <a:spcPct val="90000"/>
              </a:lnSpc>
            </a:pPr>
            <a:r>
              <a:rPr lang="ru-RU" sz="3600" b="1" i="1">
                <a:solidFill>
                  <a:srgbClr val="FFFF00"/>
                </a:solidFill>
              </a:rPr>
              <a:t>Зачем нужен был этот урок?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             </a:t>
            </a:r>
            <a:r>
              <a:rPr lang="ru-RU" sz="4000" b="1">
                <a:solidFill>
                  <a:srgbClr val="FF00FF"/>
                </a:solidFill>
              </a:rPr>
              <a:t>Спасибо за урок.</a:t>
            </a:r>
          </a:p>
          <a:p>
            <a:pPr>
              <a:lnSpc>
                <a:spcPct val="90000"/>
              </a:lnSpc>
            </a:pPr>
            <a:endParaRPr lang="ru-RU" sz="4000">
              <a:solidFill>
                <a:srgbClr val="FF00FF"/>
              </a:solidFill>
            </a:endParaRPr>
          </a:p>
        </p:txBody>
      </p:sp>
      <p:pic>
        <p:nvPicPr>
          <p:cNvPr id="175104" name="Picture 0" descr="BELLS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333500" cy="14398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5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609600" y="609600"/>
            <a:ext cx="76200" cy="76200"/>
          </a:xfrm>
        </p:spPr>
        <p:txBody>
          <a:bodyPr/>
          <a:lstStyle/>
          <a:p>
            <a:endParaRPr lang="ru-RU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85800"/>
            <a:ext cx="7062788" cy="3505200"/>
          </a:xfrm>
        </p:spPr>
        <p:txBody>
          <a:bodyPr/>
          <a:lstStyle/>
          <a:p>
            <a:pPr>
              <a:buFontTx/>
              <a:buNone/>
            </a:pPr>
            <a:r>
              <a:rPr lang="ru-RU">
                <a:solidFill>
                  <a:srgbClr val="FF0066"/>
                </a:solidFill>
              </a:rPr>
              <a:t> </a:t>
            </a:r>
            <a:r>
              <a:rPr lang="ru-RU" b="1" i="1">
                <a:solidFill>
                  <a:srgbClr val="FF0066"/>
                </a:solidFill>
              </a:rPr>
              <a:t>Прямую</a:t>
            </a:r>
            <a:r>
              <a:rPr lang="ru-RU" b="1" i="1"/>
              <a:t>, на которой выбраны:</a:t>
            </a:r>
          </a:p>
          <a:p>
            <a:pPr>
              <a:buClr>
                <a:schemeClr val="tx1"/>
              </a:buClr>
            </a:pPr>
            <a:r>
              <a:rPr lang="ru-RU" b="1" i="1">
                <a:solidFill>
                  <a:schemeClr val="accent2"/>
                </a:solidFill>
              </a:rPr>
              <a:t>начало отсчёта;</a:t>
            </a:r>
          </a:p>
          <a:p>
            <a:pPr>
              <a:buClr>
                <a:schemeClr val="tx1"/>
              </a:buClr>
            </a:pPr>
            <a:r>
              <a:rPr lang="ru-RU" b="1" i="1">
                <a:solidFill>
                  <a:schemeClr val="accent2"/>
                </a:solidFill>
              </a:rPr>
              <a:t>положительное направление;</a:t>
            </a:r>
          </a:p>
          <a:p>
            <a:pPr>
              <a:buClr>
                <a:schemeClr val="tx1"/>
              </a:buClr>
            </a:pPr>
            <a:r>
              <a:rPr lang="ru-RU" b="1" i="1">
                <a:solidFill>
                  <a:schemeClr val="accent2"/>
                </a:solidFill>
              </a:rPr>
              <a:t>единичный отрезок;</a:t>
            </a:r>
          </a:p>
          <a:p>
            <a:pPr>
              <a:buClr>
                <a:schemeClr val="tx1"/>
              </a:buClr>
              <a:buFontTx/>
              <a:buNone/>
            </a:pPr>
            <a:r>
              <a:rPr lang="ru-RU" b="1" i="1">
                <a:solidFill>
                  <a:srgbClr val="FF0066"/>
                </a:solidFill>
              </a:rPr>
              <a:t>называют координатной прямой</a:t>
            </a:r>
            <a:endParaRPr lang="ru-RU" b="1" i="1">
              <a:solidFill>
                <a:schemeClr val="accent2"/>
              </a:solidFill>
            </a:endParaRPr>
          </a:p>
          <a:p>
            <a:pPr>
              <a:buClr>
                <a:schemeClr val="tx1"/>
              </a:buClr>
              <a:buFontTx/>
              <a:buNone/>
            </a:pPr>
            <a:endParaRPr lang="ru-RU" b="1" i="1"/>
          </a:p>
          <a:p>
            <a:pPr>
              <a:buClr>
                <a:schemeClr val="tx1"/>
              </a:buClr>
              <a:buFont typeface="Marlett" pitchFamily="2" charset="2"/>
              <a:buNone/>
            </a:pPr>
            <a:r>
              <a:rPr lang="ru-RU"/>
              <a:t> </a:t>
            </a:r>
          </a:p>
        </p:txBody>
      </p:sp>
      <p:grpSp>
        <p:nvGrpSpPr>
          <p:cNvPr id="126980" name="Group 4"/>
          <p:cNvGrpSpPr>
            <a:grpSpLocks/>
          </p:cNvGrpSpPr>
          <p:nvPr/>
        </p:nvGrpSpPr>
        <p:grpSpPr bwMode="auto">
          <a:xfrm>
            <a:off x="8137525" y="685800"/>
            <a:ext cx="660400" cy="4689475"/>
            <a:chOff x="5126" y="432"/>
            <a:chExt cx="416" cy="2954"/>
          </a:xfrm>
        </p:grpSpPr>
        <p:sp>
          <p:nvSpPr>
            <p:cNvPr id="126981" name="Line 5"/>
            <p:cNvSpPr>
              <a:spLocks noChangeShapeType="1"/>
            </p:cNvSpPr>
            <p:nvPr/>
          </p:nvSpPr>
          <p:spPr bwMode="auto">
            <a:xfrm flipV="1">
              <a:off x="5184" y="432"/>
              <a:ext cx="0" cy="29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6982" name="Line 6"/>
            <p:cNvSpPr>
              <a:spLocks noChangeShapeType="1"/>
            </p:cNvSpPr>
            <p:nvPr/>
          </p:nvSpPr>
          <p:spPr bwMode="auto">
            <a:xfrm>
              <a:off x="5136" y="67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6983" name="Line 7"/>
            <p:cNvSpPr>
              <a:spLocks noChangeShapeType="1"/>
            </p:cNvSpPr>
            <p:nvPr/>
          </p:nvSpPr>
          <p:spPr bwMode="auto">
            <a:xfrm>
              <a:off x="5136" y="81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6984" name="Line 8"/>
            <p:cNvSpPr>
              <a:spLocks noChangeShapeType="1"/>
            </p:cNvSpPr>
            <p:nvPr/>
          </p:nvSpPr>
          <p:spPr bwMode="auto">
            <a:xfrm>
              <a:off x="5136" y="81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6985" name="Line 9"/>
            <p:cNvSpPr>
              <a:spLocks noChangeShapeType="1"/>
            </p:cNvSpPr>
            <p:nvPr/>
          </p:nvSpPr>
          <p:spPr bwMode="auto">
            <a:xfrm>
              <a:off x="5136" y="96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6986" name="Line 10"/>
            <p:cNvSpPr>
              <a:spLocks noChangeShapeType="1"/>
            </p:cNvSpPr>
            <p:nvPr/>
          </p:nvSpPr>
          <p:spPr bwMode="auto">
            <a:xfrm>
              <a:off x="5136" y="110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6987" name="Line 11"/>
            <p:cNvSpPr>
              <a:spLocks noChangeShapeType="1"/>
            </p:cNvSpPr>
            <p:nvPr/>
          </p:nvSpPr>
          <p:spPr bwMode="auto">
            <a:xfrm>
              <a:off x="5136" y="12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6988" name="Line 12"/>
            <p:cNvSpPr>
              <a:spLocks noChangeShapeType="1"/>
            </p:cNvSpPr>
            <p:nvPr/>
          </p:nvSpPr>
          <p:spPr bwMode="auto">
            <a:xfrm>
              <a:off x="5136" y="139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6989" name="Line 13"/>
            <p:cNvSpPr>
              <a:spLocks noChangeShapeType="1"/>
            </p:cNvSpPr>
            <p:nvPr/>
          </p:nvSpPr>
          <p:spPr bwMode="auto">
            <a:xfrm>
              <a:off x="5136" y="153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6990" name="Line 14"/>
            <p:cNvSpPr>
              <a:spLocks noChangeShapeType="1"/>
            </p:cNvSpPr>
            <p:nvPr/>
          </p:nvSpPr>
          <p:spPr bwMode="auto">
            <a:xfrm>
              <a:off x="5136" y="168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6991" name="Line 15"/>
            <p:cNvSpPr>
              <a:spLocks noChangeShapeType="1"/>
            </p:cNvSpPr>
            <p:nvPr/>
          </p:nvSpPr>
          <p:spPr bwMode="auto">
            <a:xfrm>
              <a:off x="5136" y="182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6992" name="Line 16"/>
            <p:cNvSpPr>
              <a:spLocks noChangeShapeType="1"/>
            </p:cNvSpPr>
            <p:nvPr/>
          </p:nvSpPr>
          <p:spPr bwMode="auto">
            <a:xfrm>
              <a:off x="5136" y="19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6993" name="Line 17"/>
            <p:cNvSpPr>
              <a:spLocks noChangeShapeType="1"/>
            </p:cNvSpPr>
            <p:nvPr/>
          </p:nvSpPr>
          <p:spPr bwMode="auto">
            <a:xfrm>
              <a:off x="5136" y="211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6994" name="Line 18"/>
            <p:cNvSpPr>
              <a:spLocks noChangeShapeType="1"/>
            </p:cNvSpPr>
            <p:nvPr/>
          </p:nvSpPr>
          <p:spPr bwMode="auto">
            <a:xfrm>
              <a:off x="5136" y="22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6995" name="Line 19"/>
            <p:cNvSpPr>
              <a:spLocks noChangeShapeType="1"/>
            </p:cNvSpPr>
            <p:nvPr/>
          </p:nvSpPr>
          <p:spPr bwMode="auto">
            <a:xfrm>
              <a:off x="5136" y="24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6996" name="Line 20"/>
            <p:cNvSpPr>
              <a:spLocks noChangeShapeType="1"/>
            </p:cNvSpPr>
            <p:nvPr/>
          </p:nvSpPr>
          <p:spPr bwMode="auto">
            <a:xfrm>
              <a:off x="5136" y="254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6997" name="Line 21"/>
            <p:cNvSpPr>
              <a:spLocks noChangeShapeType="1"/>
            </p:cNvSpPr>
            <p:nvPr/>
          </p:nvSpPr>
          <p:spPr bwMode="auto">
            <a:xfrm>
              <a:off x="5136" y="268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6998" name="Line 22"/>
            <p:cNvSpPr>
              <a:spLocks noChangeShapeType="1"/>
            </p:cNvSpPr>
            <p:nvPr/>
          </p:nvSpPr>
          <p:spPr bwMode="auto">
            <a:xfrm>
              <a:off x="5136" y="28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6999" name="Line 23"/>
            <p:cNvSpPr>
              <a:spLocks noChangeShapeType="1"/>
            </p:cNvSpPr>
            <p:nvPr/>
          </p:nvSpPr>
          <p:spPr bwMode="auto">
            <a:xfrm>
              <a:off x="5136" y="297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7000" name="Line 24"/>
            <p:cNvSpPr>
              <a:spLocks noChangeShapeType="1"/>
            </p:cNvSpPr>
            <p:nvPr/>
          </p:nvSpPr>
          <p:spPr bwMode="auto">
            <a:xfrm>
              <a:off x="5136" y="312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7001" name="Line 25"/>
            <p:cNvSpPr>
              <a:spLocks noChangeShapeType="1"/>
            </p:cNvSpPr>
            <p:nvPr/>
          </p:nvSpPr>
          <p:spPr bwMode="auto">
            <a:xfrm>
              <a:off x="5136" y="326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7002" name="Text Box 26"/>
            <p:cNvSpPr txBox="1">
              <a:spLocks noChangeArrowheads="1"/>
            </p:cNvSpPr>
            <p:nvPr/>
          </p:nvSpPr>
          <p:spPr bwMode="auto">
            <a:xfrm>
              <a:off x="5174" y="3098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b="0" i="0">
                  <a:latin typeface="Times New Roman" pitchFamily="18" charset="0"/>
                </a:rPr>
                <a:t> </a:t>
              </a:r>
              <a:r>
                <a:rPr lang="ru-RU" sz="1800" b="0" i="0">
                  <a:latin typeface="Times New Roman" pitchFamily="18" charset="0"/>
                </a:rPr>
                <a:t>- 7</a:t>
              </a:r>
              <a:endParaRPr lang="ru-RU" sz="2400" b="0" i="0">
                <a:latin typeface="Times New Roman" pitchFamily="18" charset="0"/>
              </a:endParaRPr>
            </a:p>
          </p:txBody>
        </p:sp>
        <p:sp>
          <p:nvSpPr>
            <p:cNvPr id="127003" name="Text Box 27"/>
            <p:cNvSpPr txBox="1">
              <a:spLocks noChangeArrowheads="1"/>
            </p:cNvSpPr>
            <p:nvPr/>
          </p:nvSpPr>
          <p:spPr bwMode="auto">
            <a:xfrm>
              <a:off x="5222" y="3000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1800" b="0" i="0">
                  <a:latin typeface="Times New Roman" pitchFamily="18" charset="0"/>
                </a:rPr>
                <a:t>- 6</a:t>
              </a:r>
              <a:endParaRPr lang="ru-RU" sz="2400" b="0" i="0">
                <a:latin typeface="Times New Roman" pitchFamily="18" charset="0"/>
              </a:endParaRPr>
            </a:p>
          </p:txBody>
        </p:sp>
        <p:sp>
          <p:nvSpPr>
            <p:cNvPr id="127004" name="Text Box 28"/>
            <p:cNvSpPr txBox="1">
              <a:spLocks noChangeArrowheads="1"/>
            </p:cNvSpPr>
            <p:nvPr/>
          </p:nvSpPr>
          <p:spPr bwMode="auto">
            <a:xfrm>
              <a:off x="5222" y="2856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1800" b="0" i="0">
                  <a:latin typeface="Times New Roman" pitchFamily="18" charset="0"/>
                </a:rPr>
                <a:t>- 5</a:t>
              </a:r>
              <a:endParaRPr lang="ru-RU" sz="2400" b="0" i="0">
                <a:latin typeface="Times New Roman" pitchFamily="18" charset="0"/>
              </a:endParaRPr>
            </a:p>
          </p:txBody>
        </p:sp>
        <p:sp>
          <p:nvSpPr>
            <p:cNvPr id="127005" name="Text Box 29"/>
            <p:cNvSpPr txBox="1">
              <a:spLocks noChangeArrowheads="1"/>
            </p:cNvSpPr>
            <p:nvPr/>
          </p:nvSpPr>
          <p:spPr bwMode="auto">
            <a:xfrm>
              <a:off x="5222" y="2712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1800" b="0" i="0">
                  <a:latin typeface="Times New Roman" pitchFamily="18" charset="0"/>
                </a:rPr>
                <a:t>- 4</a:t>
              </a:r>
              <a:endParaRPr lang="ru-RU" sz="2400" b="0" i="0">
                <a:latin typeface="Times New Roman" pitchFamily="18" charset="0"/>
              </a:endParaRPr>
            </a:p>
          </p:txBody>
        </p:sp>
        <p:sp>
          <p:nvSpPr>
            <p:cNvPr id="127006" name="Text Box 30"/>
            <p:cNvSpPr txBox="1">
              <a:spLocks noChangeArrowheads="1"/>
            </p:cNvSpPr>
            <p:nvPr/>
          </p:nvSpPr>
          <p:spPr bwMode="auto">
            <a:xfrm>
              <a:off x="5126" y="2568"/>
              <a:ext cx="3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1800" b="0" i="0">
                  <a:latin typeface="Times New Roman" pitchFamily="18" charset="0"/>
                </a:rPr>
                <a:t>   - 3</a:t>
              </a:r>
              <a:endParaRPr lang="ru-RU" sz="2400" b="0" i="0">
                <a:latin typeface="Times New Roman" pitchFamily="18" charset="0"/>
              </a:endParaRPr>
            </a:p>
          </p:txBody>
        </p:sp>
        <p:sp>
          <p:nvSpPr>
            <p:cNvPr id="127007" name="Text Box 31"/>
            <p:cNvSpPr txBox="1">
              <a:spLocks noChangeArrowheads="1"/>
            </p:cNvSpPr>
            <p:nvPr/>
          </p:nvSpPr>
          <p:spPr bwMode="auto">
            <a:xfrm>
              <a:off x="5222" y="2424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1800" b="0" i="0">
                  <a:latin typeface="Times New Roman" pitchFamily="18" charset="0"/>
                </a:rPr>
                <a:t>- 2</a:t>
              </a:r>
              <a:endParaRPr lang="ru-RU" sz="2400" b="0" i="0">
                <a:latin typeface="Times New Roman" pitchFamily="18" charset="0"/>
              </a:endParaRPr>
            </a:p>
          </p:txBody>
        </p:sp>
        <p:sp>
          <p:nvSpPr>
            <p:cNvPr id="127008" name="Text Box 32"/>
            <p:cNvSpPr txBox="1">
              <a:spLocks noChangeArrowheads="1"/>
            </p:cNvSpPr>
            <p:nvPr/>
          </p:nvSpPr>
          <p:spPr bwMode="auto">
            <a:xfrm>
              <a:off x="5222" y="2280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1800" b="0" i="0">
                  <a:latin typeface="Times New Roman" pitchFamily="18" charset="0"/>
                </a:rPr>
                <a:t>- 1</a:t>
              </a:r>
              <a:endParaRPr lang="ru-RU" sz="2400" b="0" i="0">
                <a:latin typeface="Times New Roman" pitchFamily="18" charset="0"/>
              </a:endParaRPr>
            </a:p>
          </p:txBody>
        </p:sp>
        <p:sp>
          <p:nvSpPr>
            <p:cNvPr id="127009" name="Text Box 33"/>
            <p:cNvSpPr txBox="1">
              <a:spLocks noChangeArrowheads="1"/>
            </p:cNvSpPr>
            <p:nvPr/>
          </p:nvSpPr>
          <p:spPr bwMode="auto">
            <a:xfrm>
              <a:off x="5222" y="2090"/>
              <a:ext cx="2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b="0" i="0">
                  <a:latin typeface="Times New Roman" pitchFamily="18" charset="0"/>
                </a:rPr>
                <a:t>  </a:t>
              </a:r>
              <a:r>
                <a:rPr lang="ru-RU" sz="1800" b="0" i="0">
                  <a:latin typeface="Times New Roman" pitchFamily="18" charset="0"/>
                </a:rPr>
                <a:t>0</a:t>
              </a:r>
              <a:endParaRPr lang="ru-RU" sz="2400" b="0" i="0">
                <a:latin typeface="Times New Roman" pitchFamily="18" charset="0"/>
              </a:endParaRPr>
            </a:p>
          </p:txBody>
        </p:sp>
        <p:sp>
          <p:nvSpPr>
            <p:cNvPr id="127010" name="Text Box 34"/>
            <p:cNvSpPr txBox="1">
              <a:spLocks noChangeArrowheads="1"/>
            </p:cNvSpPr>
            <p:nvPr/>
          </p:nvSpPr>
          <p:spPr bwMode="auto">
            <a:xfrm>
              <a:off x="5222" y="1946"/>
              <a:ext cx="2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b="0" i="0">
                  <a:latin typeface="Times New Roman" pitchFamily="18" charset="0"/>
                </a:rPr>
                <a:t>  </a:t>
              </a:r>
              <a:r>
                <a:rPr lang="ru-RU" sz="1800" b="0" i="0">
                  <a:latin typeface="Times New Roman" pitchFamily="18" charset="0"/>
                </a:rPr>
                <a:t>1</a:t>
              </a:r>
              <a:endParaRPr lang="ru-RU" sz="2400" b="0" i="0">
                <a:latin typeface="Times New Roman" pitchFamily="18" charset="0"/>
              </a:endParaRPr>
            </a:p>
          </p:txBody>
        </p:sp>
        <p:sp>
          <p:nvSpPr>
            <p:cNvPr id="127011" name="Text Box 35"/>
            <p:cNvSpPr txBox="1">
              <a:spLocks noChangeArrowheads="1"/>
            </p:cNvSpPr>
            <p:nvPr/>
          </p:nvSpPr>
          <p:spPr bwMode="auto">
            <a:xfrm>
              <a:off x="5174" y="1802"/>
              <a:ext cx="3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b="0" i="0">
                  <a:latin typeface="Times New Roman" pitchFamily="18" charset="0"/>
                </a:rPr>
                <a:t>   </a:t>
              </a:r>
              <a:r>
                <a:rPr lang="ru-RU" sz="1800" b="0" i="0">
                  <a:latin typeface="Times New Roman" pitchFamily="18" charset="0"/>
                </a:rPr>
                <a:t>2</a:t>
              </a:r>
              <a:endParaRPr lang="ru-RU" sz="2400" b="0" i="0">
                <a:latin typeface="Times New Roman" pitchFamily="18" charset="0"/>
              </a:endParaRPr>
            </a:p>
          </p:txBody>
        </p:sp>
        <p:sp>
          <p:nvSpPr>
            <p:cNvPr id="127012" name="Text Box 36"/>
            <p:cNvSpPr txBox="1">
              <a:spLocks noChangeArrowheads="1"/>
            </p:cNvSpPr>
            <p:nvPr/>
          </p:nvSpPr>
          <p:spPr bwMode="auto">
            <a:xfrm>
              <a:off x="5222" y="1658"/>
              <a:ext cx="2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b="0" i="0">
                  <a:latin typeface="Times New Roman" pitchFamily="18" charset="0"/>
                </a:rPr>
                <a:t>  </a:t>
              </a:r>
              <a:r>
                <a:rPr lang="ru-RU" sz="1800" b="0" i="0">
                  <a:latin typeface="Times New Roman" pitchFamily="18" charset="0"/>
                </a:rPr>
                <a:t>3</a:t>
              </a:r>
              <a:endParaRPr lang="ru-RU" sz="2400" b="0" i="0">
                <a:latin typeface="Times New Roman" pitchFamily="18" charset="0"/>
              </a:endParaRPr>
            </a:p>
          </p:txBody>
        </p:sp>
        <p:sp>
          <p:nvSpPr>
            <p:cNvPr id="127013" name="Text Box 37"/>
            <p:cNvSpPr txBox="1">
              <a:spLocks noChangeArrowheads="1"/>
            </p:cNvSpPr>
            <p:nvPr/>
          </p:nvSpPr>
          <p:spPr bwMode="auto">
            <a:xfrm>
              <a:off x="5222" y="1514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b="0" i="0">
                  <a:latin typeface="Times New Roman" pitchFamily="18" charset="0"/>
                </a:rPr>
                <a:t> </a:t>
              </a:r>
              <a:r>
                <a:rPr lang="ru-RU" sz="1800" b="0" i="0">
                  <a:latin typeface="Times New Roman" pitchFamily="18" charset="0"/>
                </a:rPr>
                <a:t> 4</a:t>
              </a:r>
              <a:endParaRPr lang="ru-RU" sz="2400" b="0" i="0">
                <a:latin typeface="Times New Roman" pitchFamily="18" charset="0"/>
              </a:endParaRPr>
            </a:p>
          </p:txBody>
        </p:sp>
        <p:sp>
          <p:nvSpPr>
            <p:cNvPr id="127014" name="Text Box 38"/>
            <p:cNvSpPr txBox="1">
              <a:spLocks noChangeArrowheads="1"/>
            </p:cNvSpPr>
            <p:nvPr/>
          </p:nvSpPr>
          <p:spPr bwMode="auto">
            <a:xfrm>
              <a:off x="5222" y="1370"/>
              <a:ext cx="2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b="0" i="0">
                  <a:latin typeface="Times New Roman" pitchFamily="18" charset="0"/>
                </a:rPr>
                <a:t> </a:t>
              </a:r>
              <a:r>
                <a:rPr lang="ru-RU" sz="1600" b="0" i="0">
                  <a:latin typeface="Times New Roman" pitchFamily="18" charset="0"/>
                </a:rPr>
                <a:t> </a:t>
              </a:r>
              <a:r>
                <a:rPr lang="ru-RU" sz="1800" b="0" i="0">
                  <a:latin typeface="Times New Roman" pitchFamily="18" charset="0"/>
                </a:rPr>
                <a:t>5</a:t>
              </a:r>
              <a:endParaRPr lang="ru-RU" sz="2400" b="0" i="0">
                <a:latin typeface="Times New Roman" pitchFamily="18" charset="0"/>
              </a:endParaRPr>
            </a:p>
          </p:txBody>
        </p:sp>
        <p:sp>
          <p:nvSpPr>
            <p:cNvPr id="127015" name="Text Box 39"/>
            <p:cNvSpPr txBox="1">
              <a:spLocks noChangeArrowheads="1"/>
            </p:cNvSpPr>
            <p:nvPr/>
          </p:nvSpPr>
          <p:spPr bwMode="auto">
            <a:xfrm>
              <a:off x="5184" y="1248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b="0" i="0">
                  <a:latin typeface="Times New Roman" pitchFamily="18" charset="0"/>
                </a:rPr>
                <a:t>  </a:t>
              </a:r>
              <a:r>
                <a:rPr lang="ru-RU" sz="1800" b="0" i="0">
                  <a:latin typeface="Times New Roman" pitchFamily="18" charset="0"/>
                </a:rPr>
                <a:t> 6</a:t>
              </a:r>
              <a:endParaRPr lang="ru-RU" sz="2400" b="0" i="0">
                <a:latin typeface="Times New Roman" pitchFamily="18" charset="0"/>
              </a:endParaRPr>
            </a:p>
          </p:txBody>
        </p:sp>
        <p:sp>
          <p:nvSpPr>
            <p:cNvPr id="127016" name="Text Box 40"/>
            <p:cNvSpPr txBox="1">
              <a:spLocks noChangeArrowheads="1"/>
            </p:cNvSpPr>
            <p:nvPr/>
          </p:nvSpPr>
          <p:spPr bwMode="auto">
            <a:xfrm>
              <a:off x="5126" y="1082"/>
              <a:ext cx="3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b="0" i="0">
                  <a:latin typeface="Times New Roman" pitchFamily="18" charset="0"/>
                </a:rPr>
                <a:t>    </a:t>
              </a:r>
              <a:r>
                <a:rPr lang="ru-RU" sz="1800" b="0" i="0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127017" name="Text Box 41"/>
            <p:cNvSpPr txBox="1">
              <a:spLocks noChangeArrowheads="1"/>
            </p:cNvSpPr>
            <p:nvPr/>
          </p:nvSpPr>
          <p:spPr bwMode="auto">
            <a:xfrm>
              <a:off x="5174" y="938"/>
              <a:ext cx="3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b="0" i="0">
                  <a:latin typeface="Times New Roman" pitchFamily="18" charset="0"/>
                </a:rPr>
                <a:t>   </a:t>
              </a:r>
              <a:r>
                <a:rPr lang="ru-RU" sz="1800" b="0" i="0">
                  <a:latin typeface="Times New Roman" pitchFamily="18" charset="0"/>
                </a:rPr>
                <a:t>8 </a:t>
              </a:r>
              <a:endParaRPr lang="ru-RU" sz="2400" b="0" i="0">
                <a:latin typeface="Times New Roman" pitchFamily="18" charset="0"/>
              </a:endParaRPr>
            </a:p>
          </p:txBody>
        </p:sp>
        <p:sp>
          <p:nvSpPr>
            <p:cNvPr id="127018" name="Text Box 42"/>
            <p:cNvSpPr txBox="1">
              <a:spLocks noChangeArrowheads="1"/>
            </p:cNvSpPr>
            <p:nvPr/>
          </p:nvSpPr>
          <p:spPr bwMode="auto">
            <a:xfrm>
              <a:off x="5232" y="816"/>
              <a:ext cx="2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b="0" i="0">
                  <a:latin typeface="Times New Roman" pitchFamily="18" charset="0"/>
                </a:rPr>
                <a:t>  </a:t>
              </a:r>
              <a:r>
                <a:rPr lang="ru-RU" sz="1800" b="0" i="0">
                  <a:latin typeface="Times New Roman" pitchFamily="18" charset="0"/>
                </a:rPr>
                <a:t>9</a:t>
              </a:r>
              <a:endParaRPr lang="ru-RU" sz="2400" b="0" i="0">
                <a:latin typeface="Times New Roman" pitchFamily="18" charset="0"/>
              </a:endParaRPr>
            </a:p>
          </p:txBody>
        </p:sp>
        <p:sp>
          <p:nvSpPr>
            <p:cNvPr id="127019" name="Text Box 43"/>
            <p:cNvSpPr txBox="1">
              <a:spLocks noChangeArrowheads="1"/>
            </p:cNvSpPr>
            <p:nvPr/>
          </p:nvSpPr>
          <p:spPr bwMode="auto">
            <a:xfrm>
              <a:off x="5184" y="672"/>
              <a:ext cx="3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b="0" i="0">
                  <a:latin typeface="Times New Roman" pitchFamily="18" charset="0"/>
                </a:rPr>
                <a:t>  </a:t>
              </a:r>
              <a:r>
                <a:rPr lang="ru-RU" sz="1800" b="0" i="0">
                  <a:latin typeface="Times New Roman" pitchFamily="18" charset="0"/>
                </a:rPr>
                <a:t>10</a:t>
              </a:r>
              <a:endParaRPr lang="ru-RU" sz="2400" b="0" i="0">
                <a:latin typeface="Times New Roman" pitchFamily="18" charset="0"/>
              </a:endParaRPr>
            </a:p>
          </p:txBody>
        </p:sp>
      </p:grpSp>
      <p:sp>
        <p:nvSpPr>
          <p:cNvPr id="127054" name="Text Box 78"/>
          <p:cNvSpPr txBox="1">
            <a:spLocks noChangeArrowheads="1"/>
          </p:cNvSpPr>
          <p:nvPr/>
        </p:nvSpPr>
        <p:spPr bwMode="auto">
          <a:xfrm>
            <a:off x="593725" y="5222875"/>
            <a:ext cx="82057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i="0">
                <a:latin typeface="Times New Roman" pitchFamily="18" charset="0"/>
              </a:rPr>
              <a:t>Положение точки  на координатной прямой определяется</a:t>
            </a:r>
          </a:p>
          <a:p>
            <a:pPr eaLnBrk="0" hangingPunct="0"/>
            <a:r>
              <a:rPr lang="ru-RU" sz="2400" i="0">
                <a:latin typeface="Times New Roman" pitchFamily="18" charset="0"/>
              </a:rPr>
              <a:t>одним числом - её </a:t>
            </a:r>
            <a:r>
              <a:rPr lang="ru-RU" sz="2400" i="0">
                <a:solidFill>
                  <a:srgbClr val="FF0066"/>
                </a:solidFill>
                <a:latin typeface="Times New Roman" pitchFamily="18" charset="0"/>
              </a:rPr>
              <a:t>координатой.</a:t>
            </a:r>
            <a:r>
              <a:rPr lang="ru-RU" sz="2400" i="0">
                <a:latin typeface="Times New Roman" pitchFamily="18" charset="0"/>
              </a:rPr>
              <a:t>  А(5)</a:t>
            </a:r>
          </a:p>
        </p:txBody>
      </p:sp>
      <p:grpSp>
        <p:nvGrpSpPr>
          <p:cNvPr id="185345" name="Group 1"/>
          <p:cNvGrpSpPr>
            <a:grpSpLocks/>
          </p:cNvGrpSpPr>
          <p:nvPr/>
        </p:nvGrpSpPr>
        <p:grpSpPr bwMode="auto">
          <a:xfrm>
            <a:off x="755650" y="4437063"/>
            <a:ext cx="6553200" cy="838200"/>
            <a:chOff x="476" y="2795"/>
            <a:chExt cx="4128" cy="528"/>
          </a:xfrm>
        </p:grpSpPr>
        <p:sp>
          <p:nvSpPr>
            <p:cNvPr id="127022" name="Line 46"/>
            <p:cNvSpPr>
              <a:spLocks noChangeShapeType="1"/>
            </p:cNvSpPr>
            <p:nvPr/>
          </p:nvSpPr>
          <p:spPr bwMode="auto">
            <a:xfrm>
              <a:off x="476" y="3083"/>
              <a:ext cx="41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7023" name="Line 47"/>
            <p:cNvSpPr>
              <a:spLocks noChangeShapeType="1"/>
            </p:cNvSpPr>
            <p:nvPr/>
          </p:nvSpPr>
          <p:spPr bwMode="auto">
            <a:xfrm>
              <a:off x="2636" y="3035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7024" name="Line 48"/>
            <p:cNvSpPr>
              <a:spLocks noChangeShapeType="1"/>
            </p:cNvSpPr>
            <p:nvPr/>
          </p:nvSpPr>
          <p:spPr bwMode="auto">
            <a:xfrm>
              <a:off x="2780" y="3035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7025" name="Line 49"/>
            <p:cNvSpPr>
              <a:spLocks noChangeShapeType="1"/>
            </p:cNvSpPr>
            <p:nvPr/>
          </p:nvSpPr>
          <p:spPr bwMode="auto">
            <a:xfrm>
              <a:off x="2924" y="3035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7026" name="Line 50"/>
            <p:cNvSpPr>
              <a:spLocks noChangeShapeType="1"/>
            </p:cNvSpPr>
            <p:nvPr/>
          </p:nvSpPr>
          <p:spPr bwMode="auto">
            <a:xfrm>
              <a:off x="3068" y="3035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7027" name="Line 51"/>
            <p:cNvSpPr>
              <a:spLocks noChangeShapeType="1"/>
            </p:cNvSpPr>
            <p:nvPr/>
          </p:nvSpPr>
          <p:spPr bwMode="auto">
            <a:xfrm>
              <a:off x="3212" y="3083"/>
              <a:ext cx="1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7028" name="Line 52"/>
            <p:cNvSpPr>
              <a:spLocks noChangeShapeType="1"/>
            </p:cNvSpPr>
            <p:nvPr/>
          </p:nvSpPr>
          <p:spPr bwMode="auto">
            <a:xfrm>
              <a:off x="3212" y="3035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7029" name="Line 53"/>
            <p:cNvSpPr>
              <a:spLocks noChangeShapeType="1"/>
            </p:cNvSpPr>
            <p:nvPr/>
          </p:nvSpPr>
          <p:spPr bwMode="auto">
            <a:xfrm>
              <a:off x="3356" y="3035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7030" name="Line 54"/>
            <p:cNvSpPr>
              <a:spLocks noChangeShapeType="1"/>
            </p:cNvSpPr>
            <p:nvPr/>
          </p:nvSpPr>
          <p:spPr bwMode="auto">
            <a:xfrm>
              <a:off x="3500" y="3035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7031" name="Line 55"/>
            <p:cNvSpPr>
              <a:spLocks noChangeShapeType="1"/>
            </p:cNvSpPr>
            <p:nvPr/>
          </p:nvSpPr>
          <p:spPr bwMode="auto">
            <a:xfrm>
              <a:off x="3644" y="3035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7032" name="Line 56"/>
            <p:cNvSpPr>
              <a:spLocks noChangeShapeType="1"/>
            </p:cNvSpPr>
            <p:nvPr/>
          </p:nvSpPr>
          <p:spPr bwMode="auto">
            <a:xfrm>
              <a:off x="3788" y="3035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7033" name="Line 57"/>
            <p:cNvSpPr>
              <a:spLocks noChangeShapeType="1"/>
            </p:cNvSpPr>
            <p:nvPr/>
          </p:nvSpPr>
          <p:spPr bwMode="auto">
            <a:xfrm>
              <a:off x="3932" y="3035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7034" name="Line 58"/>
            <p:cNvSpPr>
              <a:spLocks noChangeShapeType="1"/>
            </p:cNvSpPr>
            <p:nvPr/>
          </p:nvSpPr>
          <p:spPr bwMode="auto">
            <a:xfrm>
              <a:off x="4076" y="3035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7035" name="Line 59"/>
            <p:cNvSpPr>
              <a:spLocks noChangeShapeType="1"/>
            </p:cNvSpPr>
            <p:nvPr/>
          </p:nvSpPr>
          <p:spPr bwMode="auto">
            <a:xfrm>
              <a:off x="4220" y="3035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7036" name="Line 60"/>
            <p:cNvSpPr>
              <a:spLocks noChangeShapeType="1"/>
            </p:cNvSpPr>
            <p:nvPr/>
          </p:nvSpPr>
          <p:spPr bwMode="auto">
            <a:xfrm>
              <a:off x="4364" y="3035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7037" name="Line 61"/>
            <p:cNvSpPr>
              <a:spLocks noChangeShapeType="1"/>
            </p:cNvSpPr>
            <p:nvPr/>
          </p:nvSpPr>
          <p:spPr bwMode="auto">
            <a:xfrm>
              <a:off x="2492" y="3035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7038" name="Line 62"/>
            <p:cNvSpPr>
              <a:spLocks noChangeShapeType="1"/>
            </p:cNvSpPr>
            <p:nvPr/>
          </p:nvSpPr>
          <p:spPr bwMode="auto">
            <a:xfrm>
              <a:off x="2348" y="3035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7039" name="Line 63"/>
            <p:cNvSpPr>
              <a:spLocks noChangeShapeType="1"/>
            </p:cNvSpPr>
            <p:nvPr/>
          </p:nvSpPr>
          <p:spPr bwMode="auto">
            <a:xfrm>
              <a:off x="2204" y="3035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7040" name="Line 64"/>
            <p:cNvSpPr>
              <a:spLocks noChangeShapeType="1"/>
            </p:cNvSpPr>
            <p:nvPr/>
          </p:nvSpPr>
          <p:spPr bwMode="auto">
            <a:xfrm>
              <a:off x="2060" y="3035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7041" name="Line 65"/>
            <p:cNvSpPr>
              <a:spLocks noChangeShapeType="1"/>
            </p:cNvSpPr>
            <p:nvPr/>
          </p:nvSpPr>
          <p:spPr bwMode="auto">
            <a:xfrm>
              <a:off x="1916" y="3035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7042" name="Line 66"/>
            <p:cNvSpPr>
              <a:spLocks noChangeShapeType="1"/>
            </p:cNvSpPr>
            <p:nvPr/>
          </p:nvSpPr>
          <p:spPr bwMode="auto">
            <a:xfrm>
              <a:off x="1484" y="3035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7043" name="Line 67"/>
            <p:cNvSpPr>
              <a:spLocks noChangeShapeType="1"/>
            </p:cNvSpPr>
            <p:nvPr/>
          </p:nvSpPr>
          <p:spPr bwMode="auto">
            <a:xfrm>
              <a:off x="1628" y="3035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7044" name="Line 68"/>
            <p:cNvSpPr>
              <a:spLocks noChangeShapeType="1"/>
            </p:cNvSpPr>
            <p:nvPr/>
          </p:nvSpPr>
          <p:spPr bwMode="auto">
            <a:xfrm>
              <a:off x="1772" y="3035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7045" name="Line 69"/>
            <p:cNvSpPr>
              <a:spLocks noChangeShapeType="1"/>
            </p:cNvSpPr>
            <p:nvPr/>
          </p:nvSpPr>
          <p:spPr bwMode="auto">
            <a:xfrm>
              <a:off x="908" y="3035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7046" name="Line 70"/>
            <p:cNvSpPr>
              <a:spLocks noChangeShapeType="1"/>
            </p:cNvSpPr>
            <p:nvPr/>
          </p:nvSpPr>
          <p:spPr bwMode="auto">
            <a:xfrm>
              <a:off x="1052" y="3035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7047" name="Line 71"/>
            <p:cNvSpPr>
              <a:spLocks noChangeShapeType="1"/>
            </p:cNvSpPr>
            <p:nvPr/>
          </p:nvSpPr>
          <p:spPr bwMode="auto">
            <a:xfrm>
              <a:off x="1340" y="3035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7048" name="Line 72"/>
            <p:cNvSpPr>
              <a:spLocks noChangeShapeType="1"/>
            </p:cNvSpPr>
            <p:nvPr/>
          </p:nvSpPr>
          <p:spPr bwMode="auto">
            <a:xfrm>
              <a:off x="1196" y="3035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7049" name="Line 73"/>
            <p:cNvSpPr>
              <a:spLocks noChangeShapeType="1"/>
            </p:cNvSpPr>
            <p:nvPr/>
          </p:nvSpPr>
          <p:spPr bwMode="auto">
            <a:xfrm>
              <a:off x="764" y="3035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7050" name="Line 74"/>
            <p:cNvSpPr>
              <a:spLocks noChangeShapeType="1"/>
            </p:cNvSpPr>
            <p:nvPr/>
          </p:nvSpPr>
          <p:spPr bwMode="auto">
            <a:xfrm>
              <a:off x="620" y="3035"/>
              <a:ext cx="1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7051" name="Text Box 75"/>
            <p:cNvSpPr txBox="1">
              <a:spLocks noChangeArrowheads="1"/>
            </p:cNvSpPr>
            <p:nvPr/>
          </p:nvSpPr>
          <p:spPr bwMode="auto">
            <a:xfrm>
              <a:off x="572" y="3035"/>
              <a:ext cx="38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400" b="0" i="0">
                  <a:latin typeface="Times New Roman" pitchFamily="18" charset="0"/>
                </a:rPr>
                <a:t>      </a:t>
              </a:r>
              <a:r>
                <a:rPr lang="ru-RU" sz="1800" b="0" i="0">
                  <a:latin typeface="Times New Roman" pitchFamily="18" charset="0"/>
                </a:rPr>
                <a:t>-10-9 -8 -7-6 -5-4 -3 -2 -1  0  1 2  3  4  5  6  7  8  9 10 11</a:t>
              </a:r>
              <a:endParaRPr lang="ru-RU" sz="2400" b="0" i="0">
                <a:latin typeface="Times New Roman" pitchFamily="18" charset="0"/>
              </a:endParaRPr>
            </a:p>
          </p:txBody>
        </p:sp>
        <p:sp>
          <p:nvSpPr>
            <p:cNvPr id="127052" name="Text Box 76"/>
            <p:cNvSpPr txBox="1">
              <a:spLocks noChangeArrowheads="1"/>
            </p:cNvSpPr>
            <p:nvPr/>
          </p:nvSpPr>
          <p:spPr bwMode="auto">
            <a:xfrm>
              <a:off x="3260" y="2939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endParaRPr lang="ru-RU" sz="2400" b="0" i="0">
                <a:latin typeface="Times New Roman" pitchFamily="18" charset="0"/>
              </a:endParaRPr>
            </a:p>
          </p:txBody>
        </p:sp>
        <p:sp>
          <p:nvSpPr>
            <p:cNvPr id="127053" name="Text Box 77"/>
            <p:cNvSpPr txBox="1">
              <a:spLocks noChangeArrowheads="1"/>
            </p:cNvSpPr>
            <p:nvPr/>
          </p:nvSpPr>
          <p:spPr bwMode="auto">
            <a:xfrm>
              <a:off x="3068" y="2795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ru-RU" sz="2400" b="0" i="0">
                  <a:latin typeface="Times New Roman" pitchFamily="18" charset="0"/>
                </a:rPr>
                <a:t> </a:t>
              </a:r>
              <a:r>
                <a:rPr lang="ru-RU" sz="2400" i="0">
                  <a:solidFill>
                    <a:schemeClr val="accent2"/>
                  </a:solidFill>
                  <a:latin typeface="Times New Roman" pitchFamily="18" charset="0"/>
                </a:rPr>
                <a:t>А</a:t>
              </a:r>
              <a:r>
                <a:rPr lang="ru-RU" sz="2400" b="0" i="0">
                  <a:solidFill>
                    <a:schemeClr val="accent2"/>
                  </a:solidFill>
                  <a:latin typeface="Times New Roman" pitchFamily="18" charset="0"/>
                </a:rPr>
                <a:t> </a:t>
              </a:r>
              <a:endParaRPr lang="ru-RU" sz="2400" b="0" i="0">
                <a:latin typeface="Times New Roman" pitchFamily="18" charset="0"/>
              </a:endParaRPr>
            </a:p>
          </p:txBody>
        </p:sp>
        <p:sp>
          <p:nvSpPr>
            <p:cNvPr id="185344" name="Oval 0"/>
            <p:cNvSpPr>
              <a:spLocks noChangeArrowheads="1"/>
            </p:cNvSpPr>
            <p:nvPr/>
          </p:nvSpPr>
          <p:spPr bwMode="auto">
            <a:xfrm flipH="1">
              <a:off x="3198" y="3067"/>
              <a:ext cx="45" cy="46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5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5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uiExpand="1" build="p" autoUpdateAnimBg="0"/>
      <p:bldP spid="12705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>
                <a:solidFill>
                  <a:srgbClr val="0000FF"/>
                </a:solidFill>
              </a:rPr>
              <a:t>Для определения положения точки </a:t>
            </a:r>
            <a:br>
              <a:rPr lang="ru-RU" sz="2800" b="1" i="1">
                <a:solidFill>
                  <a:srgbClr val="0000FF"/>
                </a:solidFill>
              </a:rPr>
            </a:br>
            <a:r>
              <a:rPr lang="ru-RU" sz="2800" b="1" i="1">
                <a:solidFill>
                  <a:srgbClr val="0000FF"/>
                </a:solidFill>
              </a:rPr>
              <a:t>на плоскости одного числа недостаточно</a:t>
            </a:r>
          </a:p>
        </p:txBody>
      </p:sp>
      <p:sp>
        <p:nvSpPr>
          <p:cNvPr id="128003" name="Text Box 3"/>
          <p:cNvSpPr txBox="1">
            <a:spLocks noChangeArrowheads="1"/>
          </p:cNvSpPr>
          <p:nvPr/>
        </p:nvSpPr>
        <p:spPr bwMode="auto">
          <a:xfrm>
            <a:off x="652463" y="5159375"/>
            <a:ext cx="75612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3200">
                <a:solidFill>
                  <a:srgbClr val="FF0066"/>
                </a:solidFill>
                <a:latin typeface="Times New Roman" pitchFamily="18" charset="0"/>
              </a:rPr>
              <a:t>Значит положение точки на плоскости</a:t>
            </a:r>
          </a:p>
          <a:p>
            <a:pPr algn="ctr" eaLnBrk="0" hangingPunct="0"/>
            <a:r>
              <a:rPr lang="ru-RU" sz="3200">
                <a:solidFill>
                  <a:srgbClr val="FF0066"/>
                </a:solidFill>
                <a:latin typeface="Times New Roman" pitchFamily="18" charset="0"/>
              </a:rPr>
              <a:t> определяется двумя координатами</a:t>
            </a:r>
          </a:p>
        </p:txBody>
      </p:sp>
      <p:pic>
        <p:nvPicPr>
          <p:cNvPr id="128004" name="Picture 4"/>
          <p:cNvPicPr>
            <a:picLocks noChangeAspect="1" noChangeArrowheads="1"/>
          </p:cNvPicPr>
          <p:nvPr/>
        </p:nvPicPr>
        <p:blipFill>
          <a:blip r:embed="rId2" cstate="print">
            <a:lum contrast="24000"/>
          </a:blip>
          <a:srcRect/>
          <a:stretch>
            <a:fillRect/>
          </a:stretch>
        </p:blipFill>
        <p:spPr bwMode="auto">
          <a:xfrm>
            <a:off x="2057400" y="1905000"/>
            <a:ext cx="4724400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2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8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8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/>
      <p:bldP spid="1280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375" name="Line 471"/>
          <p:cNvSpPr>
            <a:spLocks noChangeShapeType="1"/>
          </p:cNvSpPr>
          <p:nvPr/>
        </p:nvSpPr>
        <p:spPr bwMode="auto">
          <a:xfrm>
            <a:off x="4572000" y="3716338"/>
            <a:ext cx="381635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4376" name="Line 472"/>
          <p:cNvSpPr>
            <a:spLocks noChangeShapeType="1"/>
          </p:cNvSpPr>
          <p:nvPr/>
        </p:nvSpPr>
        <p:spPr bwMode="auto">
          <a:xfrm>
            <a:off x="4572000" y="4076700"/>
            <a:ext cx="381635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4377" name="Line 473"/>
          <p:cNvSpPr>
            <a:spLocks noChangeShapeType="1"/>
          </p:cNvSpPr>
          <p:nvPr/>
        </p:nvSpPr>
        <p:spPr bwMode="auto">
          <a:xfrm>
            <a:off x="4572000" y="4437063"/>
            <a:ext cx="381635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4378" name="Line 474"/>
          <p:cNvSpPr>
            <a:spLocks noChangeShapeType="1"/>
          </p:cNvSpPr>
          <p:nvPr/>
        </p:nvSpPr>
        <p:spPr bwMode="auto">
          <a:xfrm>
            <a:off x="4572000" y="2636838"/>
            <a:ext cx="381635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4379" name="Line 475"/>
          <p:cNvSpPr>
            <a:spLocks noChangeShapeType="1"/>
          </p:cNvSpPr>
          <p:nvPr/>
        </p:nvSpPr>
        <p:spPr bwMode="auto">
          <a:xfrm>
            <a:off x="4572000" y="2276475"/>
            <a:ext cx="381635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4380" name="Line 476"/>
          <p:cNvSpPr>
            <a:spLocks noChangeShapeType="1"/>
          </p:cNvSpPr>
          <p:nvPr/>
        </p:nvSpPr>
        <p:spPr bwMode="auto">
          <a:xfrm>
            <a:off x="4572000" y="1916113"/>
            <a:ext cx="381635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4381" name="Line 477"/>
          <p:cNvSpPr>
            <a:spLocks noChangeShapeType="1"/>
          </p:cNvSpPr>
          <p:nvPr/>
        </p:nvSpPr>
        <p:spPr bwMode="auto">
          <a:xfrm>
            <a:off x="4572000" y="1557338"/>
            <a:ext cx="381635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4382" name="Line 478"/>
          <p:cNvSpPr>
            <a:spLocks noChangeShapeType="1"/>
          </p:cNvSpPr>
          <p:nvPr/>
        </p:nvSpPr>
        <p:spPr bwMode="auto">
          <a:xfrm>
            <a:off x="4572000" y="1196975"/>
            <a:ext cx="381635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4384" name="Line 480"/>
          <p:cNvSpPr>
            <a:spLocks noChangeShapeType="1"/>
          </p:cNvSpPr>
          <p:nvPr/>
        </p:nvSpPr>
        <p:spPr bwMode="auto">
          <a:xfrm flipV="1">
            <a:off x="6156325" y="981075"/>
            <a:ext cx="0" cy="381635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4388" name="Line 484"/>
          <p:cNvSpPr>
            <a:spLocks noChangeShapeType="1"/>
          </p:cNvSpPr>
          <p:nvPr/>
        </p:nvSpPr>
        <p:spPr bwMode="auto">
          <a:xfrm flipV="1">
            <a:off x="5795963" y="981075"/>
            <a:ext cx="0" cy="381635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4389" name="Line 485"/>
          <p:cNvSpPr>
            <a:spLocks noChangeShapeType="1"/>
          </p:cNvSpPr>
          <p:nvPr/>
        </p:nvSpPr>
        <p:spPr bwMode="auto">
          <a:xfrm flipV="1">
            <a:off x="5076825" y="981075"/>
            <a:ext cx="0" cy="381635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4390" name="Line 486"/>
          <p:cNvSpPr>
            <a:spLocks noChangeShapeType="1"/>
          </p:cNvSpPr>
          <p:nvPr/>
        </p:nvSpPr>
        <p:spPr bwMode="auto">
          <a:xfrm flipV="1">
            <a:off x="5435600" y="981075"/>
            <a:ext cx="0" cy="381635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4391" name="Line 487"/>
          <p:cNvSpPr>
            <a:spLocks noChangeShapeType="1"/>
          </p:cNvSpPr>
          <p:nvPr/>
        </p:nvSpPr>
        <p:spPr bwMode="auto">
          <a:xfrm flipV="1">
            <a:off x="4716463" y="981075"/>
            <a:ext cx="0" cy="3816350"/>
          </a:xfrm>
          <a:prstGeom prst="line">
            <a:avLst/>
          </a:prstGeom>
          <a:noFill/>
          <a:ln w="6350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4392" name="Line 488"/>
          <p:cNvSpPr>
            <a:spLocks noChangeShapeType="1"/>
          </p:cNvSpPr>
          <p:nvPr/>
        </p:nvSpPr>
        <p:spPr bwMode="auto">
          <a:xfrm flipV="1">
            <a:off x="7235825" y="981075"/>
            <a:ext cx="0" cy="381635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4393" name="Line 489"/>
          <p:cNvSpPr>
            <a:spLocks noChangeShapeType="1"/>
          </p:cNvSpPr>
          <p:nvPr/>
        </p:nvSpPr>
        <p:spPr bwMode="auto">
          <a:xfrm flipV="1">
            <a:off x="6877050" y="981075"/>
            <a:ext cx="0" cy="381635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4394" name="Line 490"/>
          <p:cNvSpPr>
            <a:spLocks noChangeShapeType="1"/>
          </p:cNvSpPr>
          <p:nvPr/>
        </p:nvSpPr>
        <p:spPr bwMode="auto">
          <a:xfrm flipV="1">
            <a:off x="7596188" y="981075"/>
            <a:ext cx="0" cy="381635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4395" name="Line 491"/>
          <p:cNvSpPr>
            <a:spLocks noChangeShapeType="1"/>
          </p:cNvSpPr>
          <p:nvPr/>
        </p:nvSpPr>
        <p:spPr bwMode="auto">
          <a:xfrm flipV="1">
            <a:off x="7956550" y="981075"/>
            <a:ext cx="0" cy="381635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4396" name="Line 492"/>
          <p:cNvSpPr>
            <a:spLocks noChangeShapeType="1"/>
          </p:cNvSpPr>
          <p:nvPr/>
        </p:nvSpPr>
        <p:spPr bwMode="auto">
          <a:xfrm flipV="1">
            <a:off x="8316913" y="981075"/>
            <a:ext cx="0" cy="381635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24423" name="Group 519"/>
          <p:cNvGrpSpPr>
            <a:grpSpLocks/>
          </p:cNvGrpSpPr>
          <p:nvPr/>
        </p:nvGrpSpPr>
        <p:grpSpPr bwMode="auto">
          <a:xfrm>
            <a:off x="6516688" y="908050"/>
            <a:ext cx="341312" cy="3889375"/>
            <a:chOff x="4105" y="572"/>
            <a:chExt cx="215" cy="2450"/>
          </a:xfrm>
        </p:grpSpPr>
        <p:sp>
          <p:nvSpPr>
            <p:cNvPr id="124398" name="Text Box 494"/>
            <p:cNvSpPr txBox="1">
              <a:spLocks noChangeArrowheads="1"/>
            </p:cNvSpPr>
            <p:nvPr/>
          </p:nvSpPr>
          <p:spPr bwMode="auto">
            <a:xfrm>
              <a:off x="4105" y="572"/>
              <a:ext cx="1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rgbClr val="0000FF"/>
                  </a:solidFill>
                </a:rPr>
                <a:t>y</a:t>
              </a:r>
              <a:endParaRPr lang="ru-RU" sz="1800">
                <a:solidFill>
                  <a:srgbClr val="0000FF"/>
                </a:solidFill>
              </a:endParaRPr>
            </a:p>
          </p:txBody>
        </p:sp>
        <p:sp>
          <p:nvSpPr>
            <p:cNvPr id="124372" name="Line 468"/>
            <p:cNvSpPr>
              <a:spLocks noChangeShapeType="1"/>
            </p:cNvSpPr>
            <p:nvPr/>
          </p:nvSpPr>
          <p:spPr bwMode="auto">
            <a:xfrm flipV="1">
              <a:off x="4105" y="618"/>
              <a:ext cx="0" cy="240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409" name="Text Box 505"/>
            <p:cNvSpPr txBox="1">
              <a:spLocks noChangeArrowheads="1"/>
            </p:cNvSpPr>
            <p:nvPr/>
          </p:nvSpPr>
          <p:spPr bwMode="auto">
            <a:xfrm>
              <a:off x="4105" y="1570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i="0"/>
                <a:t>1</a:t>
              </a:r>
              <a:endParaRPr lang="ru-RU" sz="1400" i="0"/>
            </a:p>
          </p:txBody>
        </p:sp>
        <p:sp>
          <p:nvSpPr>
            <p:cNvPr id="124410" name="Text Box 506"/>
            <p:cNvSpPr txBox="1">
              <a:spLocks noChangeArrowheads="1"/>
            </p:cNvSpPr>
            <p:nvPr/>
          </p:nvSpPr>
          <p:spPr bwMode="auto">
            <a:xfrm>
              <a:off x="4105" y="1344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i="0"/>
                <a:t>2</a:t>
              </a:r>
              <a:endParaRPr lang="ru-RU" sz="1400" i="0"/>
            </a:p>
          </p:txBody>
        </p:sp>
        <p:sp>
          <p:nvSpPr>
            <p:cNvPr id="124411" name="Text Box 507"/>
            <p:cNvSpPr txBox="1">
              <a:spLocks noChangeArrowheads="1"/>
            </p:cNvSpPr>
            <p:nvPr/>
          </p:nvSpPr>
          <p:spPr bwMode="auto">
            <a:xfrm>
              <a:off x="4105" y="1117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i="0"/>
                <a:t>3</a:t>
              </a:r>
              <a:endParaRPr lang="ru-RU" sz="1400" i="0"/>
            </a:p>
          </p:txBody>
        </p:sp>
        <p:sp>
          <p:nvSpPr>
            <p:cNvPr id="124412" name="Text Box 508"/>
            <p:cNvSpPr txBox="1">
              <a:spLocks noChangeArrowheads="1"/>
            </p:cNvSpPr>
            <p:nvPr/>
          </p:nvSpPr>
          <p:spPr bwMode="auto">
            <a:xfrm>
              <a:off x="4105" y="890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0" i="0"/>
                <a:t>4</a:t>
              </a:r>
              <a:endParaRPr lang="ru-RU" sz="1400" b="0" i="0"/>
            </a:p>
          </p:txBody>
        </p:sp>
        <p:sp>
          <p:nvSpPr>
            <p:cNvPr id="124413" name="Text Box 509"/>
            <p:cNvSpPr txBox="1">
              <a:spLocks noChangeArrowheads="1"/>
            </p:cNvSpPr>
            <p:nvPr/>
          </p:nvSpPr>
          <p:spPr bwMode="auto">
            <a:xfrm>
              <a:off x="4105" y="2024"/>
              <a:ext cx="2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i="0"/>
                <a:t>-1</a:t>
              </a:r>
              <a:endParaRPr lang="ru-RU" sz="1400" i="0"/>
            </a:p>
          </p:txBody>
        </p:sp>
        <p:sp>
          <p:nvSpPr>
            <p:cNvPr id="124414" name="Text Box 510"/>
            <p:cNvSpPr txBox="1">
              <a:spLocks noChangeArrowheads="1"/>
            </p:cNvSpPr>
            <p:nvPr/>
          </p:nvSpPr>
          <p:spPr bwMode="auto">
            <a:xfrm>
              <a:off x="4105" y="2251"/>
              <a:ext cx="2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i="0"/>
                <a:t>-2</a:t>
              </a:r>
              <a:endParaRPr lang="ru-RU" sz="1400" i="0"/>
            </a:p>
          </p:txBody>
        </p:sp>
        <p:sp>
          <p:nvSpPr>
            <p:cNvPr id="124415" name="Text Box 511"/>
            <p:cNvSpPr txBox="1">
              <a:spLocks noChangeArrowheads="1"/>
            </p:cNvSpPr>
            <p:nvPr/>
          </p:nvSpPr>
          <p:spPr bwMode="auto">
            <a:xfrm>
              <a:off x="4105" y="2478"/>
              <a:ext cx="2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i="0"/>
                <a:t>-3</a:t>
              </a:r>
              <a:endParaRPr lang="ru-RU" sz="1400" i="0"/>
            </a:p>
          </p:txBody>
        </p:sp>
        <p:sp>
          <p:nvSpPr>
            <p:cNvPr id="124416" name="Text Box 512"/>
            <p:cNvSpPr txBox="1">
              <a:spLocks noChangeArrowheads="1"/>
            </p:cNvSpPr>
            <p:nvPr/>
          </p:nvSpPr>
          <p:spPr bwMode="auto">
            <a:xfrm>
              <a:off x="4105" y="2704"/>
              <a:ext cx="2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i="0"/>
                <a:t>-4</a:t>
              </a:r>
              <a:endParaRPr lang="ru-RU" sz="1400" i="0"/>
            </a:p>
          </p:txBody>
        </p:sp>
      </p:grpSp>
      <p:grpSp>
        <p:nvGrpSpPr>
          <p:cNvPr id="124422" name="Group 518"/>
          <p:cNvGrpSpPr>
            <a:grpSpLocks/>
          </p:cNvGrpSpPr>
          <p:nvPr/>
        </p:nvGrpSpPr>
        <p:grpSpPr bwMode="auto">
          <a:xfrm>
            <a:off x="4572000" y="2997200"/>
            <a:ext cx="4033838" cy="366713"/>
            <a:chOff x="2880" y="1888"/>
            <a:chExt cx="2541" cy="231"/>
          </a:xfrm>
        </p:grpSpPr>
        <p:sp>
          <p:nvSpPr>
            <p:cNvPr id="124397" name="Text Box 493"/>
            <p:cNvSpPr txBox="1">
              <a:spLocks noChangeArrowheads="1"/>
            </p:cNvSpPr>
            <p:nvPr/>
          </p:nvSpPr>
          <p:spPr bwMode="auto">
            <a:xfrm>
              <a:off x="5148" y="1888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rgbClr val="0000FF"/>
                  </a:solidFill>
                </a:rPr>
                <a:t>x</a:t>
              </a:r>
              <a:endParaRPr lang="ru-RU" sz="1800">
                <a:solidFill>
                  <a:srgbClr val="0000FF"/>
                </a:solidFill>
              </a:endParaRPr>
            </a:p>
          </p:txBody>
        </p:sp>
        <p:sp>
          <p:nvSpPr>
            <p:cNvPr id="124373" name="Line 469"/>
            <p:cNvSpPr>
              <a:spLocks noChangeShapeType="1"/>
            </p:cNvSpPr>
            <p:nvPr/>
          </p:nvSpPr>
          <p:spPr bwMode="auto">
            <a:xfrm>
              <a:off x="2880" y="2115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371" name="Line 467"/>
            <p:cNvSpPr>
              <a:spLocks noChangeShapeType="1"/>
            </p:cNvSpPr>
            <p:nvPr/>
          </p:nvSpPr>
          <p:spPr bwMode="auto">
            <a:xfrm>
              <a:off x="2880" y="1888"/>
              <a:ext cx="240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399" name="Text Box 495"/>
            <p:cNvSpPr txBox="1">
              <a:spLocks noChangeArrowheads="1"/>
            </p:cNvSpPr>
            <p:nvPr/>
          </p:nvSpPr>
          <p:spPr bwMode="auto">
            <a:xfrm>
              <a:off x="4241" y="1888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i="0"/>
                <a:t>1</a:t>
              </a:r>
              <a:endParaRPr lang="ru-RU" sz="1400" i="0"/>
            </a:p>
          </p:txBody>
        </p:sp>
        <p:sp>
          <p:nvSpPr>
            <p:cNvPr id="124400" name="Text Box 496"/>
            <p:cNvSpPr txBox="1">
              <a:spLocks noChangeArrowheads="1"/>
            </p:cNvSpPr>
            <p:nvPr/>
          </p:nvSpPr>
          <p:spPr bwMode="auto">
            <a:xfrm>
              <a:off x="4468" y="1888"/>
              <a:ext cx="36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0"/>
                <a:t>2</a:t>
              </a:r>
              <a:endParaRPr lang="ru-RU" sz="1400" i="0"/>
            </a:p>
          </p:txBody>
        </p:sp>
        <p:sp>
          <p:nvSpPr>
            <p:cNvPr id="124401" name="Text Box 497"/>
            <p:cNvSpPr txBox="1">
              <a:spLocks noChangeArrowheads="1"/>
            </p:cNvSpPr>
            <p:nvPr/>
          </p:nvSpPr>
          <p:spPr bwMode="auto">
            <a:xfrm>
              <a:off x="4694" y="1888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i="0" dirty="0"/>
                <a:t>3</a:t>
              </a:r>
              <a:endParaRPr lang="ru-RU" sz="1400" i="0" dirty="0"/>
            </a:p>
          </p:txBody>
        </p:sp>
        <p:sp>
          <p:nvSpPr>
            <p:cNvPr id="124402" name="Text Box 498"/>
            <p:cNvSpPr txBox="1">
              <a:spLocks noChangeArrowheads="1"/>
            </p:cNvSpPr>
            <p:nvPr/>
          </p:nvSpPr>
          <p:spPr bwMode="auto">
            <a:xfrm>
              <a:off x="4921" y="1888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i="0"/>
                <a:t>4</a:t>
              </a:r>
              <a:endParaRPr lang="ru-RU" sz="1400" i="0"/>
            </a:p>
          </p:txBody>
        </p:sp>
        <p:sp>
          <p:nvSpPr>
            <p:cNvPr id="124404" name="Text Box 500"/>
            <p:cNvSpPr txBox="1">
              <a:spLocks noChangeArrowheads="1"/>
            </p:cNvSpPr>
            <p:nvPr/>
          </p:nvSpPr>
          <p:spPr bwMode="auto">
            <a:xfrm>
              <a:off x="3742" y="1888"/>
              <a:ext cx="2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i="0"/>
                <a:t>-1</a:t>
              </a:r>
              <a:endParaRPr lang="ru-RU" sz="1400" i="0"/>
            </a:p>
          </p:txBody>
        </p:sp>
        <p:sp>
          <p:nvSpPr>
            <p:cNvPr id="124405" name="Text Box 501"/>
            <p:cNvSpPr txBox="1">
              <a:spLocks noChangeArrowheads="1"/>
            </p:cNvSpPr>
            <p:nvPr/>
          </p:nvSpPr>
          <p:spPr bwMode="auto">
            <a:xfrm>
              <a:off x="3515" y="1888"/>
              <a:ext cx="2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i="0"/>
                <a:t>-2</a:t>
              </a:r>
              <a:endParaRPr lang="ru-RU" sz="1400" i="0"/>
            </a:p>
          </p:txBody>
        </p:sp>
        <p:sp>
          <p:nvSpPr>
            <p:cNvPr id="124406" name="Text Box 502"/>
            <p:cNvSpPr txBox="1">
              <a:spLocks noChangeArrowheads="1"/>
            </p:cNvSpPr>
            <p:nvPr/>
          </p:nvSpPr>
          <p:spPr bwMode="auto">
            <a:xfrm>
              <a:off x="3334" y="1888"/>
              <a:ext cx="2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i="0"/>
                <a:t>-3</a:t>
              </a:r>
              <a:endParaRPr lang="ru-RU" sz="1400" i="0"/>
            </a:p>
          </p:txBody>
        </p:sp>
        <p:sp>
          <p:nvSpPr>
            <p:cNvPr id="124407" name="Text Box 503"/>
            <p:cNvSpPr txBox="1">
              <a:spLocks noChangeArrowheads="1"/>
            </p:cNvSpPr>
            <p:nvPr/>
          </p:nvSpPr>
          <p:spPr bwMode="auto">
            <a:xfrm>
              <a:off x="3107" y="1888"/>
              <a:ext cx="2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i="0"/>
                <a:t>-4</a:t>
              </a:r>
              <a:endParaRPr lang="ru-RU" sz="1400" i="0"/>
            </a:p>
          </p:txBody>
        </p:sp>
        <p:sp>
          <p:nvSpPr>
            <p:cNvPr id="124417" name="Text Box 513"/>
            <p:cNvSpPr txBox="1">
              <a:spLocks noChangeArrowheads="1"/>
            </p:cNvSpPr>
            <p:nvPr/>
          </p:nvSpPr>
          <p:spPr bwMode="auto">
            <a:xfrm>
              <a:off x="4059" y="1888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i="0"/>
                <a:t>0</a:t>
              </a:r>
              <a:endParaRPr lang="ru-RU" sz="1400" i="0"/>
            </a:p>
          </p:txBody>
        </p:sp>
      </p:grpSp>
      <p:sp>
        <p:nvSpPr>
          <p:cNvPr id="124425" name="Line 521"/>
          <p:cNvSpPr>
            <a:spLocks noChangeShapeType="1"/>
          </p:cNvSpPr>
          <p:nvPr/>
        </p:nvSpPr>
        <p:spPr bwMode="auto">
          <a:xfrm>
            <a:off x="4716463" y="2997200"/>
            <a:ext cx="3673475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4426" name="Line 522"/>
          <p:cNvSpPr>
            <a:spLocks noChangeShapeType="1"/>
          </p:cNvSpPr>
          <p:nvPr/>
        </p:nvSpPr>
        <p:spPr bwMode="auto">
          <a:xfrm flipV="1">
            <a:off x="6516688" y="1052513"/>
            <a:ext cx="0" cy="3743325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4427" name="Text Box 523"/>
          <p:cNvSpPr txBox="1">
            <a:spLocks noChangeArrowheads="1"/>
          </p:cNvSpPr>
          <p:nvPr/>
        </p:nvSpPr>
        <p:spPr bwMode="auto">
          <a:xfrm>
            <a:off x="323850" y="476250"/>
            <a:ext cx="39004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FF"/>
                </a:solidFill>
              </a:rPr>
              <a:t>Проведём  </a:t>
            </a:r>
            <a:r>
              <a:rPr lang="ru-RU">
                <a:solidFill>
                  <a:srgbClr val="FF0066"/>
                </a:solidFill>
              </a:rPr>
              <a:t>горизонтальную </a:t>
            </a:r>
          </a:p>
          <a:p>
            <a:r>
              <a:rPr lang="ru-RU">
                <a:solidFill>
                  <a:srgbClr val="0000FF"/>
                </a:solidFill>
              </a:rPr>
              <a:t>координатную прямую,</a:t>
            </a:r>
          </a:p>
          <a:p>
            <a:r>
              <a:rPr lang="ru-RU">
                <a:solidFill>
                  <a:srgbClr val="0000FF"/>
                </a:solidFill>
              </a:rPr>
              <a:t>назовём её </a:t>
            </a:r>
            <a:r>
              <a:rPr lang="ru-RU">
                <a:solidFill>
                  <a:srgbClr val="FF0066"/>
                </a:solidFill>
              </a:rPr>
              <a:t>ось абсцисс</a:t>
            </a:r>
            <a:r>
              <a:rPr lang="ru-RU">
                <a:solidFill>
                  <a:srgbClr val="0000FF"/>
                </a:solidFill>
              </a:rPr>
              <a:t> и</a:t>
            </a:r>
          </a:p>
          <a:p>
            <a:r>
              <a:rPr lang="ru-RU">
                <a:solidFill>
                  <a:srgbClr val="0000FF"/>
                </a:solidFill>
              </a:rPr>
              <a:t>Обозначим буквой</a:t>
            </a:r>
            <a:r>
              <a:rPr lang="en-US">
                <a:solidFill>
                  <a:srgbClr val="0000FF"/>
                </a:solidFill>
              </a:rPr>
              <a:t>  </a:t>
            </a:r>
            <a:r>
              <a:rPr lang="en-US">
                <a:solidFill>
                  <a:srgbClr val="FF0066"/>
                </a:solidFill>
              </a:rPr>
              <a:t>x</a:t>
            </a:r>
            <a:r>
              <a:rPr lang="be-BY">
                <a:solidFill>
                  <a:srgbClr val="FF0066"/>
                </a:solidFill>
              </a:rPr>
              <a:t>.</a:t>
            </a:r>
            <a:endParaRPr lang="ru-RU">
              <a:solidFill>
                <a:srgbClr val="FF0066"/>
              </a:solidFill>
            </a:endParaRPr>
          </a:p>
        </p:txBody>
      </p:sp>
      <p:sp>
        <p:nvSpPr>
          <p:cNvPr id="124428" name="Text Box 524"/>
          <p:cNvSpPr txBox="1">
            <a:spLocks noChangeArrowheads="1"/>
          </p:cNvSpPr>
          <p:nvPr/>
        </p:nvSpPr>
        <p:spPr bwMode="auto">
          <a:xfrm>
            <a:off x="323850" y="2060575"/>
            <a:ext cx="4052888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0000FF"/>
                </a:solidFill>
              </a:rPr>
              <a:t>Через   </a:t>
            </a:r>
            <a:r>
              <a:rPr lang="ru-RU">
                <a:solidFill>
                  <a:srgbClr val="FF0066"/>
                </a:solidFill>
              </a:rPr>
              <a:t>0</a:t>
            </a:r>
            <a:r>
              <a:rPr lang="ru-RU">
                <a:solidFill>
                  <a:srgbClr val="0000FF"/>
                </a:solidFill>
              </a:rPr>
              <a:t>  на оси  </a:t>
            </a:r>
            <a:r>
              <a:rPr lang="en-US">
                <a:solidFill>
                  <a:srgbClr val="FF0066"/>
                </a:solidFill>
              </a:rPr>
              <a:t>x</a:t>
            </a:r>
          </a:p>
          <a:p>
            <a:r>
              <a:rPr lang="ru-RU">
                <a:solidFill>
                  <a:srgbClr val="0000FF"/>
                </a:solidFill>
              </a:rPr>
              <a:t>проведём  </a:t>
            </a:r>
            <a:r>
              <a:rPr lang="ru-RU">
                <a:solidFill>
                  <a:srgbClr val="FF0066"/>
                </a:solidFill>
              </a:rPr>
              <a:t>вертикальную</a:t>
            </a:r>
          </a:p>
          <a:p>
            <a:r>
              <a:rPr lang="ru-RU">
                <a:solidFill>
                  <a:srgbClr val="0000FF"/>
                </a:solidFill>
              </a:rPr>
              <a:t>координатную прямую,</a:t>
            </a:r>
          </a:p>
          <a:p>
            <a:r>
              <a:rPr lang="ru-RU">
                <a:solidFill>
                  <a:srgbClr val="0000FF"/>
                </a:solidFill>
              </a:rPr>
              <a:t>назовём её </a:t>
            </a:r>
            <a:r>
              <a:rPr lang="ru-RU">
                <a:solidFill>
                  <a:srgbClr val="FF0066"/>
                </a:solidFill>
              </a:rPr>
              <a:t>ось ординат</a:t>
            </a:r>
            <a:r>
              <a:rPr lang="ru-RU">
                <a:solidFill>
                  <a:srgbClr val="0000FF"/>
                </a:solidFill>
              </a:rPr>
              <a:t> и</a:t>
            </a:r>
          </a:p>
          <a:p>
            <a:r>
              <a:rPr lang="ru-RU">
                <a:solidFill>
                  <a:srgbClr val="0000FF"/>
                </a:solidFill>
              </a:rPr>
              <a:t>Обозначим буквой</a:t>
            </a:r>
            <a:r>
              <a:rPr lang="en-US">
                <a:solidFill>
                  <a:srgbClr val="0000FF"/>
                </a:solidFill>
              </a:rPr>
              <a:t>  </a:t>
            </a:r>
            <a:r>
              <a:rPr lang="en-US">
                <a:solidFill>
                  <a:srgbClr val="FF0066"/>
                </a:solidFill>
              </a:rPr>
              <a:t>y</a:t>
            </a:r>
            <a:r>
              <a:rPr lang="be-BY">
                <a:solidFill>
                  <a:srgbClr val="FF0066"/>
                </a:solidFill>
              </a:rPr>
              <a:t>.</a:t>
            </a:r>
            <a:endParaRPr lang="ru-RU">
              <a:solidFill>
                <a:srgbClr val="FF0066"/>
              </a:solidFill>
            </a:endParaRPr>
          </a:p>
          <a:p>
            <a:endParaRPr lang="ru-RU" i="0">
              <a:solidFill>
                <a:srgbClr val="FF0066"/>
              </a:solidFill>
            </a:endParaRPr>
          </a:p>
        </p:txBody>
      </p:sp>
      <p:sp>
        <p:nvSpPr>
          <p:cNvPr id="124429" name="Text Box 525"/>
          <p:cNvSpPr txBox="1">
            <a:spLocks noChangeArrowheads="1"/>
          </p:cNvSpPr>
          <p:nvPr/>
        </p:nvSpPr>
        <p:spPr bwMode="auto">
          <a:xfrm>
            <a:off x="395288" y="3716338"/>
            <a:ext cx="376555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0066"/>
                </a:solidFill>
              </a:rPr>
              <a:t>Эти прямые</a:t>
            </a:r>
            <a:r>
              <a:rPr lang="ru-RU">
                <a:solidFill>
                  <a:srgbClr val="0000FF"/>
                </a:solidFill>
              </a:rPr>
              <a:t> называют</a:t>
            </a:r>
          </a:p>
          <a:p>
            <a:r>
              <a:rPr lang="ru-RU">
                <a:solidFill>
                  <a:srgbClr val="FF0066"/>
                </a:solidFill>
              </a:rPr>
              <a:t>координатными осями.</a:t>
            </a:r>
            <a:endParaRPr lang="en-US">
              <a:solidFill>
                <a:srgbClr val="FF0066"/>
              </a:solidFill>
            </a:endParaRPr>
          </a:p>
          <a:p>
            <a:r>
              <a:rPr lang="ru-RU">
                <a:solidFill>
                  <a:srgbClr val="FF0066"/>
                </a:solidFill>
              </a:rPr>
              <a:t>О – начало координат.</a:t>
            </a:r>
          </a:p>
          <a:p>
            <a:r>
              <a:rPr lang="ru-RU">
                <a:solidFill>
                  <a:srgbClr val="0000FF"/>
                </a:solidFill>
              </a:rPr>
              <a:t>Координатные оси </a:t>
            </a:r>
            <a:r>
              <a:rPr lang="en-US">
                <a:solidFill>
                  <a:srgbClr val="0000FF"/>
                </a:solidFill>
              </a:rPr>
              <a:t>x</a:t>
            </a:r>
            <a:r>
              <a:rPr lang="be-BY">
                <a:solidFill>
                  <a:srgbClr val="0000FF"/>
                </a:solidFill>
              </a:rPr>
              <a:t> </a:t>
            </a:r>
            <a:r>
              <a:rPr lang="ru-RU">
                <a:solidFill>
                  <a:srgbClr val="0000FF"/>
                </a:solidFill>
              </a:rPr>
              <a:t>и </a:t>
            </a:r>
            <a:r>
              <a:rPr lang="en-US">
                <a:solidFill>
                  <a:srgbClr val="0000FF"/>
                </a:solidFill>
              </a:rPr>
              <a:t>y</a:t>
            </a:r>
            <a:r>
              <a:rPr lang="be-BY">
                <a:solidFill>
                  <a:srgbClr val="0000FF"/>
                </a:solidFill>
              </a:rPr>
              <a:t> </a:t>
            </a:r>
          </a:p>
          <a:p>
            <a:r>
              <a:rPr lang="be-BY">
                <a:solidFill>
                  <a:srgbClr val="0000FF"/>
                </a:solidFill>
              </a:rPr>
              <a:t>определяют на плоскости </a:t>
            </a:r>
          </a:p>
          <a:p>
            <a:r>
              <a:rPr lang="be-BY">
                <a:solidFill>
                  <a:srgbClr val="FF0066"/>
                </a:solidFill>
              </a:rPr>
              <a:t>с</a:t>
            </a:r>
            <a:r>
              <a:rPr lang="ru-RU">
                <a:solidFill>
                  <a:srgbClr val="FF0066"/>
                </a:solidFill>
              </a:rPr>
              <a:t>и</a:t>
            </a:r>
            <a:r>
              <a:rPr lang="be-BY">
                <a:solidFill>
                  <a:srgbClr val="FF0066"/>
                </a:solidFill>
              </a:rPr>
              <a:t>стему координат.</a:t>
            </a:r>
          </a:p>
          <a:p>
            <a:endParaRPr lang="ru-RU">
              <a:solidFill>
                <a:srgbClr val="0000FF"/>
              </a:solidFill>
            </a:endParaRPr>
          </a:p>
        </p:txBody>
      </p:sp>
      <p:sp>
        <p:nvSpPr>
          <p:cNvPr id="124430" name="Line 526"/>
          <p:cNvSpPr>
            <a:spLocks noChangeShapeType="1"/>
          </p:cNvSpPr>
          <p:nvPr/>
        </p:nvSpPr>
        <p:spPr bwMode="auto">
          <a:xfrm>
            <a:off x="4572000" y="3357563"/>
            <a:ext cx="381635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4431" name="Text Box 527"/>
          <p:cNvSpPr txBox="1">
            <a:spLocks noChangeArrowheads="1"/>
          </p:cNvSpPr>
          <p:nvPr/>
        </p:nvSpPr>
        <p:spPr bwMode="auto">
          <a:xfrm>
            <a:off x="1042988" y="5805488"/>
            <a:ext cx="71072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FF"/>
                </a:solidFill>
              </a:rPr>
              <a:t>Плоскость, на которой задана </a:t>
            </a:r>
            <a:r>
              <a:rPr lang="ru-RU" dirty="0">
                <a:solidFill>
                  <a:srgbClr val="FF0066"/>
                </a:solidFill>
              </a:rPr>
              <a:t>система  координат</a:t>
            </a:r>
            <a:r>
              <a:rPr lang="ru-RU" dirty="0">
                <a:solidFill>
                  <a:srgbClr val="0000FF"/>
                </a:solidFill>
              </a:rPr>
              <a:t>, </a:t>
            </a:r>
          </a:p>
          <a:p>
            <a:r>
              <a:rPr lang="ru-RU" dirty="0">
                <a:solidFill>
                  <a:srgbClr val="0000FF"/>
                </a:solidFill>
              </a:rPr>
              <a:t>называется  </a:t>
            </a:r>
            <a:r>
              <a:rPr lang="ru-RU" dirty="0">
                <a:solidFill>
                  <a:srgbClr val="FF0066"/>
                </a:solidFill>
              </a:rPr>
              <a:t>координатной  плоскостью</a:t>
            </a:r>
            <a:r>
              <a:rPr lang="ru-RU" dirty="0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ransition spd="med">
    <p:wipe dir="u"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24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24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24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4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4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24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24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24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4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4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24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24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427" grpId="0"/>
      <p:bldP spid="124428" grpId="0"/>
      <p:bldP spid="124429" grpId="0"/>
      <p:bldP spid="1244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074" name="Group 2"/>
          <p:cNvGrpSpPr>
            <a:grpSpLocks/>
          </p:cNvGrpSpPr>
          <p:nvPr/>
        </p:nvGrpSpPr>
        <p:grpSpPr bwMode="auto">
          <a:xfrm>
            <a:off x="395288" y="1125538"/>
            <a:ext cx="3816350" cy="3960812"/>
            <a:chOff x="2880" y="527"/>
            <a:chExt cx="2404" cy="2495"/>
          </a:xfrm>
        </p:grpSpPr>
        <p:sp>
          <p:nvSpPr>
            <p:cNvPr id="131075" name="Line 3"/>
            <p:cNvSpPr>
              <a:spLocks noChangeShapeType="1"/>
            </p:cNvSpPr>
            <p:nvPr/>
          </p:nvSpPr>
          <p:spPr bwMode="auto">
            <a:xfrm>
              <a:off x="2880" y="1888"/>
              <a:ext cx="240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1076" name="Line 4"/>
            <p:cNvSpPr>
              <a:spLocks noChangeShapeType="1"/>
            </p:cNvSpPr>
            <p:nvPr/>
          </p:nvSpPr>
          <p:spPr bwMode="auto">
            <a:xfrm flipV="1">
              <a:off x="4105" y="618"/>
              <a:ext cx="0" cy="240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1077" name="Line 5"/>
            <p:cNvSpPr>
              <a:spLocks noChangeShapeType="1"/>
            </p:cNvSpPr>
            <p:nvPr/>
          </p:nvSpPr>
          <p:spPr bwMode="auto">
            <a:xfrm>
              <a:off x="2880" y="2115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1078" name="Line 6"/>
            <p:cNvSpPr>
              <a:spLocks noChangeShapeType="1"/>
            </p:cNvSpPr>
            <p:nvPr/>
          </p:nvSpPr>
          <p:spPr bwMode="auto">
            <a:xfrm>
              <a:off x="2880" y="2341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1079" name="Line 7"/>
            <p:cNvSpPr>
              <a:spLocks noChangeShapeType="1"/>
            </p:cNvSpPr>
            <p:nvPr/>
          </p:nvSpPr>
          <p:spPr bwMode="auto">
            <a:xfrm>
              <a:off x="2880" y="2568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1080" name="Line 8"/>
            <p:cNvSpPr>
              <a:spLocks noChangeShapeType="1"/>
            </p:cNvSpPr>
            <p:nvPr/>
          </p:nvSpPr>
          <p:spPr bwMode="auto">
            <a:xfrm>
              <a:off x="2880" y="2795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1081" name="Line 9"/>
            <p:cNvSpPr>
              <a:spLocks noChangeShapeType="1"/>
            </p:cNvSpPr>
            <p:nvPr/>
          </p:nvSpPr>
          <p:spPr bwMode="auto">
            <a:xfrm>
              <a:off x="2880" y="1661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1082" name="Line 10"/>
            <p:cNvSpPr>
              <a:spLocks noChangeShapeType="1"/>
            </p:cNvSpPr>
            <p:nvPr/>
          </p:nvSpPr>
          <p:spPr bwMode="auto">
            <a:xfrm>
              <a:off x="2880" y="1434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1083" name="Line 11"/>
            <p:cNvSpPr>
              <a:spLocks noChangeShapeType="1"/>
            </p:cNvSpPr>
            <p:nvPr/>
          </p:nvSpPr>
          <p:spPr bwMode="auto">
            <a:xfrm>
              <a:off x="2880" y="1207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1084" name="Line 12"/>
            <p:cNvSpPr>
              <a:spLocks noChangeShapeType="1"/>
            </p:cNvSpPr>
            <p:nvPr/>
          </p:nvSpPr>
          <p:spPr bwMode="auto">
            <a:xfrm>
              <a:off x="2880" y="981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1085" name="Line 13"/>
            <p:cNvSpPr>
              <a:spLocks noChangeShapeType="1"/>
            </p:cNvSpPr>
            <p:nvPr/>
          </p:nvSpPr>
          <p:spPr bwMode="auto">
            <a:xfrm>
              <a:off x="2880" y="754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1086" name="Line 14"/>
            <p:cNvSpPr>
              <a:spLocks noChangeShapeType="1"/>
            </p:cNvSpPr>
            <p:nvPr/>
          </p:nvSpPr>
          <p:spPr bwMode="auto">
            <a:xfrm flipV="1">
              <a:off x="3878" y="618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1087" name="Line 15"/>
            <p:cNvSpPr>
              <a:spLocks noChangeShapeType="1"/>
            </p:cNvSpPr>
            <p:nvPr/>
          </p:nvSpPr>
          <p:spPr bwMode="auto">
            <a:xfrm flipV="1">
              <a:off x="3651" y="618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1088" name="Line 16"/>
            <p:cNvSpPr>
              <a:spLocks noChangeShapeType="1"/>
            </p:cNvSpPr>
            <p:nvPr/>
          </p:nvSpPr>
          <p:spPr bwMode="auto">
            <a:xfrm flipV="1">
              <a:off x="3198" y="618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1089" name="Line 17"/>
            <p:cNvSpPr>
              <a:spLocks noChangeShapeType="1"/>
            </p:cNvSpPr>
            <p:nvPr/>
          </p:nvSpPr>
          <p:spPr bwMode="auto">
            <a:xfrm flipV="1">
              <a:off x="3424" y="618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1090" name="Line 18"/>
            <p:cNvSpPr>
              <a:spLocks noChangeShapeType="1"/>
            </p:cNvSpPr>
            <p:nvPr/>
          </p:nvSpPr>
          <p:spPr bwMode="auto">
            <a:xfrm flipV="1">
              <a:off x="2971" y="618"/>
              <a:ext cx="0" cy="2404"/>
            </a:xfrm>
            <a:prstGeom prst="line">
              <a:avLst/>
            </a:prstGeom>
            <a:noFill/>
            <a:ln w="6350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1091" name="Line 19"/>
            <p:cNvSpPr>
              <a:spLocks noChangeShapeType="1"/>
            </p:cNvSpPr>
            <p:nvPr/>
          </p:nvSpPr>
          <p:spPr bwMode="auto">
            <a:xfrm flipV="1">
              <a:off x="4558" y="618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1092" name="Line 20"/>
            <p:cNvSpPr>
              <a:spLocks noChangeShapeType="1"/>
            </p:cNvSpPr>
            <p:nvPr/>
          </p:nvSpPr>
          <p:spPr bwMode="auto">
            <a:xfrm flipV="1">
              <a:off x="4332" y="618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1093" name="Line 21"/>
            <p:cNvSpPr>
              <a:spLocks noChangeShapeType="1"/>
            </p:cNvSpPr>
            <p:nvPr/>
          </p:nvSpPr>
          <p:spPr bwMode="auto">
            <a:xfrm flipV="1">
              <a:off x="4785" y="618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1094" name="Line 22"/>
            <p:cNvSpPr>
              <a:spLocks noChangeShapeType="1"/>
            </p:cNvSpPr>
            <p:nvPr/>
          </p:nvSpPr>
          <p:spPr bwMode="auto">
            <a:xfrm flipV="1">
              <a:off x="5012" y="618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1095" name="Line 23"/>
            <p:cNvSpPr>
              <a:spLocks noChangeShapeType="1"/>
            </p:cNvSpPr>
            <p:nvPr/>
          </p:nvSpPr>
          <p:spPr bwMode="auto">
            <a:xfrm flipV="1">
              <a:off x="5239" y="618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1096" name="Text Box 24"/>
            <p:cNvSpPr txBox="1">
              <a:spLocks noChangeArrowheads="1"/>
            </p:cNvSpPr>
            <p:nvPr/>
          </p:nvSpPr>
          <p:spPr bwMode="auto">
            <a:xfrm>
              <a:off x="4105" y="527"/>
              <a:ext cx="3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</a:rPr>
                <a:t>y</a:t>
              </a:r>
              <a:endParaRPr lang="ru-RU" sz="24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31097" name="Text Box 25"/>
            <p:cNvSpPr txBox="1">
              <a:spLocks noChangeArrowheads="1"/>
            </p:cNvSpPr>
            <p:nvPr/>
          </p:nvSpPr>
          <p:spPr bwMode="auto">
            <a:xfrm>
              <a:off x="4241" y="188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1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31098" name="Text Box 26"/>
            <p:cNvSpPr txBox="1">
              <a:spLocks noChangeArrowheads="1"/>
            </p:cNvSpPr>
            <p:nvPr/>
          </p:nvSpPr>
          <p:spPr bwMode="auto">
            <a:xfrm>
              <a:off x="4468" y="1888"/>
              <a:ext cx="3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i="0">
                  <a:latin typeface="Times New Roman" pitchFamily="18" charset="0"/>
                </a:rPr>
                <a:t>2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31099" name="Text Box 27"/>
            <p:cNvSpPr txBox="1">
              <a:spLocks noChangeArrowheads="1"/>
            </p:cNvSpPr>
            <p:nvPr/>
          </p:nvSpPr>
          <p:spPr bwMode="auto">
            <a:xfrm>
              <a:off x="4694" y="188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3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31100" name="Text Box 28"/>
            <p:cNvSpPr txBox="1">
              <a:spLocks noChangeArrowheads="1"/>
            </p:cNvSpPr>
            <p:nvPr/>
          </p:nvSpPr>
          <p:spPr bwMode="auto">
            <a:xfrm>
              <a:off x="4921" y="188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4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31101" name="Text Box 29"/>
            <p:cNvSpPr txBox="1">
              <a:spLocks noChangeArrowheads="1"/>
            </p:cNvSpPr>
            <p:nvPr/>
          </p:nvSpPr>
          <p:spPr bwMode="auto">
            <a:xfrm>
              <a:off x="3742" y="1888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-1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31102" name="Text Box 30"/>
            <p:cNvSpPr txBox="1">
              <a:spLocks noChangeArrowheads="1"/>
            </p:cNvSpPr>
            <p:nvPr/>
          </p:nvSpPr>
          <p:spPr bwMode="auto">
            <a:xfrm>
              <a:off x="3515" y="1888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-2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31103" name="Text Box 31"/>
            <p:cNvSpPr txBox="1">
              <a:spLocks noChangeArrowheads="1"/>
            </p:cNvSpPr>
            <p:nvPr/>
          </p:nvSpPr>
          <p:spPr bwMode="auto">
            <a:xfrm>
              <a:off x="3334" y="1888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0" i="0">
                  <a:latin typeface="Times New Roman" pitchFamily="18" charset="0"/>
                </a:rPr>
                <a:t>-3</a:t>
              </a:r>
              <a:endParaRPr lang="ru-RU" sz="1800" b="0" i="0">
                <a:latin typeface="Times New Roman" pitchFamily="18" charset="0"/>
              </a:endParaRPr>
            </a:p>
          </p:txBody>
        </p:sp>
        <p:sp>
          <p:nvSpPr>
            <p:cNvPr id="131104" name="Text Box 32"/>
            <p:cNvSpPr txBox="1">
              <a:spLocks noChangeArrowheads="1"/>
            </p:cNvSpPr>
            <p:nvPr/>
          </p:nvSpPr>
          <p:spPr bwMode="auto">
            <a:xfrm>
              <a:off x="3107" y="1888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-4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31105" name="Text Box 33"/>
            <p:cNvSpPr txBox="1">
              <a:spLocks noChangeArrowheads="1"/>
            </p:cNvSpPr>
            <p:nvPr/>
          </p:nvSpPr>
          <p:spPr bwMode="auto">
            <a:xfrm>
              <a:off x="4105" y="157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1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31106" name="Text Box 34"/>
            <p:cNvSpPr txBox="1">
              <a:spLocks noChangeArrowheads="1"/>
            </p:cNvSpPr>
            <p:nvPr/>
          </p:nvSpPr>
          <p:spPr bwMode="auto">
            <a:xfrm>
              <a:off x="4105" y="134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2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31107" name="Text Box 35"/>
            <p:cNvSpPr txBox="1">
              <a:spLocks noChangeArrowheads="1"/>
            </p:cNvSpPr>
            <p:nvPr/>
          </p:nvSpPr>
          <p:spPr bwMode="auto">
            <a:xfrm>
              <a:off x="4105" y="1117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3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31108" name="Text Box 36"/>
            <p:cNvSpPr txBox="1">
              <a:spLocks noChangeArrowheads="1"/>
            </p:cNvSpPr>
            <p:nvPr/>
          </p:nvSpPr>
          <p:spPr bwMode="auto">
            <a:xfrm>
              <a:off x="4105" y="89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0" i="0">
                  <a:latin typeface="Times New Roman" pitchFamily="18" charset="0"/>
                </a:rPr>
                <a:t>4</a:t>
              </a:r>
              <a:endParaRPr lang="ru-RU" sz="1800" b="0" i="0">
                <a:latin typeface="Times New Roman" pitchFamily="18" charset="0"/>
              </a:endParaRPr>
            </a:p>
          </p:txBody>
        </p:sp>
        <p:sp>
          <p:nvSpPr>
            <p:cNvPr id="131109" name="Text Box 37"/>
            <p:cNvSpPr txBox="1">
              <a:spLocks noChangeArrowheads="1"/>
            </p:cNvSpPr>
            <p:nvPr/>
          </p:nvSpPr>
          <p:spPr bwMode="auto">
            <a:xfrm>
              <a:off x="4105" y="2024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-1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31110" name="Text Box 38"/>
            <p:cNvSpPr txBox="1">
              <a:spLocks noChangeArrowheads="1"/>
            </p:cNvSpPr>
            <p:nvPr/>
          </p:nvSpPr>
          <p:spPr bwMode="auto">
            <a:xfrm>
              <a:off x="4105" y="2251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-2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31111" name="Text Box 39"/>
            <p:cNvSpPr txBox="1">
              <a:spLocks noChangeArrowheads="1"/>
            </p:cNvSpPr>
            <p:nvPr/>
          </p:nvSpPr>
          <p:spPr bwMode="auto">
            <a:xfrm>
              <a:off x="4105" y="2478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-3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31112" name="Text Box 40"/>
            <p:cNvSpPr txBox="1">
              <a:spLocks noChangeArrowheads="1"/>
            </p:cNvSpPr>
            <p:nvPr/>
          </p:nvSpPr>
          <p:spPr bwMode="auto">
            <a:xfrm>
              <a:off x="4105" y="2704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-4</a:t>
              </a:r>
              <a:endParaRPr lang="ru-RU" sz="1800" i="0">
                <a:latin typeface="Times New Roman" pitchFamily="18" charset="0"/>
              </a:endParaRPr>
            </a:p>
          </p:txBody>
        </p:sp>
        <p:sp>
          <p:nvSpPr>
            <p:cNvPr id="131113" name="Text Box 41"/>
            <p:cNvSpPr txBox="1">
              <a:spLocks noChangeArrowheads="1"/>
            </p:cNvSpPr>
            <p:nvPr/>
          </p:nvSpPr>
          <p:spPr bwMode="auto">
            <a:xfrm>
              <a:off x="4059" y="188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0">
                  <a:latin typeface="Times New Roman" pitchFamily="18" charset="0"/>
                </a:rPr>
                <a:t>0</a:t>
              </a:r>
              <a:endParaRPr lang="ru-RU" sz="1800" i="0">
                <a:latin typeface="Times New Roman" pitchFamily="18" charset="0"/>
              </a:endParaRPr>
            </a:p>
          </p:txBody>
        </p:sp>
      </p:grpSp>
      <p:sp>
        <p:nvSpPr>
          <p:cNvPr id="131117" name="Text Box 45"/>
          <p:cNvSpPr txBox="1">
            <a:spLocks noChangeArrowheads="1"/>
          </p:cNvSpPr>
          <p:nvPr/>
        </p:nvSpPr>
        <p:spPr bwMode="auto">
          <a:xfrm>
            <a:off x="4211638" y="304800"/>
            <a:ext cx="4703762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ts val="1600"/>
              </a:lnSpc>
              <a:spcBef>
                <a:spcPct val="50000"/>
              </a:spcBef>
            </a:pPr>
            <a:r>
              <a:rPr lang="ru-RU" sz="2400">
                <a:solidFill>
                  <a:srgbClr val="0000FF"/>
                </a:solidFill>
                <a:latin typeface="Times New Roman" pitchFamily="18" charset="0"/>
              </a:rPr>
              <a:t>На координатной плоскости</a:t>
            </a:r>
          </a:p>
          <a:p>
            <a:pPr eaLnBrk="0" hangingPunct="0">
              <a:lnSpc>
                <a:spcPts val="1600"/>
              </a:lnSpc>
              <a:spcBef>
                <a:spcPct val="50000"/>
              </a:spcBef>
            </a:pPr>
            <a:r>
              <a:rPr lang="ru-RU" sz="2400">
                <a:solidFill>
                  <a:srgbClr val="0000FF"/>
                </a:solidFill>
                <a:latin typeface="Times New Roman" pitchFamily="18" charset="0"/>
              </a:rPr>
              <a:t>выберем точку</a:t>
            </a:r>
            <a:r>
              <a:rPr lang="ru-RU" sz="2400" b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400">
                <a:solidFill>
                  <a:srgbClr val="FF0066"/>
                </a:solidFill>
                <a:latin typeface="Times New Roman" pitchFamily="18" charset="0"/>
              </a:rPr>
              <a:t>А.</a:t>
            </a:r>
            <a:r>
              <a:rPr lang="ru-RU" sz="2400" b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400">
                <a:solidFill>
                  <a:srgbClr val="0000FF"/>
                </a:solidFill>
                <a:latin typeface="Times New Roman" pitchFamily="18" charset="0"/>
              </a:rPr>
              <a:t>Через неё</a:t>
            </a:r>
          </a:p>
          <a:p>
            <a:pPr eaLnBrk="0" hangingPunct="0">
              <a:lnSpc>
                <a:spcPts val="1600"/>
              </a:lnSpc>
              <a:spcBef>
                <a:spcPct val="50000"/>
              </a:spcBef>
            </a:pPr>
            <a:r>
              <a:rPr lang="ru-RU" sz="2400">
                <a:solidFill>
                  <a:srgbClr val="0000FF"/>
                </a:solidFill>
                <a:latin typeface="Times New Roman" pitchFamily="18" charset="0"/>
              </a:rPr>
              <a:t>перпендикулярно координатным</a:t>
            </a:r>
          </a:p>
          <a:p>
            <a:pPr eaLnBrk="0" hangingPunct="0">
              <a:lnSpc>
                <a:spcPts val="1600"/>
              </a:lnSpc>
              <a:spcBef>
                <a:spcPct val="50000"/>
              </a:spcBef>
            </a:pPr>
            <a:r>
              <a:rPr lang="ru-RU" sz="2400">
                <a:solidFill>
                  <a:srgbClr val="0000FF"/>
                </a:solidFill>
                <a:latin typeface="Times New Roman" pitchFamily="18" charset="0"/>
              </a:rPr>
              <a:t>осям проведём прямые, которые</a:t>
            </a:r>
          </a:p>
          <a:p>
            <a:pPr eaLnBrk="0" hangingPunct="0">
              <a:lnSpc>
                <a:spcPts val="1600"/>
              </a:lnSpc>
              <a:spcBef>
                <a:spcPct val="50000"/>
              </a:spcBef>
            </a:pPr>
            <a:r>
              <a:rPr lang="ru-RU" sz="2400">
                <a:solidFill>
                  <a:srgbClr val="0000FF"/>
                </a:solidFill>
                <a:latin typeface="Times New Roman" pitchFamily="18" charset="0"/>
              </a:rPr>
              <a:t>пересекут оси в точках</a:t>
            </a:r>
            <a:r>
              <a:rPr lang="ru-RU" sz="2400" i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400">
                <a:solidFill>
                  <a:srgbClr val="FF0066"/>
                </a:solidFill>
                <a:latin typeface="Times New Roman" pitchFamily="18" charset="0"/>
              </a:rPr>
              <a:t>А</a:t>
            </a:r>
            <a:r>
              <a:rPr lang="ru-RU" sz="1200">
                <a:solidFill>
                  <a:srgbClr val="FF0066"/>
                </a:solidFill>
                <a:latin typeface="Times New Roman" pitchFamily="18" charset="0"/>
              </a:rPr>
              <a:t>1</a:t>
            </a:r>
            <a:r>
              <a:rPr lang="ru-RU" sz="2400" b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400">
                <a:solidFill>
                  <a:srgbClr val="0000FF"/>
                </a:solidFill>
                <a:latin typeface="Times New Roman" pitchFamily="18" charset="0"/>
              </a:rPr>
              <a:t>и</a:t>
            </a:r>
            <a:r>
              <a:rPr lang="ru-RU" sz="2400" i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400">
                <a:solidFill>
                  <a:srgbClr val="FF0066"/>
                </a:solidFill>
                <a:latin typeface="Times New Roman" pitchFamily="18" charset="0"/>
              </a:rPr>
              <a:t>А</a:t>
            </a:r>
            <a:r>
              <a:rPr lang="ru-RU" sz="1200">
                <a:solidFill>
                  <a:srgbClr val="FF0066"/>
                </a:solidFill>
                <a:latin typeface="Times New Roman" pitchFamily="18" charset="0"/>
              </a:rPr>
              <a:t>2</a:t>
            </a:r>
            <a:endParaRPr lang="ru-RU" sz="240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131118" name="Text Box 46"/>
          <p:cNvSpPr txBox="1">
            <a:spLocks noChangeArrowheads="1"/>
          </p:cNvSpPr>
          <p:nvPr/>
        </p:nvSpPr>
        <p:spPr bwMode="auto">
          <a:xfrm>
            <a:off x="4572000" y="2357430"/>
            <a:ext cx="4286280" cy="71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ts val="1600"/>
              </a:lnSpc>
              <a:spcBef>
                <a:spcPct val="50000"/>
              </a:spcBef>
            </a:pPr>
            <a:r>
              <a:rPr lang="ru-RU" sz="2800" dirty="0">
                <a:solidFill>
                  <a:srgbClr val="FF0066"/>
                </a:solidFill>
                <a:latin typeface="Times New Roman" pitchFamily="18" charset="0"/>
              </a:rPr>
              <a:t>А</a:t>
            </a:r>
            <a:r>
              <a:rPr lang="ru-RU" sz="1400" dirty="0">
                <a:solidFill>
                  <a:srgbClr val="FF0066"/>
                </a:solidFill>
                <a:latin typeface="Times New Roman" pitchFamily="18" charset="0"/>
              </a:rPr>
              <a:t>1  </a:t>
            </a:r>
            <a:r>
              <a:rPr lang="ru-RU" sz="2800" dirty="0">
                <a:solidFill>
                  <a:srgbClr val="0000FF"/>
                </a:solidFill>
                <a:latin typeface="Times New Roman" pitchFamily="18" charset="0"/>
              </a:rPr>
              <a:t>- абсцисса точки</a:t>
            </a:r>
            <a:r>
              <a:rPr lang="ru-RU" sz="2800" i="0" dirty="0">
                <a:latin typeface="Times New Roman" pitchFamily="18" charset="0"/>
              </a:rPr>
              <a:t> </a:t>
            </a:r>
            <a:r>
              <a:rPr lang="ru-RU" sz="2800" dirty="0">
                <a:solidFill>
                  <a:srgbClr val="FF0066"/>
                </a:solidFill>
                <a:latin typeface="Times New Roman" pitchFamily="18" charset="0"/>
              </a:rPr>
              <a:t>А</a:t>
            </a:r>
          </a:p>
          <a:p>
            <a:pPr eaLnBrk="0" hangingPunct="0">
              <a:lnSpc>
                <a:spcPts val="1600"/>
              </a:lnSpc>
              <a:spcBef>
                <a:spcPct val="50000"/>
              </a:spcBef>
            </a:pPr>
            <a:r>
              <a:rPr lang="ru-RU" sz="2800" dirty="0">
                <a:solidFill>
                  <a:srgbClr val="FF0066"/>
                </a:solidFill>
                <a:latin typeface="Times New Roman" pitchFamily="18" charset="0"/>
              </a:rPr>
              <a:t>А</a:t>
            </a:r>
            <a:r>
              <a:rPr lang="ru-RU" sz="1400" dirty="0">
                <a:solidFill>
                  <a:srgbClr val="FF0066"/>
                </a:solidFill>
                <a:latin typeface="Times New Roman" pitchFamily="18" charset="0"/>
              </a:rPr>
              <a:t>2  </a:t>
            </a:r>
            <a:r>
              <a:rPr lang="ru-RU" sz="2800" dirty="0">
                <a:solidFill>
                  <a:srgbClr val="0000FF"/>
                </a:solidFill>
                <a:latin typeface="Times New Roman" pitchFamily="18" charset="0"/>
              </a:rPr>
              <a:t>- ордината точки</a:t>
            </a:r>
            <a:r>
              <a:rPr lang="ru-RU" sz="2800" i="0" dirty="0">
                <a:latin typeface="Times New Roman" pitchFamily="18" charset="0"/>
              </a:rPr>
              <a:t> </a:t>
            </a:r>
            <a:r>
              <a:rPr lang="ru-RU" sz="2800" dirty="0">
                <a:solidFill>
                  <a:srgbClr val="FF0066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131119" name="Line 47"/>
          <p:cNvSpPr>
            <a:spLocks noChangeShapeType="1"/>
          </p:cNvSpPr>
          <p:nvPr/>
        </p:nvSpPr>
        <p:spPr bwMode="auto">
          <a:xfrm>
            <a:off x="3429000" y="1828800"/>
            <a:ext cx="0" cy="1600200"/>
          </a:xfrm>
          <a:prstGeom prst="line">
            <a:avLst/>
          </a:prstGeom>
          <a:noFill/>
          <a:ln w="28575">
            <a:solidFill>
              <a:srgbClr val="FF0066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1120" name="Line 48"/>
          <p:cNvSpPr>
            <a:spLocks noChangeShapeType="1"/>
          </p:cNvSpPr>
          <p:nvPr/>
        </p:nvSpPr>
        <p:spPr bwMode="auto">
          <a:xfrm>
            <a:off x="2124075" y="1844675"/>
            <a:ext cx="1368425" cy="0"/>
          </a:xfrm>
          <a:prstGeom prst="line">
            <a:avLst/>
          </a:prstGeom>
          <a:noFill/>
          <a:ln w="28575">
            <a:solidFill>
              <a:srgbClr val="FF0066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1121" name="Text Box 49"/>
          <p:cNvSpPr txBox="1">
            <a:spLocks noChangeArrowheads="1"/>
          </p:cNvSpPr>
          <p:nvPr/>
        </p:nvSpPr>
        <p:spPr bwMode="auto">
          <a:xfrm>
            <a:off x="3429000" y="2895600"/>
            <a:ext cx="46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dirty="0">
                <a:solidFill>
                  <a:srgbClr val="FF0066"/>
                </a:solidFill>
                <a:latin typeface="Times New Roman" pitchFamily="18" charset="0"/>
              </a:rPr>
              <a:t>А</a:t>
            </a:r>
            <a:r>
              <a:rPr lang="ru-RU" sz="1200" dirty="0">
                <a:solidFill>
                  <a:srgbClr val="FF0066"/>
                </a:solidFill>
                <a:latin typeface="Times New Roman" pitchFamily="18" charset="0"/>
              </a:rPr>
              <a:t>1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131122" name="Text Box 50"/>
          <p:cNvSpPr txBox="1">
            <a:spLocks noChangeArrowheads="1"/>
          </p:cNvSpPr>
          <p:nvPr/>
        </p:nvSpPr>
        <p:spPr bwMode="auto">
          <a:xfrm>
            <a:off x="1908175" y="1412875"/>
            <a:ext cx="46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>
                <a:solidFill>
                  <a:srgbClr val="FF0066"/>
                </a:solidFill>
                <a:latin typeface="Times New Roman" pitchFamily="18" charset="0"/>
              </a:rPr>
              <a:t>А</a:t>
            </a:r>
            <a:r>
              <a:rPr lang="ru-RU" sz="1200">
                <a:solidFill>
                  <a:srgbClr val="FF0066"/>
                </a:solidFill>
                <a:latin typeface="Times New Roman" pitchFamily="18" charset="0"/>
              </a:rPr>
              <a:t>2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31123" name="Text Box 51"/>
          <p:cNvSpPr txBox="1">
            <a:spLocks noChangeArrowheads="1"/>
          </p:cNvSpPr>
          <p:nvPr/>
        </p:nvSpPr>
        <p:spPr bwMode="auto">
          <a:xfrm>
            <a:off x="5500694" y="3143248"/>
            <a:ext cx="26196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3200" dirty="0">
                <a:solidFill>
                  <a:srgbClr val="FF0066"/>
                </a:solidFill>
                <a:latin typeface="Times New Roman" pitchFamily="18" charset="0"/>
              </a:rPr>
              <a:t>Запись А(3;4)</a:t>
            </a:r>
          </a:p>
        </p:txBody>
      </p:sp>
      <p:sp>
        <p:nvSpPr>
          <p:cNvPr id="131124" name="Text Box 52"/>
          <p:cNvSpPr txBox="1">
            <a:spLocks noChangeArrowheads="1"/>
          </p:cNvSpPr>
          <p:nvPr/>
        </p:nvSpPr>
        <p:spPr bwMode="auto">
          <a:xfrm>
            <a:off x="4495800" y="3886200"/>
            <a:ext cx="441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2400" i="0" u="sng" dirty="0">
                <a:solidFill>
                  <a:srgbClr val="FF0066"/>
                </a:solidFill>
                <a:latin typeface="Times New Roman" pitchFamily="18" charset="0"/>
              </a:rPr>
              <a:t>!!! Запомнить</a:t>
            </a:r>
            <a:r>
              <a:rPr lang="ru-RU" sz="2400" b="0" i="0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ru-RU" sz="2400" dirty="0">
                <a:solidFill>
                  <a:srgbClr val="0000FF"/>
                </a:solidFill>
                <a:latin typeface="Times New Roman" pitchFamily="18" charset="0"/>
              </a:rPr>
              <a:t>первой записывается абсцисса точки,</a:t>
            </a:r>
          </a:p>
          <a:p>
            <a:pPr eaLnBrk="0" hangingPunct="0"/>
            <a:r>
              <a:rPr lang="ru-RU" sz="2400" dirty="0">
                <a:solidFill>
                  <a:srgbClr val="0000FF"/>
                </a:solidFill>
                <a:latin typeface="Times New Roman" pitchFamily="18" charset="0"/>
              </a:rPr>
              <a:t>а второй ордината.</a:t>
            </a:r>
          </a:p>
        </p:txBody>
      </p:sp>
      <p:sp>
        <p:nvSpPr>
          <p:cNvPr id="131125" name="Text Box 53"/>
          <p:cNvSpPr txBox="1">
            <a:spLocks noChangeArrowheads="1"/>
          </p:cNvSpPr>
          <p:nvPr/>
        </p:nvSpPr>
        <p:spPr bwMode="auto">
          <a:xfrm>
            <a:off x="1524000" y="5257800"/>
            <a:ext cx="64198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2400" i="0" u="sng" dirty="0">
                <a:solidFill>
                  <a:srgbClr val="FF0066"/>
                </a:solidFill>
                <a:latin typeface="Times New Roman" pitchFamily="18" charset="0"/>
              </a:rPr>
              <a:t>Чтение</a:t>
            </a:r>
            <a:r>
              <a:rPr lang="ru-RU" sz="2400" b="0" i="0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ru-RU" sz="2400" dirty="0">
                <a:solidFill>
                  <a:srgbClr val="0000FF"/>
                </a:solidFill>
                <a:latin typeface="Times New Roman" pitchFamily="18" charset="0"/>
              </a:rPr>
              <a:t>точка </a:t>
            </a:r>
            <a:r>
              <a:rPr lang="ru-RU" sz="2400" dirty="0">
                <a:solidFill>
                  <a:srgbClr val="FF0066"/>
                </a:solidFill>
                <a:latin typeface="Times New Roman" pitchFamily="18" charset="0"/>
              </a:rPr>
              <a:t>А </a:t>
            </a:r>
            <a:r>
              <a:rPr lang="ru-RU" sz="2400" dirty="0">
                <a:solidFill>
                  <a:srgbClr val="0000FF"/>
                </a:solidFill>
                <a:latin typeface="Times New Roman" pitchFamily="18" charset="0"/>
              </a:rPr>
              <a:t>с абсциссой</a:t>
            </a:r>
            <a:r>
              <a:rPr lang="ru-RU" sz="2400" dirty="0">
                <a:solidFill>
                  <a:srgbClr val="FF0066"/>
                </a:solidFill>
                <a:latin typeface="Times New Roman" pitchFamily="18" charset="0"/>
              </a:rPr>
              <a:t> 3</a:t>
            </a:r>
            <a:r>
              <a:rPr lang="ru-RU" sz="2400" dirty="0">
                <a:solidFill>
                  <a:srgbClr val="0000FF"/>
                </a:solidFill>
                <a:latin typeface="Times New Roman" pitchFamily="18" charset="0"/>
              </a:rPr>
              <a:t> и ординатой </a:t>
            </a:r>
            <a:r>
              <a:rPr lang="ru-RU" sz="2400" dirty="0">
                <a:solidFill>
                  <a:srgbClr val="FF0066"/>
                </a:solidFill>
                <a:latin typeface="Times New Roman" pitchFamily="18" charset="0"/>
              </a:rPr>
              <a:t>4</a:t>
            </a:r>
          </a:p>
          <a:p>
            <a:pPr eaLnBrk="0" hangingPunct="0"/>
            <a:r>
              <a:rPr lang="ru-RU" sz="2400" dirty="0">
                <a:solidFill>
                  <a:srgbClr val="0000FF"/>
                </a:solidFill>
                <a:latin typeface="Times New Roman" pitchFamily="18" charset="0"/>
              </a:rPr>
              <a:t>                                 или </a:t>
            </a:r>
          </a:p>
          <a:p>
            <a:pPr eaLnBrk="0" hangingPunct="0"/>
            <a:r>
              <a:rPr lang="ru-RU" sz="2400" dirty="0">
                <a:solidFill>
                  <a:srgbClr val="0000FF"/>
                </a:solidFill>
                <a:latin typeface="Times New Roman" pitchFamily="18" charset="0"/>
              </a:rPr>
              <a:t>               точка </a:t>
            </a:r>
            <a:r>
              <a:rPr lang="ru-RU" sz="2400" dirty="0">
                <a:solidFill>
                  <a:srgbClr val="FF0066"/>
                </a:solidFill>
                <a:latin typeface="Times New Roman" pitchFamily="18" charset="0"/>
              </a:rPr>
              <a:t>А </a:t>
            </a:r>
            <a:r>
              <a:rPr lang="ru-RU" sz="2400" dirty="0">
                <a:solidFill>
                  <a:srgbClr val="0000FF"/>
                </a:solidFill>
                <a:latin typeface="Times New Roman" pitchFamily="18" charset="0"/>
              </a:rPr>
              <a:t>с координатами </a:t>
            </a:r>
            <a:r>
              <a:rPr lang="ru-RU" sz="2400" dirty="0">
                <a:solidFill>
                  <a:srgbClr val="FF0066"/>
                </a:solidFill>
                <a:latin typeface="Times New Roman" pitchFamily="18" charset="0"/>
              </a:rPr>
              <a:t>3</a:t>
            </a:r>
            <a:r>
              <a:rPr lang="ru-RU" sz="2400" dirty="0">
                <a:solidFill>
                  <a:srgbClr val="0000FF"/>
                </a:solidFill>
                <a:latin typeface="Times New Roman" pitchFamily="18" charset="0"/>
              </a:rPr>
              <a:t> и </a:t>
            </a:r>
            <a:r>
              <a:rPr lang="ru-RU" sz="2400" dirty="0">
                <a:solidFill>
                  <a:srgbClr val="FF0066"/>
                </a:solidFill>
                <a:latin typeface="Times New Roman" pitchFamily="18" charset="0"/>
              </a:rPr>
              <a:t>4.</a:t>
            </a:r>
          </a:p>
        </p:txBody>
      </p:sp>
      <p:sp>
        <p:nvSpPr>
          <p:cNvPr id="131126" name="Oval 54"/>
          <p:cNvSpPr>
            <a:spLocks noChangeArrowheads="1"/>
          </p:cNvSpPr>
          <p:nvPr/>
        </p:nvSpPr>
        <p:spPr bwMode="auto">
          <a:xfrm>
            <a:off x="3419475" y="1773238"/>
            <a:ext cx="71438" cy="71437"/>
          </a:xfrm>
          <a:prstGeom prst="ellipse">
            <a:avLst/>
          </a:prstGeom>
          <a:solidFill>
            <a:srgbClr val="FF0066"/>
          </a:solidFill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1128" name="Text Box 56"/>
          <p:cNvSpPr txBox="1">
            <a:spLocks noChangeArrowheads="1"/>
          </p:cNvSpPr>
          <p:nvPr/>
        </p:nvSpPr>
        <p:spPr bwMode="auto">
          <a:xfrm>
            <a:off x="3348038" y="1412875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66"/>
                </a:solidFill>
              </a:rPr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1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1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1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1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1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1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1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1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1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1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117" grpId="0" autoUpdateAnimBg="0"/>
      <p:bldP spid="131118" grpId="0"/>
      <p:bldP spid="131119" grpId="0" animBg="1"/>
      <p:bldP spid="131120" grpId="0" animBg="1"/>
      <p:bldP spid="131121" grpId="0" autoUpdateAnimBg="0"/>
      <p:bldP spid="131122" grpId="0" autoUpdateAnimBg="0"/>
      <p:bldP spid="131123" grpId="0" autoUpdateAnimBg="0"/>
      <p:bldP spid="131124" grpId="0" autoUpdateAnimBg="0"/>
      <p:bldP spid="131125" grpId="0" autoUpdateAnimBg="0"/>
      <p:bldP spid="131126" grpId="0" animBg="1"/>
      <p:bldP spid="1311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04" name="Group 4"/>
          <p:cNvGrpSpPr>
            <a:grpSpLocks/>
          </p:cNvGrpSpPr>
          <p:nvPr/>
        </p:nvGrpSpPr>
        <p:grpSpPr bwMode="auto">
          <a:xfrm>
            <a:off x="539750" y="1196974"/>
            <a:ext cx="4460878" cy="4518041"/>
            <a:chOff x="793" y="572"/>
            <a:chExt cx="2475" cy="2495"/>
          </a:xfrm>
        </p:grpSpPr>
        <p:sp>
          <p:nvSpPr>
            <p:cNvPr id="153605" name="Line 5"/>
            <p:cNvSpPr>
              <a:spLocks noChangeShapeType="1"/>
            </p:cNvSpPr>
            <p:nvPr/>
          </p:nvSpPr>
          <p:spPr bwMode="auto">
            <a:xfrm>
              <a:off x="793" y="1933"/>
              <a:ext cx="240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606" name="Line 6"/>
            <p:cNvSpPr>
              <a:spLocks noChangeShapeType="1"/>
            </p:cNvSpPr>
            <p:nvPr/>
          </p:nvSpPr>
          <p:spPr bwMode="auto">
            <a:xfrm flipV="1">
              <a:off x="2018" y="663"/>
              <a:ext cx="0" cy="240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607" name="Line 7"/>
            <p:cNvSpPr>
              <a:spLocks noChangeShapeType="1"/>
            </p:cNvSpPr>
            <p:nvPr/>
          </p:nvSpPr>
          <p:spPr bwMode="auto">
            <a:xfrm>
              <a:off x="793" y="2160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608" name="Line 8"/>
            <p:cNvSpPr>
              <a:spLocks noChangeShapeType="1"/>
            </p:cNvSpPr>
            <p:nvPr/>
          </p:nvSpPr>
          <p:spPr bwMode="auto">
            <a:xfrm>
              <a:off x="793" y="2386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609" name="Line 9"/>
            <p:cNvSpPr>
              <a:spLocks noChangeShapeType="1"/>
            </p:cNvSpPr>
            <p:nvPr/>
          </p:nvSpPr>
          <p:spPr bwMode="auto">
            <a:xfrm>
              <a:off x="793" y="2613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610" name="Line 10"/>
            <p:cNvSpPr>
              <a:spLocks noChangeShapeType="1"/>
            </p:cNvSpPr>
            <p:nvPr/>
          </p:nvSpPr>
          <p:spPr bwMode="auto">
            <a:xfrm>
              <a:off x="793" y="2840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611" name="Line 11"/>
            <p:cNvSpPr>
              <a:spLocks noChangeShapeType="1"/>
            </p:cNvSpPr>
            <p:nvPr/>
          </p:nvSpPr>
          <p:spPr bwMode="auto">
            <a:xfrm>
              <a:off x="793" y="1706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612" name="Line 12"/>
            <p:cNvSpPr>
              <a:spLocks noChangeShapeType="1"/>
            </p:cNvSpPr>
            <p:nvPr/>
          </p:nvSpPr>
          <p:spPr bwMode="auto">
            <a:xfrm>
              <a:off x="793" y="1479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613" name="Line 13"/>
            <p:cNvSpPr>
              <a:spLocks noChangeShapeType="1"/>
            </p:cNvSpPr>
            <p:nvPr/>
          </p:nvSpPr>
          <p:spPr bwMode="auto">
            <a:xfrm>
              <a:off x="793" y="1252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614" name="Line 14"/>
            <p:cNvSpPr>
              <a:spLocks noChangeShapeType="1"/>
            </p:cNvSpPr>
            <p:nvPr/>
          </p:nvSpPr>
          <p:spPr bwMode="auto">
            <a:xfrm>
              <a:off x="793" y="1026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615" name="Line 15"/>
            <p:cNvSpPr>
              <a:spLocks noChangeShapeType="1"/>
            </p:cNvSpPr>
            <p:nvPr/>
          </p:nvSpPr>
          <p:spPr bwMode="auto">
            <a:xfrm>
              <a:off x="793" y="799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616" name="Line 16"/>
            <p:cNvSpPr>
              <a:spLocks noChangeShapeType="1"/>
            </p:cNvSpPr>
            <p:nvPr/>
          </p:nvSpPr>
          <p:spPr bwMode="auto">
            <a:xfrm flipV="1">
              <a:off x="1791" y="663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617" name="Line 17"/>
            <p:cNvSpPr>
              <a:spLocks noChangeShapeType="1"/>
            </p:cNvSpPr>
            <p:nvPr/>
          </p:nvSpPr>
          <p:spPr bwMode="auto">
            <a:xfrm flipV="1">
              <a:off x="1564" y="663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618" name="Line 18"/>
            <p:cNvSpPr>
              <a:spLocks noChangeShapeType="1"/>
            </p:cNvSpPr>
            <p:nvPr/>
          </p:nvSpPr>
          <p:spPr bwMode="auto">
            <a:xfrm flipV="1">
              <a:off x="1111" y="663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619" name="Line 19"/>
            <p:cNvSpPr>
              <a:spLocks noChangeShapeType="1"/>
            </p:cNvSpPr>
            <p:nvPr/>
          </p:nvSpPr>
          <p:spPr bwMode="auto">
            <a:xfrm flipV="1">
              <a:off x="1337" y="663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620" name="Line 20"/>
            <p:cNvSpPr>
              <a:spLocks noChangeShapeType="1"/>
            </p:cNvSpPr>
            <p:nvPr/>
          </p:nvSpPr>
          <p:spPr bwMode="auto">
            <a:xfrm flipV="1">
              <a:off x="884" y="663"/>
              <a:ext cx="0" cy="2404"/>
            </a:xfrm>
            <a:prstGeom prst="line">
              <a:avLst/>
            </a:prstGeom>
            <a:noFill/>
            <a:ln w="6350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621" name="Line 21"/>
            <p:cNvSpPr>
              <a:spLocks noChangeShapeType="1"/>
            </p:cNvSpPr>
            <p:nvPr/>
          </p:nvSpPr>
          <p:spPr bwMode="auto">
            <a:xfrm flipV="1">
              <a:off x="2471" y="663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622" name="Line 22"/>
            <p:cNvSpPr>
              <a:spLocks noChangeShapeType="1"/>
            </p:cNvSpPr>
            <p:nvPr/>
          </p:nvSpPr>
          <p:spPr bwMode="auto">
            <a:xfrm flipV="1">
              <a:off x="2245" y="663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623" name="Line 23"/>
            <p:cNvSpPr>
              <a:spLocks noChangeShapeType="1"/>
            </p:cNvSpPr>
            <p:nvPr/>
          </p:nvSpPr>
          <p:spPr bwMode="auto">
            <a:xfrm flipV="1">
              <a:off x="2698" y="663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624" name="Line 24"/>
            <p:cNvSpPr>
              <a:spLocks noChangeShapeType="1"/>
            </p:cNvSpPr>
            <p:nvPr/>
          </p:nvSpPr>
          <p:spPr bwMode="auto">
            <a:xfrm flipV="1">
              <a:off x="2925" y="663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625" name="Line 25"/>
            <p:cNvSpPr>
              <a:spLocks noChangeShapeType="1"/>
            </p:cNvSpPr>
            <p:nvPr/>
          </p:nvSpPr>
          <p:spPr bwMode="auto">
            <a:xfrm flipV="1">
              <a:off x="3152" y="663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626" name="Text Box 26"/>
            <p:cNvSpPr txBox="1">
              <a:spLocks noChangeArrowheads="1"/>
            </p:cNvSpPr>
            <p:nvPr/>
          </p:nvSpPr>
          <p:spPr bwMode="auto">
            <a:xfrm>
              <a:off x="2018" y="572"/>
              <a:ext cx="317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rgbClr val="0000FF"/>
                  </a:solidFill>
                </a:rPr>
                <a:t>y</a:t>
              </a:r>
              <a:endParaRPr lang="ru-RU" sz="1800">
                <a:solidFill>
                  <a:srgbClr val="0000FF"/>
                </a:solidFill>
              </a:endParaRPr>
            </a:p>
          </p:txBody>
        </p:sp>
        <p:sp>
          <p:nvSpPr>
            <p:cNvPr id="153627" name="Text Box 27"/>
            <p:cNvSpPr txBox="1">
              <a:spLocks noChangeArrowheads="1"/>
            </p:cNvSpPr>
            <p:nvPr/>
          </p:nvSpPr>
          <p:spPr bwMode="auto">
            <a:xfrm>
              <a:off x="2154" y="1916"/>
              <a:ext cx="18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1</a:t>
              </a:r>
              <a:endParaRPr lang="ru-RU" sz="1600" i="0"/>
            </a:p>
          </p:txBody>
        </p:sp>
        <p:sp>
          <p:nvSpPr>
            <p:cNvPr id="153628" name="Text Box 28"/>
            <p:cNvSpPr txBox="1">
              <a:spLocks noChangeArrowheads="1"/>
            </p:cNvSpPr>
            <p:nvPr/>
          </p:nvSpPr>
          <p:spPr bwMode="auto">
            <a:xfrm>
              <a:off x="2607" y="1916"/>
              <a:ext cx="189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3</a:t>
              </a:r>
              <a:endParaRPr lang="ru-RU" sz="1600" i="0"/>
            </a:p>
          </p:txBody>
        </p:sp>
        <p:sp>
          <p:nvSpPr>
            <p:cNvPr id="153629" name="Text Box 29"/>
            <p:cNvSpPr txBox="1">
              <a:spLocks noChangeArrowheads="1"/>
            </p:cNvSpPr>
            <p:nvPr/>
          </p:nvSpPr>
          <p:spPr bwMode="auto">
            <a:xfrm>
              <a:off x="2834" y="1916"/>
              <a:ext cx="189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0" i="0"/>
                <a:t>4</a:t>
              </a:r>
              <a:endParaRPr lang="ru-RU" sz="1600" b="0" i="0"/>
            </a:p>
          </p:txBody>
        </p:sp>
        <p:sp>
          <p:nvSpPr>
            <p:cNvPr id="153630" name="Text Box 30"/>
            <p:cNvSpPr txBox="1">
              <a:spLocks noChangeArrowheads="1"/>
            </p:cNvSpPr>
            <p:nvPr/>
          </p:nvSpPr>
          <p:spPr bwMode="auto">
            <a:xfrm>
              <a:off x="1655" y="1916"/>
              <a:ext cx="23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-1</a:t>
              </a:r>
              <a:endParaRPr lang="ru-RU" sz="1600" i="0"/>
            </a:p>
          </p:txBody>
        </p:sp>
        <p:sp>
          <p:nvSpPr>
            <p:cNvPr id="153631" name="Text Box 31"/>
            <p:cNvSpPr txBox="1">
              <a:spLocks noChangeArrowheads="1"/>
            </p:cNvSpPr>
            <p:nvPr/>
          </p:nvSpPr>
          <p:spPr bwMode="auto">
            <a:xfrm>
              <a:off x="1428" y="1916"/>
              <a:ext cx="23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-2</a:t>
              </a:r>
              <a:endParaRPr lang="ru-RU" sz="1600" i="0"/>
            </a:p>
          </p:txBody>
        </p:sp>
        <p:sp>
          <p:nvSpPr>
            <p:cNvPr id="153632" name="Text Box 32"/>
            <p:cNvSpPr txBox="1">
              <a:spLocks noChangeArrowheads="1"/>
            </p:cNvSpPr>
            <p:nvPr/>
          </p:nvSpPr>
          <p:spPr bwMode="auto">
            <a:xfrm>
              <a:off x="1247" y="1916"/>
              <a:ext cx="23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-3</a:t>
              </a:r>
              <a:endParaRPr lang="ru-RU" sz="1600" i="0"/>
            </a:p>
          </p:txBody>
        </p:sp>
        <p:sp>
          <p:nvSpPr>
            <p:cNvPr id="153633" name="Text Box 33"/>
            <p:cNvSpPr txBox="1">
              <a:spLocks noChangeArrowheads="1"/>
            </p:cNvSpPr>
            <p:nvPr/>
          </p:nvSpPr>
          <p:spPr bwMode="auto">
            <a:xfrm>
              <a:off x="1020" y="1916"/>
              <a:ext cx="23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-4</a:t>
              </a:r>
              <a:endParaRPr lang="ru-RU" sz="1600" i="0"/>
            </a:p>
          </p:txBody>
        </p:sp>
        <p:sp>
          <p:nvSpPr>
            <p:cNvPr id="153634" name="Text Box 34"/>
            <p:cNvSpPr txBox="1">
              <a:spLocks noChangeArrowheads="1"/>
            </p:cNvSpPr>
            <p:nvPr/>
          </p:nvSpPr>
          <p:spPr bwMode="auto">
            <a:xfrm>
              <a:off x="2018" y="1598"/>
              <a:ext cx="189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1</a:t>
              </a:r>
              <a:endParaRPr lang="ru-RU" sz="1600" i="0"/>
            </a:p>
          </p:txBody>
        </p:sp>
        <p:sp>
          <p:nvSpPr>
            <p:cNvPr id="153635" name="Text Box 35"/>
            <p:cNvSpPr txBox="1">
              <a:spLocks noChangeArrowheads="1"/>
            </p:cNvSpPr>
            <p:nvPr/>
          </p:nvSpPr>
          <p:spPr bwMode="auto">
            <a:xfrm>
              <a:off x="2018" y="1372"/>
              <a:ext cx="189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2</a:t>
              </a:r>
              <a:endParaRPr lang="ru-RU" sz="1600" i="0"/>
            </a:p>
          </p:txBody>
        </p:sp>
        <p:sp>
          <p:nvSpPr>
            <p:cNvPr id="153636" name="Text Box 36"/>
            <p:cNvSpPr txBox="1">
              <a:spLocks noChangeArrowheads="1"/>
            </p:cNvSpPr>
            <p:nvPr/>
          </p:nvSpPr>
          <p:spPr bwMode="auto">
            <a:xfrm>
              <a:off x="2018" y="1145"/>
              <a:ext cx="189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3</a:t>
              </a:r>
              <a:endParaRPr lang="ru-RU" sz="1600" i="0"/>
            </a:p>
          </p:txBody>
        </p:sp>
        <p:sp>
          <p:nvSpPr>
            <p:cNvPr id="153637" name="Text Box 37"/>
            <p:cNvSpPr txBox="1">
              <a:spLocks noChangeArrowheads="1"/>
            </p:cNvSpPr>
            <p:nvPr/>
          </p:nvSpPr>
          <p:spPr bwMode="auto">
            <a:xfrm>
              <a:off x="2018" y="918"/>
              <a:ext cx="189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4</a:t>
              </a:r>
              <a:endParaRPr lang="ru-RU" sz="1600" i="0"/>
            </a:p>
          </p:txBody>
        </p:sp>
        <p:sp>
          <p:nvSpPr>
            <p:cNvPr id="153638" name="Text Box 38"/>
            <p:cNvSpPr txBox="1">
              <a:spLocks noChangeArrowheads="1"/>
            </p:cNvSpPr>
            <p:nvPr/>
          </p:nvSpPr>
          <p:spPr bwMode="auto">
            <a:xfrm>
              <a:off x="2018" y="2052"/>
              <a:ext cx="233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-1</a:t>
              </a:r>
              <a:endParaRPr lang="ru-RU" sz="1600" i="0"/>
            </a:p>
          </p:txBody>
        </p:sp>
        <p:sp>
          <p:nvSpPr>
            <p:cNvPr id="153639" name="Text Box 39"/>
            <p:cNvSpPr txBox="1">
              <a:spLocks noChangeArrowheads="1"/>
            </p:cNvSpPr>
            <p:nvPr/>
          </p:nvSpPr>
          <p:spPr bwMode="auto">
            <a:xfrm>
              <a:off x="2018" y="2279"/>
              <a:ext cx="233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-2</a:t>
              </a:r>
              <a:endParaRPr lang="ru-RU" sz="1600" i="0"/>
            </a:p>
          </p:txBody>
        </p:sp>
        <p:sp>
          <p:nvSpPr>
            <p:cNvPr id="153640" name="Text Box 40"/>
            <p:cNvSpPr txBox="1">
              <a:spLocks noChangeArrowheads="1"/>
            </p:cNvSpPr>
            <p:nvPr/>
          </p:nvSpPr>
          <p:spPr bwMode="auto">
            <a:xfrm>
              <a:off x="2018" y="2506"/>
              <a:ext cx="233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-3</a:t>
              </a:r>
              <a:endParaRPr lang="ru-RU" sz="1600" i="0"/>
            </a:p>
          </p:txBody>
        </p:sp>
        <p:sp>
          <p:nvSpPr>
            <p:cNvPr id="153641" name="Text Box 41"/>
            <p:cNvSpPr txBox="1">
              <a:spLocks noChangeArrowheads="1"/>
            </p:cNvSpPr>
            <p:nvPr/>
          </p:nvSpPr>
          <p:spPr bwMode="auto">
            <a:xfrm>
              <a:off x="2018" y="2732"/>
              <a:ext cx="233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-4</a:t>
              </a:r>
              <a:endParaRPr lang="ru-RU" sz="1600" i="0"/>
            </a:p>
          </p:txBody>
        </p:sp>
        <p:sp>
          <p:nvSpPr>
            <p:cNvPr id="153642" name="Text Box 42"/>
            <p:cNvSpPr txBox="1">
              <a:spLocks noChangeArrowheads="1"/>
            </p:cNvSpPr>
            <p:nvPr/>
          </p:nvSpPr>
          <p:spPr bwMode="auto">
            <a:xfrm>
              <a:off x="1972" y="1916"/>
              <a:ext cx="189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 dirty="0"/>
                <a:t>0</a:t>
              </a:r>
              <a:endParaRPr lang="ru-RU" sz="1600" i="0" dirty="0"/>
            </a:p>
          </p:txBody>
        </p:sp>
        <p:sp>
          <p:nvSpPr>
            <p:cNvPr id="153643" name="Text Box 43"/>
            <p:cNvSpPr txBox="1">
              <a:spLocks noChangeArrowheads="1"/>
            </p:cNvSpPr>
            <p:nvPr/>
          </p:nvSpPr>
          <p:spPr bwMode="auto">
            <a:xfrm>
              <a:off x="3061" y="1888"/>
              <a:ext cx="207" cy="25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x</a:t>
              </a:r>
              <a:endParaRPr lang="ru-RU">
                <a:solidFill>
                  <a:srgbClr val="0000FF"/>
                </a:solidFill>
              </a:endParaRPr>
            </a:p>
          </p:txBody>
        </p:sp>
        <p:sp>
          <p:nvSpPr>
            <p:cNvPr id="153644" name="Text Box 44"/>
            <p:cNvSpPr txBox="1">
              <a:spLocks noChangeArrowheads="1"/>
            </p:cNvSpPr>
            <p:nvPr/>
          </p:nvSpPr>
          <p:spPr bwMode="auto">
            <a:xfrm>
              <a:off x="2381" y="1933"/>
              <a:ext cx="189" cy="21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2</a:t>
              </a:r>
              <a:endParaRPr lang="ru-RU" sz="1600"/>
            </a:p>
          </p:txBody>
        </p:sp>
      </p:grpSp>
      <p:grpSp>
        <p:nvGrpSpPr>
          <p:cNvPr id="153653" name="Group 53"/>
          <p:cNvGrpSpPr>
            <a:grpSpLocks/>
          </p:cNvGrpSpPr>
          <p:nvPr/>
        </p:nvGrpSpPr>
        <p:grpSpPr bwMode="auto">
          <a:xfrm>
            <a:off x="1714480" y="3071810"/>
            <a:ext cx="452438" cy="569913"/>
            <a:chOff x="975" y="1710"/>
            <a:chExt cx="285" cy="359"/>
          </a:xfrm>
        </p:grpSpPr>
        <p:sp>
          <p:nvSpPr>
            <p:cNvPr id="153645" name="Oval 45"/>
            <p:cNvSpPr>
              <a:spLocks noChangeArrowheads="1"/>
            </p:cNvSpPr>
            <p:nvPr/>
          </p:nvSpPr>
          <p:spPr bwMode="auto">
            <a:xfrm>
              <a:off x="1066" y="2024"/>
              <a:ext cx="45" cy="45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48" name="Text Box 48"/>
            <p:cNvSpPr txBox="1">
              <a:spLocks noChangeArrowheads="1"/>
            </p:cNvSpPr>
            <p:nvPr/>
          </p:nvSpPr>
          <p:spPr bwMode="auto">
            <a:xfrm>
              <a:off x="975" y="1710"/>
              <a:ext cx="285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C</a:t>
              </a:r>
              <a:endParaRPr lang="ru-RU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3654" name="Group 54"/>
          <p:cNvGrpSpPr>
            <a:grpSpLocks/>
          </p:cNvGrpSpPr>
          <p:nvPr/>
        </p:nvGrpSpPr>
        <p:grpSpPr bwMode="auto">
          <a:xfrm>
            <a:off x="2428860" y="1571612"/>
            <a:ext cx="368300" cy="431800"/>
            <a:chOff x="1338" y="890"/>
            <a:chExt cx="232" cy="272"/>
          </a:xfrm>
        </p:grpSpPr>
        <p:sp>
          <p:nvSpPr>
            <p:cNvPr id="153646" name="Oval 46"/>
            <p:cNvSpPr>
              <a:spLocks noChangeArrowheads="1"/>
            </p:cNvSpPr>
            <p:nvPr/>
          </p:nvSpPr>
          <p:spPr bwMode="auto">
            <a:xfrm>
              <a:off x="1519" y="1117"/>
              <a:ext cx="45" cy="45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49" name="Text Box 49"/>
            <p:cNvSpPr txBox="1">
              <a:spLocks noChangeArrowheads="1"/>
            </p:cNvSpPr>
            <p:nvPr/>
          </p:nvSpPr>
          <p:spPr bwMode="auto">
            <a:xfrm>
              <a:off x="1338" y="890"/>
              <a:ext cx="232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N</a:t>
              </a:r>
              <a:endParaRPr lang="ru-RU" dirty="0">
                <a:solidFill>
                  <a:srgbClr val="FF0000"/>
                </a:solidFill>
              </a:endParaRPr>
            </a:p>
          </p:txBody>
        </p:sp>
      </p:grpSp>
      <p:sp>
        <p:nvSpPr>
          <p:cNvPr id="153650" name="Text Box 50"/>
          <p:cNvSpPr txBox="1">
            <a:spLocks noChangeArrowheads="1"/>
          </p:cNvSpPr>
          <p:nvPr/>
        </p:nvSpPr>
        <p:spPr bwMode="auto">
          <a:xfrm>
            <a:off x="5357818" y="857232"/>
            <a:ext cx="3282975" cy="20621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FF"/>
                </a:solidFill>
              </a:rPr>
              <a:t>Если точка лежит </a:t>
            </a:r>
          </a:p>
          <a:p>
            <a:r>
              <a:rPr lang="ru-RU" sz="2400" dirty="0">
                <a:solidFill>
                  <a:srgbClr val="0000FF"/>
                </a:solidFill>
              </a:rPr>
              <a:t>на оси </a:t>
            </a:r>
            <a:r>
              <a:rPr lang="en-US" sz="2400" dirty="0">
                <a:solidFill>
                  <a:srgbClr val="FF0066"/>
                </a:solidFill>
              </a:rPr>
              <a:t>x</a:t>
            </a:r>
            <a:r>
              <a:rPr lang="ru-RU" sz="2400" dirty="0">
                <a:solidFill>
                  <a:srgbClr val="FF0066"/>
                </a:solidFill>
              </a:rPr>
              <a:t>,</a:t>
            </a:r>
          </a:p>
          <a:p>
            <a:r>
              <a:rPr lang="ru-RU" sz="2400" dirty="0">
                <a:solidFill>
                  <a:srgbClr val="0000FF"/>
                </a:solidFill>
              </a:rPr>
              <a:t>То её </a:t>
            </a:r>
            <a:r>
              <a:rPr lang="ru-RU" sz="2400" dirty="0">
                <a:solidFill>
                  <a:srgbClr val="FF0066"/>
                </a:solidFill>
              </a:rPr>
              <a:t>ордината </a:t>
            </a:r>
          </a:p>
          <a:p>
            <a:r>
              <a:rPr lang="ru-RU" sz="2400" dirty="0">
                <a:solidFill>
                  <a:srgbClr val="0000FF"/>
                </a:solidFill>
              </a:rPr>
              <a:t>равна</a:t>
            </a:r>
            <a:r>
              <a:rPr lang="ru-RU" sz="2400" dirty="0">
                <a:solidFill>
                  <a:srgbClr val="FF0066"/>
                </a:solidFill>
              </a:rPr>
              <a:t> нулю</a:t>
            </a:r>
          </a:p>
          <a:p>
            <a:r>
              <a:rPr lang="en-US" sz="2400" dirty="0">
                <a:solidFill>
                  <a:srgbClr val="FF0066"/>
                </a:solidFill>
              </a:rPr>
              <a:t>                 </a:t>
            </a:r>
            <a:r>
              <a:rPr lang="en-US" sz="3200" dirty="0">
                <a:solidFill>
                  <a:srgbClr val="FF0066"/>
                </a:solidFill>
              </a:rPr>
              <a:t>C(-2;0)</a:t>
            </a:r>
            <a:endParaRPr lang="ru-RU" sz="2400" dirty="0">
              <a:solidFill>
                <a:srgbClr val="FF0066"/>
              </a:solidFill>
            </a:endParaRPr>
          </a:p>
        </p:txBody>
      </p:sp>
      <p:sp>
        <p:nvSpPr>
          <p:cNvPr id="153652" name="Text Box 52"/>
          <p:cNvSpPr txBox="1">
            <a:spLocks noChangeArrowheads="1"/>
          </p:cNvSpPr>
          <p:nvPr/>
        </p:nvSpPr>
        <p:spPr bwMode="auto">
          <a:xfrm>
            <a:off x="5429256" y="3500438"/>
            <a:ext cx="3213124" cy="20621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FF"/>
                </a:solidFill>
              </a:rPr>
              <a:t>Если точка лежит </a:t>
            </a:r>
          </a:p>
          <a:p>
            <a:r>
              <a:rPr lang="ru-RU" sz="2400" dirty="0">
                <a:solidFill>
                  <a:srgbClr val="0000FF"/>
                </a:solidFill>
              </a:rPr>
              <a:t>на оси </a:t>
            </a:r>
            <a:r>
              <a:rPr lang="en-US" sz="2400" dirty="0">
                <a:solidFill>
                  <a:srgbClr val="FF0066"/>
                </a:solidFill>
              </a:rPr>
              <a:t>y</a:t>
            </a:r>
            <a:r>
              <a:rPr lang="ru-RU" sz="2400" dirty="0">
                <a:solidFill>
                  <a:srgbClr val="FF0066"/>
                </a:solidFill>
              </a:rPr>
              <a:t>,</a:t>
            </a:r>
          </a:p>
          <a:p>
            <a:r>
              <a:rPr lang="ru-RU" sz="2400" dirty="0">
                <a:solidFill>
                  <a:srgbClr val="0000FF"/>
                </a:solidFill>
              </a:rPr>
              <a:t>То её </a:t>
            </a:r>
            <a:r>
              <a:rPr lang="ru-RU" sz="2400" dirty="0">
                <a:solidFill>
                  <a:srgbClr val="FF0066"/>
                </a:solidFill>
              </a:rPr>
              <a:t>абсцисса </a:t>
            </a:r>
          </a:p>
          <a:p>
            <a:r>
              <a:rPr lang="ru-RU" sz="2400" dirty="0">
                <a:solidFill>
                  <a:srgbClr val="0000FF"/>
                </a:solidFill>
              </a:rPr>
              <a:t>равна </a:t>
            </a:r>
            <a:r>
              <a:rPr lang="ru-RU" sz="2400" dirty="0">
                <a:solidFill>
                  <a:srgbClr val="FF0066"/>
                </a:solidFill>
              </a:rPr>
              <a:t>нулю</a:t>
            </a:r>
          </a:p>
          <a:p>
            <a:r>
              <a:rPr lang="en-US" sz="2400" dirty="0">
                <a:solidFill>
                  <a:srgbClr val="FF0066"/>
                </a:solidFill>
              </a:rPr>
              <a:t>                 </a:t>
            </a:r>
            <a:r>
              <a:rPr lang="en-US" sz="3200" dirty="0">
                <a:solidFill>
                  <a:srgbClr val="FF0066"/>
                </a:solidFill>
              </a:rPr>
              <a:t>N(0;4)</a:t>
            </a:r>
            <a:endParaRPr lang="ru-RU" sz="2400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53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53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0" grpId="0"/>
      <p:bldP spid="1536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645" name="Text Box 69"/>
          <p:cNvSpPr txBox="1">
            <a:spLocks noChangeArrowheads="1"/>
          </p:cNvSpPr>
          <p:nvPr/>
        </p:nvSpPr>
        <p:spPr bwMode="auto">
          <a:xfrm>
            <a:off x="376238" y="423863"/>
            <a:ext cx="523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00FF"/>
                </a:solidFill>
              </a:rPr>
              <a:t>Определите координаты точек</a:t>
            </a:r>
          </a:p>
        </p:txBody>
      </p:sp>
      <p:sp>
        <p:nvSpPr>
          <p:cNvPr id="152646" name="Text Box 70"/>
          <p:cNvSpPr txBox="1">
            <a:spLocks noChangeArrowheads="1"/>
          </p:cNvSpPr>
          <p:nvPr/>
        </p:nvSpPr>
        <p:spPr bwMode="auto">
          <a:xfrm>
            <a:off x="6000760" y="214290"/>
            <a:ext cx="2670859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800" dirty="0">
                <a:solidFill>
                  <a:srgbClr val="FF0066"/>
                </a:solidFill>
              </a:rPr>
              <a:t>Проверка </a:t>
            </a:r>
          </a:p>
          <a:p>
            <a:pPr algn="ctr"/>
            <a:r>
              <a:rPr lang="ru-RU" sz="2800" dirty="0">
                <a:solidFill>
                  <a:srgbClr val="FF0066"/>
                </a:solidFill>
              </a:rPr>
              <a:t>результатов</a:t>
            </a:r>
            <a:endParaRPr lang="en-US" sz="2800" dirty="0">
              <a:solidFill>
                <a:srgbClr val="FF0066"/>
              </a:solidFill>
            </a:endParaRPr>
          </a:p>
          <a:p>
            <a:pPr algn="ctr"/>
            <a:endParaRPr lang="ru-RU" dirty="0">
              <a:solidFill>
                <a:srgbClr val="0000FF"/>
              </a:solidFill>
            </a:endParaRPr>
          </a:p>
          <a:p>
            <a:pPr algn="ctr"/>
            <a:r>
              <a:rPr lang="en-US" sz="2800" dirty="0">
                <a:solidFill>
                  <a:srgbClr val="0000FF"/>
                </a:solidFill>
              </a:rPr>
              <a:t>A</a:t>
            </a:r>
            <a:r>
              <a:rPr lang="en-US" sz="2800" i="0" dirty="0">
                <a:solidFill>
                  <a:srgbClr val="0000FF"/>
                </a:solidFill>
              </a:rPr>
              <a:t>(2;4)</a:t>
            </a:r>
            <a:endParaRPr lang="en-US" sz="2800" dirty="0">
              <a:solidFill>
                <a:srgbClr val="0000FF"/>
              </a:solidFill>
            </a:endParaRPr>
          </a:p>
          <a:p>
            <a:pPr algn="ctr"/>
            <a:r>
              <a:rPr lang="en-US" sz="2800" dirty="0">
                <a:solidFill>
                  <a:srgbClr val="0000FF"/>
                </a:solidFill>
              </a:rPr>
              <a:t>  B</a:t>
            </a:r>
            <a:r>
              <a:rPr lang="en-US" sz="2800" i="0" dirty="0">
                <a:solidFill>
                  <a:srgbClr val="0000FF"/>
                </a:solidFill>
              </a:rPr>
              <a:t>(-2;-1)</a:t>
            </a:r>
          </a:p>
          <a:p>
            <a:pPr algn="ctr"/>
            <a:r>
              <a:rPr lang="en-US" sz="2800" dirty="0">
                <a:solidFill>
                  <a:srgbClr val="0000FF"/>
                </a:solidFill>
              </a:rPr>
              <a:t>C</a:t>
            </a:r>
            <a:r>
              <a:rPr lang="en-US" sz="2800" i="0" dirty="0">
                <a:solidFill>
                  <a:srgbClr val="0000FF"/>
                </a:solidFill>
              </a:rPr>
              <a:t>(0;-4)</a:t>
            </a:r>
            <a:endParaRPr lang="en-US" sz="2800" dirty="0">
              <a:solidFill>
                <a:srgbClr val="0000FF"/>
              </a:solidFill>
            </a:endParaRPr>
          </a:p>
          <a:p>
            <a:pPr algn="ctr"/>
            <a:r>
              <a:rPr lang="en-US" sz="2800" dirty="0">
                <a:solidFill>
                  <a:srgbClr val="0000FF"/>
                </a:solidFill>
              </a:rPr>
              <a:t>D</a:t>
            </a:r>
            <a:r>
              <a:rPr lang="en-US" sz="2800" i="0" dirty="0">
                <a:solidFill>
                  <a:srgbClr val="0000FF"/>
                </a:solidFill>
              </a:rPr>
              <a:t>(3;1)</a:t>
            </a:r>
            <a:endParaRPr lang="en-US" sz="2800" dirty="0">
              <a:solidFill>
                <a:srgbClr val="0000FF"/>
              </a:solidFill>
            </a:endParaRPr>
          </a:p>
          <a:p>
            <a:pPr algn="ctr"/>
            <a:r>
              <a:rPr lang="en-US" sz="2800" dirty="0">
                <a:solidFill>
                  <a:srgbClr val="0000FF"/>
                </a:solidFill>
              </a:rPr>
              <a:t>E</a:t>
            </a:r>
            <a:r>
              <a:rPr lang="en-US" sz="2800" i="0" dirty="0">
                <a:solidFill>
                  <a:srgbClr val="0000FF"/>
                </a:solidFill>
              </a:rPr>
              <a:t>(0;2)</a:t>
            </a:r>
          </a:p>
          <a:p>
            <a:pPr algn="ctr"/>
            <a:r>
              <a:rPr lang="en-US" sz="2800" dirty="0">
                <a:solidFill>
                  <a:srgbClr val="0000FF"/>
                </a:solidFill>
              </a:rPr>
              <a:t>  K</a:t>
            </a:r>
            <a:r>
              <a:rPr lang="en-US" sz="2800" i="0" dirty="0">
                <a:solidFill>
                  <a:srgbClr val="0000FF"/>
                </a:solidFill>
              </a:rPr>
              <a:t>(-1;-3)</a:t>
            </a:r>
            <a:endParaRPr lang="en-US" sz="2800" dirty="0">
              <a:solidFill>
                <a:srgbClr val="0000FF"/>
              </a:solidFill>
            </a:endParaRPr>
          </a:p>
          <a:p>
            <a:pPr algn="ctr"/>
            <a:r>
              <a:rPr lang="en-US" sz="2800" dirty="0">
                <a:solidFill>
                  <a:srgbClr val="0000FF"/>
                </a:solidFill>
              </a:rPr>
              <a:t> M</a:t>
            </a:r>
            <a:r>
              <a:rPr lang="en-US" sz="2800" i="0" dirty="0">
                <a:solidFill>
                  <a:srgbClr val="0000FF"/>
                </a:solidFill>
              </a:rPr>
              <a:t>(-2;4)</a:t>
            </a:r>
            <a:endParaRPr lang="en-US" sz="2800" dirty="0">
              <a:solidFill>
                <a:srgbClr val="0000FF"/>
              </a:solidFill>
            </a:endParaRPr>
          </a:p>
          <a:p>
            <a:pPr algn="ctr"/>
            <a:r>
              <a:rPr lang="en-US" sz="2800" dirty="0">
                <a:solidFill>
                  <a:srgbClr val="0000FF"/>
                </a:solidFill>
              </a:rPr>
              <a:t> N</a:t>
            </a:r>
            <a:r>
              <a:rPr lang="en-US" sz="2800" i="0" dirty="0">
                <a:solidFill>
                  <a:srgbClr val="0000FF"/>
                </a:solidFill>
              </a:rPr>
              <a:t>(4;-3)</a:t>
            </a:r>
            <a:endParaRPr lang="en-US" sz="2800" dirty="0">
              <a:solidFill>
                <a:srgbClr val="0000FF"/>
              </a:solidFill>
            </a:endParaRPr>
          </a:p>
          <a:p>
            <a:pPr algn="ctr"/>
            <a:r>
              <a:rPr lang="en-US" sz="2800" dirty="0">
                <a:solidFill>
                  <a:srgbClr val="0000FF"/>
                </a:solidFill>
              </a:rPr>
              <a:t>O</a:t>
            </a:r>
            <a:r>
              <a:rPr lang="en-US" sz="2800" i="0" dirty="0">
                <a:solidFill>
                  <a:srgbClr val="0000FF"/>
                </a:solidFill>
              </a:rPr>
              <a:t>(0;0)</a:t>
            </a:r>
            <a:endParaRPr lang="en-US" sz="2800" dirty="0">
              <a:solidFill>
                <a:srgbClr val="0000FF"/>
              </a:solidFill>
            </a:endParaRPr>
          </a:p>
          <a:p>
            <a:pPr algn="ctr"/>
            <a:r>
              <a:rPr lang="en-US" sz="2800" dirty="0">
                <a:solidFill>
                  <a:srgbClr val="0000FF"/>
                </a:solidFill>
              </a:rPr>
              <a:t>  P</a:t>
            </a:r>
            <a:r>
              <a:rPr lang="en-US" sz="2800" i="0" dirty="0">
                <a:solidFill>
                  <a:srgbClr val="0000FF"/>
                </a:solidFill>
              </a:rPr>
              <a:t>(- 4;2)</a:t>
            </a:r>
            <a:endParaRPr lang="en-US" sz="2800" dirty="0">
              <a:solidFill>
                <a:srgbClr val="0000FF"/>
              </a:solidFill>
            </a:endParaRPr>
          </a:p>
          <a:p>
            <a:pPr algn="ctr"/>
            <a:r>
              <a:rPr lang="en-US" sz="2800" dirty="0">
                <a:solidFill>
                  <a:srgbClr val="0000FF"/>
                </a:solidFill>
              </a:rPr>
              <a:t>S</a:t>
            </a:r>
            <a:r>
              <a:rPr lang="en-US" sz="2800" i="0" dirty="0">
                <a:solidFill>
                  <a:srgbClr val="0000FF"/>
                </a:solidFill>
              </a:rPr>
              <a:t>(-3;0)</a:t>
            </a:r>
          </a:p>
          <a:p>
            <a:pPr algn="ctr"/>
            <a:r>
              <a:rPr lang="en-US" sz="2800" dirty="0">
                <a:solidFill>
                  <a:srgbClr val="0000FF"/>
                </a:solidFill>
              </a:rPr>
              <a:t>T</a:t>
            </a:r>
            <a:r>
              <a:rPr lang="en-US" sz="2800" i="0" dirty="0">
                <a:solidFill>
                  <a:srgbClr val="0000FF"/>
                </a:solidFill>
              </a:rPr>
              <a:t>(1;0)</a:t>
            </a:r>
            <a:endParaRPr lang="ru-RU" sz="2800" dirty="0">
              <a:solidFill>
                <a:srgbClr val="0000FF"/>
              </a:solidFill>
            </a:endParaRPr>
          </a:p>
        </p:txBody>
      </p:sp>
      <p:grpSp>
        <p:nvGrpSpPr>
          <p:cNvPr id="152650" name="Group 74"/>
          <p:cNvGrpSpPr>
            <a:grpSpLocks/>
          </p:cNvGrpSpPr>
          <p:nvPr/>
        </p:nvGrpSpPr>
        <p:grpSpPr bwMode="auto">
          <a:xfrm>
            <a:off x="714348" y="1071546"/>
            <a:ext cx="4929222" cy="4729183"/>
            <a:chOff x="476" y="799"/>
            <a:chExt cx="2473" cy="2495"/>
          </a:xfrm>
        </p:grpSpPr>
        <p:grpSp>
          <p:nvGrpSpPr>
            <p:cNvPr id="152580" name="Group 4"/>
            <p:cNvGrpSpPr>
              <a:grpSpLocks/>
            </p:cNvGrpSpPr>
            <p:nvPr/>
          </p:nvGrpSpPr>
          <p:grpSpPr bwMode="auto">
            <a:xfrm>
              <a:off x="476" y="799"/>
              <a:ext cx="2404" cy="2495"/>
              <a:chOff x="2880" y="527"/>
              <a:chExt cx="2404" cy="2495"/>
            </a:xfrm>
          </p:grpSpPr>
          <p:sp>
            <p:nvSpPr>
              <p:cNvPr id="152581" name="Line 5"/>
              <p:cNvSpPr>
                <a:spLocks noChangeShapeType="1"/>
              </p:cNvSpPr>
              <p:nvPr/>
            </p:nvSpPr>
            <p:spPr bwMode="auto">
              <a:xfrm>
                <a:off x="2880" y="1888"/>
                <a:ext cx="2404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582" name="Line 6"/>
              <p:cNvSpPr>
                <a:spLocks noChangeShapeType="1"/>
              </p:cNvSpPr>
              <p:nvPr/>
            </p:nvSpPr>
            <p:spPr bwMode="auto">
              <a:xfrm flipV="1">
                <a:off x="4105" y="618"/>
                <a:ext cx="0" cy="240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583" name="Line 7"/>
              <p:cNvSpPr>
                <a:spLocks noChangeShapeType="1"/>
              </p:cNvSpPr>
              <p:nvPr/>
            </p:nvSpPr>
            <p:spPr bwMode="auto">
              <a:xfrm>
                <a:off x="2880" y="2115"/>
                <a:ext cx="2404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584" name="Line 8"/>
              <p:cNvSpPr>
                <a:spLocks noChangeShapeType="1"/>
              </p:cNvSpPr>
              <p:nvPr/>
            </p:nvSpPr>
            <p:spPr bwMode="auto">
              <a:xfrm>
                <a:off x="2880" y="2341"/>
                <a:ext cx="2404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585" name="Line 9"/>
              <p:cNvSpPr>
                <a:spLocks noChangeShapeType="1"/>
              </p:cNvSpPr>
              <p:nvPr/>
            </p:nvSpPr>
            <p:spPr bwMode="auto">
              <a:xfrm>
                <a:off x="2880" y="2568"/>
                <a:ext cx="2404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586" name="Line 10"/>
              <p:cNvSpPr>
                <a:spLocks noChangeShapeType="1"/>
              </p:cNvSpPr>
              <p:nvPr/>
            </p:nvSpPr>
            <p:spPr bwMode="auto">
              <a:xfrm>
                <a:off x="2880" y="2795"/>
                <a:ext cx="2404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587" name="Line 11"/>
              <p:cNvSpPr>
                <a:spLocks noChangeShapeType="1"/>
              </p:cNvSpPr>
              <p:nvPr/>
            </p:nvSpPr>
            <p:spPr bwMode="auto">
              <a:xfrm>
                <a:off x="2880" y="1661"/>
                <a:ext cx="2404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588" name="Line 12"/>
              <p:cNvSpPr>
                <a:spLocks noChangeShapeType="1"/>
              </p:cNvSpPr>
              <p:nvPr/>
            </p:nvSpPr>
            <p:spPr bwMode="auto">
              <a:xfrm>
                <a:off x="2880" y="1434"/>
                <a:ext cx="2404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589" name="Line 13"/>
              <p:cNvSpPr>
                <a:spLocks noChangeShapeType="1"/>
              </p:cNvSpPr>
              <p:nvPr/>
            </p:nvSpPr>
            <p:spPr bwMode="auto">
              <a:xfrm>
                <a:off x="2880" y="1207"/>
                <a:ext cx="2404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590" name="Line 14"/>
              <p:cNvSpPr>
                <a:spLocks noChangeShapeType="1"/>
              </p:cNvSpPr>
              <p:nvPr/>
            </p:nvSpPr>
            <p:spPr bwMode="auto">
              <a:xfrm>
                <a:off x="2880" y="981"/>
                <a:ext cx="2404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591" name="Line 15"/>
              <p:cNvSpPr>
                <a:spLocks noChangeShapeType="1"/>
              </p:cNvSpPr>
              <p:nvPr/>
            </p:nvSpPr>
            <p:spPr bwMode="auto">
              <a:xfrm>
                <a:off x="2880" y="754"/>
                <a:ext cx="2404" cy="0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592" name="Line 16"/>
              <p:cNvSpPr>
                <a:spLocks noChangeShapeType="1"/>
              </p:cNvSpPr>
              <p:nvPr/>
            </p:nvSpPr>
            <p:spPr bwMode="auto">
              <a:xfrm flipV="1">
                <a:off x="3878" y="618"/>
                <a:ext cx="0" cy="2404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593" name="Line 17"/>
              <p:cNvSpPr>
                <a:spLocks noChangeShapeType="1"/>
              </p:cNvSpPr>
              <p:nvPr/>
            </p:nvSpPr>
            <p:spPr bwMode="auto">
              <a:xfrm flipV="1">
                <a:off x="3651" y="618"/>
                <a:ext cx="0" cy="2404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594" name="Line 18"/>
              <p:cNvSpPr>
                <a:spLocks noChangeShapeType="1"/>
              </p:cNvSpPr>
              <p:nvPr/>
            </p:nvSpPr>
            <p:spPr bwMode="auto">
              <a:xfrm flipV="1">
                <a:off x="3198" y="618"/>
                <a:ext cx="0" cy="2404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595" name="Line 19"/>
              <p:cNvSpPr>
                <a:spLocks noChangeShapeType="1"/>
              </p:cNvSpPr>
              <p:nvPr/>
            </p:nvSpPr>
            <p:spPr bwMode="auto">
              <a:xfrm flipV="1">
                <a:off x="3424" y="618"/>
                <a:ext cx="0" cy="2404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596" name="Line 20"/>
              <p:cNvSpPr>
                <a:spLocks noChangeShapeType="1"/>
              </p:cNvSpPr>
              <p:nvPr/>
            </p:nvSpPr>
            <p:spPr bwMode="auto">
              <a:xfrm flipV="1">
                <a:off x="2971" y="618"/>
                <a:ext cx="0" cy="2404"/>
              </a:xfrm>
              <a:prstGeom prst="line">
                <a:avLst/>
              </a:prstGeom>
              <a:noFill/>
              <a:ln w="6350">
                <a:solidFill>
                  <a:srgbClr val="B2B2B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597" name="Line 21"/>
              <p:cNvSpPr>
                <a:spLocks noChangeShapeType="1"/>
              </p:cNvSpPr>
              <p:nvPr/>
            </p:nvSpPr>
            <p:spPr bwMode="auto">
              <a:xfrm flipV="1">
                <a:off x="4558" y="618"/>
                <a:ext cx="0" cy="2404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598" name="Line 22"/>
              <p:cNvSpPr>
                <a:spLocks noChangeShapeType="1"/>
              </p:cNvSpPr>
              <p:nvPr/>
            </p:nvSpPr>
            <p:spPr bwMode="auto">
              <a:xfrm flipV="1">
                <a:off x="4332" y="618"/>
                <a:ext cx="0" cy="2404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599" name="Line 23"/>
              <p:cNvSpPr>
                <a:spLocks noChangeShapeType="1"/>
              </p:cNvSpPr>
              <p:nvPr/>
            </p:nvSpPr>
            <p:spPr bwMode="auto">
              <a:xfrm flipV="1">
                <a:off x="4785" y="618"/>
                <a:ext cx="0" cy="2404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600" name="Line 24"/>
              <p:cNvSpPr>
                <a:spLocks noChangeShapeType="1"/>
              </p:cNvSpPr>
              <p:nvPr/>
            </p:nvSpPr>
            <p:spPr bwMode="auto">
              <a:xfrm flipV="1">
                <a:off x="5012" y="618"/>
                <a:ext cx="0" cy="2404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601" name="Line 25"/>
              <p:cNvSpPr>
                <a:spLocks noChangeShapeType="1"/>
              </p:cNvSpPr>
              <p:nvPr/>
            </p:nvSpPr>
            <p:spPr bwMode="auto">
              <a:xfrm flipV="1">
                <a:off x="5239" y="618"/>
                <a:ext cx="0" cy="2404"/>
              </a:xfrm>
              <a:prstGeom prst="line">
                <a:avLst/>
              </a:prstGeom>
              <a:noFill/>
              <a:ln w="9525">
                <a:solidFill>
                  <a:srgbClr val="B2B2B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602" name="Text Box 26"/>
              <p:cNvSpPr txBox="1">
                <a:spLocks noChangeArrowheads="1"/>
              </p:cNvSpPr>
              <p:nvPr/>
            </p:nvSpPr>
            <p:spPr bwMode="auto">
              <a:xfrm>
                <a:off x="4105" y="527"/>
                <a:ext cx="31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400">
                    <a:solidFill>
                      <a:srgbClr val="0000FF"/>
                    </a:solidFill>
                    <a:latin typeface="Times New Roman" pitchFamily="18" charset="0"/>
                  </a:rPr>
                  <a:t>y</a:t>
                </a:r>
                <a:endParaRPr lang="ru-RU" sz="240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2603" name="Text Box 27"/>
              <p:cNvSpPr txBox="1">
                <a:spLocks noChangeArrowheads="1"/>
              </p:cNvSpPr>
              <p:nvPr/>
            </p:nvSpPr>
            <p:spPr bwMode="auto">
              <a:xfrm>
                <a:off x="4241" y="1888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 i="0">
                    <a:latin typeface="Times New Roman" pitchFamily="18" charset="0"/>
                  </a:rPr>
                  <a:t>1</a:t>
                </a:r>
                <a:endParaRPr lang="ru-RU" sz="1800" i="0">
                  <a:latin typeface="Times New Roman" pitchFamily="18" charset="0"/>
                </a:endParaRPr>
              </a:p>
            </p:txBody>
          </p:sp>
          <p:sp>
            <p:nvSpPr>
              <p:cNvPr id="152604" name="Text Box 28"/>
              <p:cNvSpPr txBox="1">
                <a:spLocks noChangeArrowheads="1"/>
              </p:cNvSpPr>
              <p:nvPr/>
            </p:nvSpPr>
            <p:spPr bwMode="auto">
              <a:xfrm>
                <a:off x="4468" y="1888"/>
                <a:ext cx="36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i="0">
                    <a:latin typeface="Times New Roman" pitchFamily="18" charset="0"/>
                  </a:rPr>
                  <a:t>2</a:t>
                </a:r>
                <a:endParaRPr lang="ru-RU" sz="1800" i="0">
                  <a:latin typeface="Times New Roman" pitchFamily="18" charset="0"/>
                </a:endParaRPr>
              </a:p>
            </p:txBody>
          </p:sp>
          <p:sp>
            <p:nvSpPr>
              <p:cNvPr id="152605" name="Text Box 29"/>
              <p:cNvSpPr txBox="1">
                <a:spLocks noChangeArrowheads="1"/>
              </p:cNvSpPr>
              <p:nvPr/>
            </p:nvSpPr>
            <p:spPr bwMode="auto">
              <a:xfrm>
                <a:off x="4694" y="1888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 i="0">
                    <a:latin typeface="Times New Roman" pitchFamily="18" charset="0"/>
                  </a:rPr>
                  <a:t>3</a:t>
                </a:r>
                <a:endParaRPr lang="ru-RU" sz="1800" i="0">
                  <a:latin typeface="Times New Roman" pitchFamily="18" charset="0"/>
                </a:endParaRPr>
              </a:p>
            </p:txBody>
          </p:sp>
          <p:sp>
            <p:nvSpPr>
              <p:cNvPr id="152606" name="Text Box 30"/>
              <p:cNvSpPr txBox="1">
                <a:spLocks noChangeArrowheads="1"/>
              </p:cNvSpPr>
              <p:nvPr/>
            </p:nvSpPr>
            <p:spPr bwMode="auto">
              <a:xfrm>
                <a:off x="4921" y="1888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 i="0">
                    <a:latin typeface="Times New Roman" pitchFamily="18" charset="0"/>
                  </a:rPr>
                  <a:t>4</a:t>
                </a:r>
                <a:endParaRPr lang="ru-RU" sz="1800" i="0">
                  <a:latin typeface="Times New Roman" pitchFamily="18" charset="0"/>
                </a:endParaRPr>
              </a:p>
            </p:txBody>
          </p:sp>
          <p:sp>
            <p:nvSpPr>
              <p:cNvPr id="152607" name="Text Box 31"/>
              <p:cNvSpPr txBox="1">
                <a:spLocks noChangeArrowheads="1"/>
              </p:cNvSpPr>
              <p:nvPr/>
            </p:nvSpPr>
            <p:spPr bwMode="auto">
              <a:xfrm>
                <a:off x="3742" y="1888"/>
                <a:ext cx="2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 i="0">
                    <a:latin typeface="Times New Roman" pitchFamily="18" charset="0"/>
                  </a:rPr>
                  <a:t>-1</a:t>
                </a:r>
                <a:endParaRPr lang="ru-RU" sz="1800" i="0">
                  <a:latin typeface="Times New Roman" pitchFamily="18" charset="0"/>
                </a:endParaRPr>
              </a:p>
            </p:txBody>
          </p:sp>
          <p:sp>
            <p:nvSpPr>
              <p:cNvPr id="152608" name="Text Box 32"/>
              <p:cNvSpPr txBox="1">
                <a:spLocks noChangeArrowheads="1"/>
              </p:cNvSpPr>
              <p:nvPr/>
            </p:nvSpPr>
            <p:spPr bwMode="auto">
              <a:xfrm>
                <a:off x="3515" y="1888"/>
                <a:ext cx="2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 i="0">
                    <a:latin typeface="Times New Roman" pitchFamily="18" charset="0"/>
                  </a:rPr>
                  <a:t>-2</a:t>
                </a:r>
                <a:endParaRPr lang="ru-RU" sz="1800" i="0">
                  <a:latin typeface="Times New Roman" pitchFamily="18" charset="0"/>
                </a:endParaRPr>
              </a:p>
            </p:txBody>
          </p:sp>
          <p:sp>
            <p:nvSpPr>
              <p:cNvPr id="152609" name="Text Box 33"/>
              <p:cNvSpPr txBox="1">
                <a:spLocks noChangeArrowheads="1"/>
              </p:cNvSpPr>
              <p:nvPr/>
            </p:nvSpPr>
            <p:spPr bwMode="auto">
              <a:xfrm>
                <a:off x="3334" y="1888"/>
                <a:ext cx="2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 i="0">
                    <a:latin typeface="Times New Roman" pitchFamily="18" charset="0"/>
                  </a:rPr>
                  <a:t>-3</a:t>
                </a:r>
                <a:endParaRPr lang="ru-RU" sz="1800" i="0">
                  <a:latin typeface="Times New Roman" pitchFamily="18" charset="0"/>
                </a:endParaRPr>
              </a:p>
            </p:txBody>
          </p:sp>
          <p:sp>
            <p:nvSpPr>
              <p:cNvPr id="152610" name="Text Box 34"/>
              <p:cNvSpPr txBox="1">
                <a:spLocks noChangeArrowheads="1"/>
              </p:cNvSpPr>
              <p:nvPr/>
            </p:nvSpPr>
            <p:spPr bwMode="auto">
              <a:xfrm>
                <a:off x="3107" y="1888"/>
                <a:ext cx="2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 i="0">
                    <a:latin typeface="Times New Roman" pitchFamily="18" charset="0"/>
                  </a:rPr>
                  <a:t>-4</a:t>
                </a:r>
                <a:endParaRPr lang="ru-RU" sz="1800" i="0">
                  <a:latin typeface="Times New Roman" pitchFamily="18" charset="0"/>
                </a:endParaRPr>
              </a:p>
            </p:txBody>
          </p:sp>
          <p:sp>
            <p:nvSpPr>
              <p:cNvPr id="152611" name="Text Box 35"/>
              <p:cNvSpPr txBox="1">
                <a:spLocks noChangeArrowheads="1"/>
              </p:cNvSpPr>
              <p:nvPr/>
            </p:nvSpPr>
            <p:spPr bwMode="auto">
              <a:xfrm>
                <a:off x="4105" y="1570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 i="0">
                    <a:latin typeface="Times New Roman" pitchFamily="18" charset="0"/>
                  </a:rPr>
                  <a:t>1</a:t>
                </a:r>
                <a:endParaRPr lang="ru-RU" sz="1800" i="0">
                  <a:latin typeface="Times New Roman" pitchFamily="18" charset="0"/>
                </a:endParaRPr>
              </a:p>
            </p:txBody>
          </p:sp>
          <p:sp>
            <p:nvSpPr>
              <p:cNvPr id="152612" name="Text Box 36"/>
              <p:cNvSpPr txBox="1">
                <a:spLocks noChangeArrowheads="1"/>
              </p:cNvSpPr>
              <p:nvPr/>
            </p:nvSpPr>
            <p:spPr bwMode="auto">
              <a:xfrm>
                <a:off x="4105" y="1344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 i="0">
                    <a:latin typeface="Times New Roman" pitchFamily="18" charset="0"/>
                  </a:rPr>
                  <a:t>2</a:t>
                </a:r>
                <a:endParaRPr lang="ru-RU" sz="1800" i="0">
                  <a:latin typeface="Times New Roman" pitchFamily="18" charset="0"/>
                </a:endParaRPr>
              </a:p>
            </p:txBody>
          </p:sp>
          <p:sp>
            <p:nvSpPr>
              <p:cNvPr id="152613" name="Text Box 37"/>
              <p:cNvSpPr txBox="1">
                <a:spLocks noChangeArrowheads="1"/>
              </p:cNvSpPr>
              <p:nvPr/>
            </p:nvSpPr>
            <p:spPr bwMode="auto">
              <a:xfrm>
                <a:off x="4105" y="1117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 i="0">
                    <a:latin typeface="Times New Roman" pitchFamily="18" charset="0"/>
                  </a:rPr>
                  <a:t>3</a:t>
                </a:r>
                <a:endParaRPr lang="ru-RU" sz="1800" i="0">
                  <a:latin typeface="Times New Roman" pitchFamily="18" charset="0"/>
                </a:endParaRPr>
              </a:p>
            </p:txBody>
          </p:sp>
          <p:sp>
            <p:nvSpPr>
              <p:cNvPr id="152614" name="Text Box 38"/>
              <p:cNvSpPr txBox="1">
                <a:spLocks noChangeArrowheads="1"/>
              </p:cNvSpPr>
              <p:nvPr/>
            </p:nvSpPr>
            <p:spPr bwMode="auto">
              <a:xfrm>
                <a:off x="4105" y="890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 b="0" i="0">
                    <a:latin typeface="Times New Roman" pitchFamily="18" charset="0"/>
                  </a:rPr>
                  <a:t>4</a:t>
                </a:r>
                <a:endParaRPr lang="ru-RU" sz="1800" b="0" i="0">
                  <a:latin typeface="Times New Roman" pitchFamily="18" charset="0"/>
                </a:endParaRPr>
              </a:p>
            </p:txBody>
          </p:sp>
          <p:sp>
            <p:nvSpPr>
              <p:cNvPr id="152615" name="Text Box 39"/>
              <p:cNvSpPr txBox="1">
                <a:spLocks noChangeArrowheads="1"/>
              </p:cNvSpPr>
              <p:nvPr/>
            </p:nvSpPr>
            <p:spPr bwMode="auto">
              <a:xfrm>
                <a:off x="4105" y="2024"/>
                <a:ext cx="2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 i="0">
                    <a:latin typeface="Times New Roman" pitchFamily="18" charset="0"/>
                  </a:rPr>
                  <a:t>-1</a:t>
                </a:r>
                <a:endParaRPr lang="ru-RU" sz="1800" i="0">
                  <a:latin typeface="Times New Roman" pitchFamily="18" charset="0"/>
                </a:endParaRPr>
              </a:p>
            </p:txBody>
          </p:sp>
          <p:sp>
            <p:nvSpPr>
              <p:cNvPr id="152616" name="Text Box 40"/>
              <p:cNvSpPr txBox="1">
                <a:spLocks noChangeArrowheads="1"/>
              </p:cNvSpPr>
              <p:nvPr/>
            </p:nvSpPr>
            <p:spPr bwMode="auto">
              <a:xfrm>
                <a:off x="4105" y="2251"/>
                <a:ext cx="2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 i="0">
                    <a:latin typeface="Times New Roman" pitchFamily="18" charset="0"/>
                  </a:rPr>
                  <a:t>-2</a:t>
                </a:r>
                <a:endParaRPr lang="ru-RU" sz="1800" i="0">
                  <a:latin typeface="Times New Roman" pitchFamily="18" charset="0"/>
                </a:endParaRPr>
              </a:p>
            </p:txBody>
          </p:sp>
          <p:sp>
            <p:nvSpPr>
              <p:cNvPr id="152617" name="Text Box 41"/>
              <p:cNvSpPr txBox="1">
                <a:spLocks noChangeArrowheads="1"/>
              </p:cNvSpPr>
              <p:nvPr/>
            </p:nvSpPr>
            <p:spPr bwMode="auto">
              <a:xfrm>
                <a:off x="4105" y="2478"/>
                <a:ext cx="2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 i="0">
                    <a:latin typeface="Times New Roman" pitchFamily="18" charset="0"/>
                  </a:rPr>
                  <a:t>-3</a:t>
                </a:r>
                <a:endParaRPr lang="ru-RU" sz="1800" i="0">
                  <a:latin typeface="Times New Roman" pitchFamily="18" charset="0"/>
                </a:endParaRPr>
              </a:p>
            </p:txBody>
          </p:sp>
          <p:sp>
            <p:nvSpPr>
              <p:cNvPr id="152618" name="Text Box 42"/>
              <p:cNvSpPr txBox="1">
                <a:spLocks noChangeArrowheads="1"/>
              </p:cNvSpPr>
              <p:nvPr/>
            </p:nvSpPr>
            <p:spPr bwMode="auto">
              <a:xfrm>
                <a:off x="4105" y="2704"/>
                <a:ext cx="2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 i="0">
                    <a:latin typeface="Times New Roman" pitchFamily="18" charset="0"/>
                  </a:rPr>
                  <a:t>-4</a:t>
                </a:r>
                <a:endParaRPr lang="ru-RU" sz="1800" i="0">
                  <a:latin typeface="Times New Roman" pitchFamily="18" charset="0"/>
                </a:endParaRPr>
              </a:p>
            </p:txBody>
          </p:sp>
          <p:sp>
            <p:nvSpPr>
              <p:cNvPr id="152619" name="Text Box 43"/>
              <p:cNvSpPr txBox="1">
                <a:spLocks noChangeArrowheads="1"/>
              </p:cNvSpPr>
              <p:nvPr/>
            </p:nvSpPr>
            <p:spPr bwMode="auto">
              <a:xfrm>
                <a:off x="4059" y="1888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 i="0">
                    <a:latin typeface="Times New Roman" pitchFamily="18" charset="0"/>
                  </a:rPr>
                  <a:t>0</a:t>
                </a:r>
                <a:endParaRPr lang="ru-RU" sz="1800" i="0">
                  <a:latin typeface="Times New Roman" pitchFamily="18" charset="0"/>
                </a:endParaRPr>
              </a:p>
            </p:txBody>
          </p:sp>
        </p:grpSp>
        <p:sp>
          <p:nvSpPr>
            <p:cNvPr id="152620" name="Oval 44"/>
            <p:cNvSpPr>
              <a:spLocks noChangeArrowheads="1"/>
            </p:cNvSpPr>
            <p:nvPr/>
          </p:nvSpPr>
          <p:spPr bwMode="auto">
            <a:xfrm>
              <a:off x="2109" y="1207"/>
              <a:ext cx="46" cy="4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2621" name="Oval 45"/>
            <p:cNvSpPr>
              <a:spLocks noChangeArrowheads="1"/>
            </p:cNvSpPr>
            <p:nvPr/>
          </p:nvSpPr>
          <p:spPr bwMode="auto">
            <a:xfrm>
              <a:off x="1429" y="2795"/>
              <a:ext cx="46" cy="4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2622" name="Oval 46"/>
            <p:cNvSpPr>
              <a:spLocks noChangeArrowheads="1"/>
            </p:cNvSpPr>
            <p:nvPr/>
          </p:nvSpPr>
          <p:spPr bwMode="auto">
            <a:xfrm>
              <a:off x="1701" y="1661"/>
              <a:ext cx="46" cy="4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2623" name="Oval 47"/>
            <p:cNvSpPr>
              <a:spLocks noChangeArrowheads="1"/>
            </p:cNvSpPr>
            <p:nvPr/>
          </p:nvSpPr>
          <p:spPr bwMode="auto">
            <a:xfrm>
              <a:off x="1020" y="2160"/>
              <a:ext cx="46" cy="4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2624" name="Oval 48"/>
            <p:cNvSpPr>
              <a:spLocks noChangeArrowheads="1"/>
            </p:cNvSpPr>
            <p:nvPr/>
          </p:nvSpPr>
          <p:spPr bwMode="auto">
            <a:xfrm>
              <a:off x="2381" y="1933"/>
              <a:ext cx="46" cy="4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2625" name="Oval 49"/>
            <p:cNvSpPr>
              <a:spLocks noChangeArrowheads="1"/>
            </p:cNvSpPr>
            <p:nvPr/>
          </p:nvSpPr>
          <p:spPr bwMode="auto">
            <a:xfrm>
              <a:off x="1247" y="1253"/>
              <a:ext cx="46" cy="4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2626" name="Oval 50"/>
            <p:cNvSpPr>
              <a:spLocks noChangeArrowheads="1"/>
            </p:cNvSpPr>
            <p:nvPr/>
          </p:nvSpPr>
          <p:spPr bwMode="auto">
            <a:xfrm>
              <a:off x="2608" y="2795"/>
              <a:ext cx="46" cy="4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2627" name="Oval 51"/>
            <p:cNvSpPr>
              <a:spLocks noChangeArrowheads="1"/>
            </p:cNvSpPr>
            <p:nvPr/>
          </p:nvSpPr>
          <p:spPr bwMode="auto">
            <a:xfrm>
              <a:off x="1247" y="2341"/>
              <a:ext cx="46" cy="4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2628" name="Oval 52"/>
            <p:cNvSpPr>
              <a:spLocks noChangeArrowheads="1"/>
            </p:cNvSpPr>
            <p:nvPr/>
          </p:nvSpPr>
          <p:spPr bwMode="auto">
            <a:xfrm>
              <a:off x="793" y="1661"/>
              <a:ext cx="46" cy="4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2629" name="Oval 53"/>
            <p:cNvSpPr>
              <a:spLocks noChangeArrowheads="1"/>
            </p:cNvSpPr>
            <p:nvPr/>
          </p:nvSpPr>
          <p:spPr bwMode="auto">
            <a:xfrm>
              <a:off x="1927" y="2160"/>
              <a:ext cx="46" cy="4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2630" name="Oval 54"/>
            <p:cNvSpPr>
              <a:spLocks noChangeArrowheads="1"/>
            </p:cNvSpPr>
            <p:nvPr/>
          </p:nvSpPr>
          <p:spPr bwMode="auto">
            <a:xfrm>
              <a:off x="1655" y="3022"/>
              <a:ext cx="46" cy="4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2631" name="Text Box 55"/>
            <p:cNvSpPr txBox="1">
              <a:spLocks noChangeArrowheads="1"/>
            </p:cNvSpPr>
            <p:nvPr/>
          </p:nvSpPr>
          <p:spPr bwMode="auto">
            <a:xfrm>
              <a:off x="2018" y="981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66"/>
                  </a:solidFill>
                </a:rPr>
                <a:t>A</a:t>
              </a:r>
              <a:endParaRPr lang="ru-RU">
                <a:solidFill>
                  <a:srgbClr val="FF0066"/>
                </a:solidFill>
              </a:endParaRPr>
            </a:p>
          </p:txBody>
        </p:sp>
        <p:sp>
          <p:nvSpPr>
            <p:cNvPr id="152633" name="Text Box 57"/>
            <p:cNvSpPr txBox="1">
              <a:spLocks noChangeArrowheads="1"/>
            </p:cNvSpPr>
            <p:nvPr/>
          </p:nvSpPr>
          <p:spPr bwMode="auto">
            <a:xfrm>
              <a:off x="1156" y="2341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66"/>
                  </a:solidFill>
                </a:rPr>
                <a:t>B</a:t>
              </a:r>
              <a:endParaRPr lang="ru-RU">
                <a:solidFill>
                  <a:srgbClr val="FF0066"/>
                </a:solidFill>
              </a:endParaRPr>
            </a:p>
          </p:txBody>
        </p:sp>
        <p:sp>
          <p:nvSpPr>
            <p:cNvPr id="152634" name="Text Box 58"/>
            <p:cNvSpPr txBox="1">
              <a:spLocks noChangeArrowheads="1"/>
            </p:cNvSpPr>
            <p:nvPr/>
          </p:nvSpPr>
          <p:spPr bwMode="auto">
            <a:xfrm>
              <a:off x="1474" y="2931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66"/>
                  </a:solidFill>
                </a:rPr>
                <a:t>C</a:t>
              </a:r>
              <a:endParaRPr lang="ru-RU">
                <a:solidFill>
                  <a:srgbClr val="FF0066"/>
                </a:solidFill>
              </a:endParaRPr>
            </a:p>
          </p:txBody>
        </p:sp>
        <p:sp>
          <p:nvSpPr>
            <p:cNvPr id="152635" name="Text Box 59"/>
            <p:cNvSpPr txBox="1">
              <a:spLocks noChangeArrowheads="1"/>
            </p:cNvSpPr>
            <p:nvPr/>
          </p:nvSpPr>
          <p:spPr bwMode="auto">
            <a:xfrm>
              <a:off x="2290" y="1706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66"/>
                  </a:solidFill>
                </a:rPr>
                <a:t>D</a:t>
              </a:r>
              <a:endParaRPr lang="ru-RU">
                <a:solidFill>
                  <a:srgbClr val="FF0066"/>
                </a:solidFill>
              </a:endParaRPr>
            </a:p>
          </p:txBody>
        </p:sp>
        <p:sp>
          <p:nvSpPr>
            <p:cNvPr id="152636" name="Text Box 60"/>
            <p:cNvSpPr txBox="1">
              <a:spLocks noChangeArrowheads="1"/>
            </p:cNvSpPr>
            <p:nvPr/>
          </p:nvSpPr>
          <p:spPr bwMode="auto">
            <a:xfrm>
              <a:off x="1474" y="157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66"/>
                  </a:solidFill>
                </a:rPr>
                <a:t>E</a:t>
              </a:r>
              <a:endParaRPr lang="ru-RU">
                <a:solidFill>
                  <a:srgbClr val="FF0066"/>
                </a:solidFill>
              </a:endParaRPr>
            </a:p>
          </p:txBody>
        </p:sp>
        <p:sp>
          <p:nvSpPr>
            <p:cNvPr id="152637" name="Text Box 61"/>
            <p:cNvSpPr txBox="1">
              <a:spLocks noChangeArrowheads="1"/>
            </p:cNvSpPr>
            <p:nvPr/>
          </p:nvSpPr>
          <p:spPr bwMode="auto">
            <a:xfrm>
              <a:off x="1338" y="2614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66"/>
                  </a:solidFill>
                </a:rPr>
                <a:t>K</a:t>
              </a:r>
              <a:endParaRPr lang="ru-RU">
                <a:solidFill>
                  <a:srgbClr val="FF0066"/>
                </a:solidFill>
              </a:endParaRPr>
            </a:p>
          </p:txBody>
        </p:sp>
        <p:sp>
          <p:nvSpPr>
            <p:cNvPr id="152638" name="Text Box 62"/>
            <p:cNvSpPr txBox="1">
              <a:spLocks noChangeArrowheads="1"/>
            </p:cNvSpPr>
            <p:nvPr/>
          </p:nvSpPr>
          <p:spPr bwMode="auto">
            <a:xfrm>
              <a:off x="1156" y="1026"/>
              <a:ext cx="24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66"/>
                  </a:solidFill>
                </a:rPr>
                <a:t>M</a:t>
              </a:r>
              <a:endParaRPr lang="ru-RU">
                <a:solidFill>
                  <a:srgbClr val="FF0066"/>
                </a:solidFill>
              </a:endParaRPr>
            </a:p>
          </p:txBody>
        </p:sp>
        <p:sp>
          <p:nvSpPr>
            <p:cNvPr id="152639" name="Text Box 63"/>
            <p:cNvSpPr txBox="1">
              <a:spLocks noChangeArrowheads="1"/>
            </p:cNvSpPr>
            <p:nvPr/>
          </p:nvSpPr>
          <p:spPr bwMode="auto">
            <a:xfrm>
              <a:off x="2517" y="2568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66"/>
                  </a:solidFill>
                </a:rPr>
                <a:t>N</a:t>
              </a:r>
              <a:endParaRPr lang="ru-RU">
                <a:solidFill>
                  <a:srgbClr val="FF0066"/>
                </a:solidFill>
              </a:endParaRPr>
            </a:p>
          </p:txBody>
        </p:sp>
        <p:sp>
          <p:nvSpPr>
            <p:cNvPr id="152640" name="Text Box 64"/>
            <p:cNvSpPr txBox="1">
              <a:spLocks noChangeArrowheads="1"/>
            </p:cNvSpPr>
            <p:nvPr/>
          </p:nvSpPr>
          <p:spPr bwMode="auto">
            <a:xfrm>
              <a:off x="748" y="1434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66"/>
                  </a:solidFill>
                </a:rPr>
                <a:t>P</a:t>
              </a:r>
              <a:endParaRPr lang="ru-RU">
                <a:solidFill>
                  <a:srgbClr val="FF0066"/>
                </a:solidFill>
              </a:endParaRPr>
            </a:p>
          </p:txBody>
        </p:sp>
        <p:sp>
          <p:nvSpPr>
            <p:cNvPr id="152641" name="Text Box 65"/>
            <p:cNvSpPr txBox="1">
              <a:spLocks noChangeArrowheads="1"/>
            </p:cNvSpPr>
            <p:nvPr/>
          </p:nvSpPr>
          <p:spPr bwMode="auto">
            <a:xfrm>
              <a:off x="1882" y="1888"/>
              <a:ext cx="21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66"/>
                  </a:solidFill>
                </a:rPr>
                <a:t>T</a:t>
              </a:r>
              <a:endParaRPr lang="ru-RU">
                <a:solidFill>
                  <a:srgbClr val="FF0066"/>
                </a:solidFill>
              </a:endParaRPr>
            </a:p>
          </p:txBody>
        </p:sp>
        <p:sp>
          <p:nvSpPr>
            <p:cNvPr id="152642" name="Text Box 66"/>
            <p:cNvSpPr txBox="1">
              <a:spLocks noChangeArrowheads="1"/>
            </p:cNvSpPr>
            <p:nvPr/>
          </p:nvSpPr>
          <p:spPr bwMode="auto">
            <a:xfrm>
              <a:off x="930" y="1888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66"/>
                  </a:solidFill>
                </a:rPr>
                <a:t>S</a:t>
              </a:r>
              <a:endParaRPr lang="ru-RU">
                <a:solidFill>
                  <a:srgbClr val="FF0066"/>
                </a:solidFill>
              </a:endParaRPr>
            </a:p>
          </p:txBody>
        </p:sp>
        <p:sp>
          <p:nvSpPr>
            <p:cNvPr id="152643" name="Oval 67"/>
            <p:cNvSpPr>
              <a:spLocks noChangeArrowheads="1"/>
            </p:cNvSpPr>
            <p:nvPr/>
          </p:nvSpPr>
          <p:spPr bwMode="auto">
            <a:xfrm>
              <a:off x="1655" y="2160"/>
              <a:ext cx="46" cy="4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2644" name="Text Box 68"/>
            <p:cNvSpPr txBox="1">
              <a:spLocks noChangeArrowheads="1"/>
            </p:cNvSpPr>
            <p:nvPr/>
          </p:nvSpPr>
          <p:spPr bwMode="auto">
            <a:xfrm>
              <a:off x="1474" y="1933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66"/>
                  </a:solidFill>
                </a:rPr>
                <a:t>O</a:t>
              </a:r>
              <a:endParaRPr lang="ru-RU">
                <a:solidFill>
                  <a:srgbClr val="FF0066"/>
                </a:solidFill>
              </a:endParaRPr>
            </a:p>
          </p:txBody>
        </p:sp>
        <p:sp>
          <p:nvSpPr>
            <p:cNvPr id="152649" name="Text Box 73"/>
            <p:cNvSpPr txBox="1">
              <a:spLocks noChangeArrowheads="1"/>
            </p:cNvSpPr>
            <p:nvPr/>
          </p:nvSpPr>
          <p:spPr bwMode="auto">
            <a:xfrm>
              <a:off x="2744" y="2115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x</a:t>
              </a:r>
              <a:endParaRPr lang="ru-RU"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26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26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2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2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5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4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645" grpId="0"/>
      <p:bldP spid="152646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i="1">
                <a:solidFill>
                  <a:srgbClr val="0000FF"/>
                </a:solidFill>
              </a:rPr>
              <a:t>Построим точку </a:t>
            </a:r>
            <a:r>
              <a:rPr lang="ru-RU" sz="4000" b="1" i="1">
                <a:solidFill>
                  <a:srgbClr val="FF3300"/>
                </a:solidFill>
              </a:rPr>
              <a:t>В(4;-3)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4321175" cy="1511300"/>
          </a:xfrm>
        </p:spPr>
        <p:txBody>
          <a:bodyPr/>
          <a:lstStyle/>
          <a:p>
            <a:pPr marL="174625" indent="-174625">
              <a:buFontTx/>
              <a:buNone/>
            </a:pPr>
            <a:r>
              <a:rPr lang="ru-RU" sz="2200" b="1">
                <a:solidFill>
                  <a:srgbClr val="0000FF"/>
                </a:solidFill>
              </a:rPr>
              <a:t>1. Найдём на оси </a:t>
            </a:r>
            <a:r>
              <a:rPr lang="ru-RU" sz="2200" b="1" i="1">
                <a:solidFill>
                  <a:srgbClr val="FF0000"/>
                </a:solidFill>
              </a:rPr>
              <a:t>Х </a:t>
            </a:r>
            <a:r>
              <a:rPr lang="ru-RU" sz="2200" b="1">
                <a:solidFill>
                  <a:srgbClr val="0000FF"/>
                </a:solidFill>
              </a:rPr>
              <a:t>точку </a:t>
            </a:r>
            <a:r>
              <a:rPr lang="ru-RU" sz="2200" b="1">
                <a:solidFill>
                  <a:srgbClr val="FF0000"/>
                </a:solidFill>
              </a:rPr>
              <a:t>В</a:t>
            </a:r>
            <a:r>
              <a:rPr lang="ru-RU" sz="2200" b="1" baseline="-25000">
                <a:solidFill>
                  <a:srgbClr val="FF0000"/>
                </a:solidFill>
              </a:rPr>
              <a:t>1</a:t>
            </a:r>
            <a:r>
              <a:rPr lang="ru-RU" sz="2200" b="1">
                <a:solidFill>
                  <a:srgbClr val="0000FF"/>
                </a:solidFill>
              </a:rPr>
              <a:t> с        координатой </a:t>
            </a:r>
            <a:r>
              <a:rPr lang="ru-RU" sz="2200" b="1">
                <a:solidFill>
                  <a:srgbClr val="FF0000"/>
                </a:solidFill>
              </a:rPr>
              <a:t>4</a:t>
            </a:r>
            <a:r>
              <a:rPr lang="ru-RU" sz="2200" b="1">
                <a:solidFill>
                  <a:srgbClr val="0000FF"/>
                </a:solidFill>
              </a:rPr>
              <a:t> и проведём через неё прямую, перпендикулярную оси </a:t>
            </a:r>
            <a:r>
              <a:rPr lang="ru-RU" sz="2200" b="1" i="1">
                <a:solidFill>
                  <a:srgbClr val="FF0000"/>
                </a:solidFill>
              </a:rPr>
              <a:t>Х.</a:t>
            </a:r>
          </a:p>
          <a:p>
            <a:pPr marL="174625" indent="-174625">
              <a:buFontTx/>
              <a:buNone/>
            </a:pPr>
            <a:endParaRPr lang="ru-RU" sz="2200" b="1" i="1">
              <a:solidFill>
                <a:srgbClr val="FF0000"/>
              </a:solidFill>
            </a:endParaRPr>
          </a:p>
        </p:txBody>
      </p:sp>
      <p:grpSp>
        <p:nvGrpSpPr>
          <p:cNvPr id="154628" name="Group 4"/>
          <p:cNvGrpSpPr>
            <a:grpSpLocks/>
          </p:cNvGrpSpPr>
          <p:nvPr/>
        </p:nvGrpSpPr>
        <p:grpSpPr bwMode="auto">
          <a:xfrm>
            <a:off x="5003800" y="1700213"/>
            <a:ext cx="3892550" cy="3887787"/>
            <a:chOff x="793" y="572"/>
            <a:chExt cx="2475" cy="2495"/>
          </a:xfrm>
        </p:grpSpPr>
        <p:sp>
          <p:nvSpPr>
            <p:cNvPr id="154629" name="Line 5"/>
            <p:cNvSpPr>
              <a:spLocks noChangeShapeType="1"/>
            </p:cNvSpPr>
            <p:nvPr/>
          </p:nvSpPr>
          <p:spPr bwMode="auto">
            <a:xfrm>
              <a:off x="793" y="1933"/>
              <a:ext cx="240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630" name="Line 6"/>
            <p:cNvSpPr>
              <a:spLocks noChangeShapeType="1"/>
            </p:cNvSpPr>
            <p:nvPr/>
          </p:nvSpPr>
          <p:spPr bwMode="auto">
            <a:xfrm flipV="1">
              <a:off x="2018" y="663"/>
              <a:ext cx="0" cy="240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631" name="Line 7"/>
            <p:cNvSpPr>
              <a:spLocks noChangeShapeType="1"/>
            </p:cNvSpPr>
            <p:nvPr/>
          </p:nvSpPr>
          <p:spPr bwMode="auto">
            <a:xfrm>
              <a:off x="793" y="2160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632" name="Line 8"/>
            <p:cNvSpPr>
              <a:spLocks noChangeShapeType="1"/>
            </p:cNvSpPr>
            <p:nvPr/>
          </p:nvSpPr>
          <p:spPr bwMode="auto">
            <a:xfrm>
              <a:off x="793" y="2386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633" name="Line 9"/>
            <p:cNvSpPr>
              <a:spLocks noChangeShapeType="1"/>
            </p:cNvSpPr>
            <p:nvPr/>
          </p:nvSpPr>
          <p:spPr bwMode="auto">
            <a:xfrm>
              <a:off x="793" y="2613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634" name="Line 10"/>
            <p:cNvSpPr>
              <a:spLocks noChangeShapeType="1"/>
            </p:cNvSpPr>
            <p:nvPr/>
          </p:nvSpPr>
          <p:spPr bwMode="auto">
            <a:xfrm>
              <a:off x="793" y="2840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635" name="Line 11"/>
            <p:cNvSpPr>
              <a:spLocks noChangeShapeType="1"/>
            </p:cNvSpPr>
            <p:nvPr/>
          </p:nvSpPr>
          <p:spPr bwMode="auto">
            <a:xfrm>
              <a:off x="793" y="1706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636" name="Line 12"/>
            <p:cNvSpPr>
              <a:spLocks noChangeShapeType="1"/>
            </p:cNvSpPr>
            <p:nvPr/>
          </p:nvSpPr>
          <p:spPr bwMode="auto">
            <a:xfrm>
              <a:off x="793" y="1479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637" name="Line 13"/>
            <p:cNvSpPr>
              <a:spLocks noChangeShapeType="1"/>
            </p:cNvSpPr>
            <p:nvPr/>
          </p:nvSpPr>
          <p:spPr bwMode="auto">
            <a:xfrm>
              <a:off x="793" y="1252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638" name="Line 14"/>
            <p:cNvSpPr>
              <a:spLocks noChangeShapeType="1"/>
            </p:cNvSpPr>
            <p:nvPr/>
          </p:nvSpPr>
          <p:spPr bwMode="auto">
            <a:xfrm>
              <a:off x="793" y="1026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639" name="Line 15"/>
            <p:cNvSpPr>
              <a:spLocks noChangeShapeType="1"/>
            </p:cNvSpPr>
            <p:nvPr/>
          </p:nvSpPr>
          <p:spPr bwMode="auto">
            <a:xfrm>
              <a:off x="793" y="799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640" name="Line 16"/>
            <p:cNvSpPr>
              <a:spLocks noChangeShapeType="1"/>
            </p:cNvSpPr>
            <p:nvPr/>
          </p:nvSpPr>
          <p:spPr bwMode="auto">
            <a:xfrm flipV="1">
              <a:off x="1791" y="663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641" name="Line 17"/>
            <p:cNvSpPr>
              <a:spLocks noChangeShapeType="1"/>
            </p:cNvSpPr>
            <p:nvPr/>
          </p:nvSpPr>
          <p:spPr bwMode="auto">
            <a:xfrm flipV="1">
              <a:off x="1564" y="663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642" name="Line 18"/>
            <p:cNvSpPr>
              <a:spLocks noChangeShapeType="1"/>
            </p:cNvSpPr>
            <p:nvPr/>
          </p:nvSpPr>
          <p:spPr bwMode="auto">
            <a:xfrm flipV="1">
              <a:off x="1111" y="663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643" name="Line 19"/>
            <p:cNvSpPr>
              <a:spLocks noChangeShapeType="1"/>
            </p:cNvSpPr>
            <p:nvPr/>
          </p:nvSpPr>
          <p:spPr bwMode="auto">
            <a:xfrm flipV="1">
              <a:off x="1337" y="663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644" name="Line 20"/>
            <p:cNvSpPr>
              <a:spLocks noChangeShapeType="1"/>
            </p:cNvSpPr>
            <p:nvPr/>
          </p:nvSpPr>
          <p:spPr bwMode="auto">
            <a:xfrm flipV="1">
              <a:off x="884" y="663"/>
              <a:ext cx="0" cy="2404"/>
            </a:xfrm>
            <a:prstGeom prst="line">
              <a:avLst/>
            </a:prstGeom>
            <a:noFill/>
            <a:ln w="6350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645" name="Line 21"/>
            <p:cNvSpPr>
              <a:spLocks noChangeShapeType="1"/>
            </p:cNvSpPr>
            <p:nvPr/>
          </p:nvSpPr>
          <p:spPr bwMode="auto">
            <a:xfrm flipV="1">
              <a:off x="2471" y="663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646" name="Line 22"/>
            <p:cNvSpPr>
              <a:spLocks noChangeShapeType="1"/>
            </p:cNvSpPr>
            <p:nvPr/>
          </p:nvSpPr>
          <p:spPr bwMode="auto">
            <a:xfrm flipV="1">
              <a:off x="2245" y="663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647" name="Line 23"/>
            <p:cNvSpPr>
              <a:spLocks noChangeShapeType="1"/>
            </p:cNvSpPr>
            <p:nvPr/>
          </p:nvSpPr>
          <p:spPr bwMode="auto">
            <a:xfrm flipV="1">
              <a:off x="2698" y="663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648" name="Line 24"/>
            <p:cNvSpPr>
              <a:spLocks noChangeShapeType="1"/>
            </p:cNvSpPr>
            <p:nvPr/>
          </p:nvSpPr>
          <p:spPr bwMode="auto">
            <a:xfrm flipV="1">
              <a:off x="2925" y="663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649" name="Line 25"/>
            <p:cNvSpPr>
              <a:spLocks noChangeShapeType="1"/>
            </p:cNvSpPr>
            <p:nvPr/>
          </p:nvSpPr>
          <p:spPr bwMode="auto">
            <a:xfrm flipV="1">
              <a:off x="3152" y="663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4650" name="Text Box 26"/>
            <p:cNvSpPr txBox="1">
              <a:spLocks noChangeArrowheads="1"/>
            </p:cNvSpPr>
            <p:nvPr/>
          </p:nvSpPr>
          <p:spPr bwMode="auto">
            <a:xfrm>
              <a:off x="2018" y="572"/>
              <a:ext cx="317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rgbClr val="0000FF"/>
                  </a:solidFill>
                </a:rPr>
                <a:t>y</a:t>
              </a:r>
              <a:endParaRPr lang="ru-RU" sz="1800">
                <a:solidFill>
                  <a:srgbClr val="0000FF"/>
                </a:solidFill>
              </a:endParaRPr>
            </a:p>
          </p:txBody>
        </p:sp>
        <p:sp>
          <p:nvSpPr>
            <p:cNvPr id="154651" name="Text Box 27"/>
            <p:cNvSpPr txBox="1">
              <a:spLocks noChangeArrowheads="1"/>
            </p:cNvSpPr>
            <p:nvPr/>
          </p:nvSpPr>
          <p:spPr bwMode="auto">
            <a:xfrm>
              <a:off x="2154" y="1916"/>
              <a:ext cx="18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1</a:t>
              </a:r>
              <a:endParaRPr lang="ru-RU" sz="1600" i="0"/>
            </a:p>
          </p:txBody>
        </p:sp>
        <p:sp>
          <p:nvSpPr>
            <p:cNvPr id="154652" name="Text Box 28"/>
            <p:cNvSpPr txBox="1">
              <a:spLocks noChangeArrowheads="1"/>
            </p:cNvSpPr>
            <p:nvPr/>
          </p:nvSpPr>
          <p:spPr bwMode="auto">
            <a:xfrm>
              <a:off x="2607" y="1916"/>
              <a:ext cx="189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3</a:t>
              </a:r>
              <a:endParaRPr lang="ru-RU" sz="1600" i="0"/>
            </a:p>
          </p:txBody>
        </p:sp>
        <p:sp>
          <p:nvSpPr>
            <p:cNvPr id="154653" name="Text Box 29"/>
            <p:cNvSpPr txBox="1">
              <a:spLocks noChangeArrowheads="1"/>
            </p:cNvSpPr>
            <p:nvPr/>
          </p:nvSpPr>
          <p:spPr bwMode="auto">
            <a:xfrm>
              <a:off x="2834" y="1916"/>
              <a:ext cx="189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0" i="0"/>
                <a:t>4</a:t>
              </a:r>
              <a:endParaRPr lang="ru-RU" sz="1600" b="0" i="0"/>
            </a:p>
          </p:txBody>
        </p:sp>
        <p:sp>
          <p:nvSpPr>
            <p:cNvPr id="154654" name="Text Box 30"/>
            <p:cNvSpPr txBox="1">
              <a:spLocks noChangeArrowheads="1"/>
            </p:cNvSpPr>
            <p:nvPr/>
          </p:nvSpPr>
          <p:spPr bwMode="auto">
            <a:xfrm>
              <a:off x="1655" y="1916"/>
              <a:ext cx="23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-1</a:t>
              </a:r>
              <a:endParaRPr lang="ru-RU" sz="1600" i="0"/>
            </a:p>
          </p:txBody>
        </p:sp>
        <p:sp>
          <p:nvSpPr>
            <p:cNvPr id="154655" name="Text Box 31"/>
            <p:cNvSpPr txBox="1">
              <a:spLocks noChangeArrowheads="1"/>
            </p:cNvSpPr>
            <p:nvPr/>
          </p:nvSpPr>
          <p:spPr bwMode="auto">
            <a:xfrm>
              <a:off x="1428" y="1916"/>
              <a:ext cx="23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-2</a:t>
              </a:r>
              <a:endParaRPr lang="ru-RU" sz="1600" i="0"/>
            </a:p>
          </p:txBody>
        </p:sp>
        <p:sp>
          <p:nvSpPr>
            <p:cNvPr id="154656" name="Text Box 32"/>
            <p:cNvSpPr txBox="1">
              <a:spLocks noChangeArrowheads="1"/>
            </p:cNvSpPr>
            <p:nvPr/>
          </p:nvSpPr>
          <p:spPr bwMode="auto">
            <a:xfrm>
              <a:off x="1247" y="1916"/>
              <a:ext cx="23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-3</a:t>
              </a:r>
              <a:endParaRPr lang="ru-RU" sz="1600" i="0"/>
            </a:p>
          </p:txBody>
        </p:sp>
        <p:sp>
          <p:nvSpPr>
            <p:cNvPr id="154657" name="Text Box 33"/>
            <p:cNvSpPr txBox="1">
              <a:spLocks noChangeArrowheads="1"/>
            </p:cNvSpPr>
            <p:nvPr/>
          </p:nvSpPr>
          <p:spPr bwMode="auto">
            <a:xfrm>
              <a:off x="1020" y="1916"/>
              <a:ext cx="23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-4</a:t>
              </a:r>
              <a:endParaRPr lang="ru-RU" sz="1600" i="0"/>
            </a:p>
          </p:txBody>
        </p:sp>
        <p:sp>
          <p:nvSpPr>
            <p:cNvPr id="154658" name="Text Box 34"/>
            <p:cNvSpPr txBox="1">
              <a:spLocks noChangeArrowheads="1"/>
            </p:cNvSpPr>
            <p:nvPr/>
          </p:nvSpPr>
          <p:spPr bwMode="auto">
            <a:xfrm>
              <a:off x="2018" y="1598"/>
              <a:ext cx="189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1</a:t>
              </a:r>
              <a:endParaRPr lang="ru-RU" sz="1600" i="0"/>
            </a:p>
          </p:txBody>
        </p:sp>
        <p:sp>
          <p:nvSpPr>
            <p:cNvPr id="154659" name="Text Box 35"/>
            <p:cNvSpPr txBox="1">
              <a:spLocks noChangeArrowheads="1"/>
            </p:cNvSpPr>
            <p:nvPr/>
          </p:nvSpPr>
          <p:spPr bwMode="auto">
            <a:xfrm>
              <a:off x="2018" y="1372"/>
              <a:ext cx="189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2</a:t>
              </a:r>
              <a:endParaRPr lang="ru-RU" sz="1600" i="0"/>
            </a:p>
          </p:txBody>
        </p:sp>
        <p:sp>
          <p:nvSpPr>
            <p:cNvPr id="154660" name="Text Box 36"/>
            <p:cNvSpPr txBox="1">
              <a:spLocks noChangeArrowheads="1"/>
            </p:cNvSpPr>
            <p:nvPr/>
          </p:nvSpPr>
          <p:spPr bwMode="auto">
            <a:xfrm>
              <a:off x="2018" y="1145"/>
              <a:ext cx="189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3</a:t>
              </a:r>
              <a:endParaRPr lang="ru-RU" sz="1600" i="0"/>
            </a:p>
          </p:txBody>
        </p:sp>
        <p:sp>
          <p:nvSpPr>
            <p:cNvPr id="154661" name="Text Box 37"/>
            <p:cNvSpPr txBox="1">
              <a:spLocks noChangeArrowheads="1"/>
            </p:cNvSpPr>
            <p:nvPr/>
          </p:nvSpPr>
          <p:spPr bwMode="auto">
            <a:xfrm>
              <a:off x="2018" y="918"/>
              <a:ext cx="189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4</a:t>
              </a:r>
              <a:endParaRPr lang="ru-RU" sz="1600" i="0"/>
            </a:p>
          </p:txBody>
        </p:sp>
        <p:sp>
          <p:nvSpPr>
            <p:cNvPr id="154662" name="Text Box 38"/>
            <p:cNvSpPr txBox="1">
              <a:spLocks noChangeArrowheads="1"/>
            </p:cNvSpPr>
            <p:nvPr/>
          </p:nvSpPr>
          <p:spPr bwMode="auto">
            <a:xfrm>
              <a:off x="2018" y="2052"/>
              <a:ext cx="233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-1</a:t>
              </a:r>
              <a:endParaRPr lang="ru-RU" sz="1600" i="0"/>
            </a:p>
          </p:txBody>
        </p:sp>
        <p:sp>
          <p:nvSpPr>
            <p:cNvPr id="154663" name="Text Box 39"/>
            <p:cNvSpPr txBox="1">
              <a:spLocks noChangeArrowheads="1"/>
            </p:cNvSpPr>
            <p:nvPr/>
          </p:nvSpPr>
          <p:spPr bwMode="auto">
            <a:xfrm>
              <a:off x="2018" y="2279"/>
              <a:ext cx="233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-2</a:t>
              </a:r>
              <a:endParaRPr lang="ru-RU" sz="1600" i="0"/>
            </a:p>
          </p:txBody>
        </p:sp>
        <p:sp>
          <p:nvSpPr>
            <p:cNvPr id="154664" name="Text Box 40"/>
            <p:cNvSpPr txBox="1">
              <a:spLocks noChangeArrowheads="1"/>
            </p:cNvSpPr>
            <p:nvPr/>
          </p:nvSpPr>
          <p:spPr bwMode="auto">
            <a:xfrm>
              <a:off x="2018" y="2506"/>
              <a:ext cx="233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-3</a:t>
              </a:r>
              <a:endParaRPr lang="ru-RU" sz="1600" i="0"/>
            </a:p>
          </p:txBody>
        </p:sp>
        <p:sp>
          <p:nvSpPr>
            <p:cNvPr id="154665" name="Text Box 41"/>
            <p:cNvSpPr txBox="1">
              <a:spLocks noChangeArrowheads="1"/>
            </p:cNvSpPr>
            <p:nvPr/>
          </p:nvSpPr>
          <p:spPr bwMode="auto">
            <a:xfrm>
              <a:off x="2018" y="2732"/>
              <a:ext cx="233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-4</a:t>
              </a:r>
              <a:endParaRPr lang="ru-RU" sz="1600" i="0"/>
            </a:p>
          </p:txBody>
        </p:sp>
        <p:sp>
          <p:nvSpPr>
            <p:cNvPr id="154666" name="Text Box 42"/>
            <p:cNvSpPr txBox="1">
              <a:spLocks noChangeArrowheads="1"/>
            </p:cNvSpPr>
            <p:nvPr/>
          </p:nvSpPr>
          <p:spPr bwMode="auto">
            <a:xfrm>
              <a:off x="1972" y="1916"/>
              <a:ext cx="189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0</a:t>
              </a:r>
              <a:endParaRPr lang="ru-RU" sz="1600" i="0"/>
            </a:p>
          </p:txBody>
        </p:sp>
        <p:sp>
          <p:nvSpPr>
            <p:cNvPr id="154667" name="Text Box 43"/>
            <p:cNvSpPr txBox="1">
              <a:spLocks noChangeArrowheads="1"/>
            </p:cNvSpPr>
            <p:nvPr/>
          </p:nvSpPr>
          <p:spPr bwMode="auto">
            <a:xfrm>
              <a:off x="3061" y="1888"/>
              <a:ext cx="207" cy="25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x</a:t>
              </a:r>
              <a:endParaRPr lang="ru-RU">
                <a:solidFill>
                  <a:srgbClr val="0000FF"/>
                </a:solidFill>
              </a:endParaRPr>
            </a:p>
          </p:txBody>
        </p:sp>
        <p:sp>
          <p:nvSpPr>
            <p:cNvPr id="154668" name="Text Box 44"/>
            <p:cNvSpPr txBox="1">
              <a:spLocks noChangeArrowheads="1"/>
            </p:cNvSpPr>
            <p:nvPr/>
          </p:nvSpPr>
          <p:spPr bwMode="auto">
            <a:xfrm>
              <a:off x="2381" y="1933"/>
              <a:ext cx="189" cy="21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2</a:t>
              </a:r>
              <a:endParaRPr lang="ru-RU" sz="1600"/>
            </a:p>
          </p:txBody>
        </p:sp>
      </p:grpSp>
      <p:sp>
        <p:nvSpPr>
          <p:cNvPr id="154678" name="Line 54"/>
          <p:cNvSpPr>
            <a:spLocks noChangeShapeType="1"/>
          </p:cNvSpPr>
          <p:nvPr/>
        </p:nvSpPr>
        <p:spPr bwMode="auto">
          <a:xfrm>
            <a:off x="8388350" y="3789363"/>
            <a:ext cx="0" cy="1223962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679" name="Line 55"/>
          <p:cNvSpPr>
            <a:spLocks noChangeShapeType="1"/>
          </p:cNvSpPr>
          <p:nvPr/>
        </p:nvSpPr>
        <p:spPr bwMode="auto">
          <a:xfrm>
            <a:off x="6948488" y="4868863"/>
            <a:ext cx="1655762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54685" name="Group 61"/>
          <p:cNvGrpSpPr>
            <a:grpSpLocks/>
          </p:cNvGrpSpPr>
          <p:nvPr/>
        </p:nvGrpSpPr>
        <p:grpSpPr bwMode="auto">
          <a:xfrm>
            <a:off x="6443663" y="4581525"/>
            <a:ext cx="504825" cy="366713"/>
            <a:chOff x="4059" y="2886"/>
            <a:chExt cx="318" cy="231"/>
          </a:xfrm>
        </p:grpSpPr>
        <p:sp>
          <p:nvSpPr>
            <p:cNvPr id="154672" name="Oval 48"/>
            <p:cNvSpPr>
              <a:spLocks noChangeArrowheads="1"/>
            </p:cNvSpPr>
            <p:nvPr/>
          </p:nvSpPr>
          <p:spPr bwMode="auto">
            <a:xfrm flipV="1">
              <a:off x="4332" y="3067"/>
              <a:ext cx="45" cy="46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680" name="Text Box 56"/>
            <p:cNvSpPr txBox="1">
              <a:spLocks noChangeArrowheads="1"/>
            </p:cNvSpPr>
            <p:nvPr/>
          </p:nvSpPr>
          <p:spPr bwMode="auto">
            <a:xfrm>
              <a:off x="4059" y="2886"/>
              <a:ext cx="273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800">
                  <a:solidFill>
                    <a:srgbClr val="FF0066"/>
                  </a:solidFill>
                </a:rPr>
                <a:t>В</a:t>
              </a:r>
              <a:r>
                <a:rPr lang="ru-RU" sz="1800" baseline="-25000">
                  <a:solidFill>
                    <a:srgbClr val="FF0066"/>
                  </a:solidFill>
                </a:rPr>
                <a:t>2</a:t>
              </a:r>
              <a:endParaRPr lang="ru-RU" sz="1800">
                <a:solidFill>
                  <a:srgbClr val="FF0066"/>
                </a:solidFill>
              </a:endParaRPr>
            </a:p>
          </p:txBody>
        </p:sp>
      </p:grpSp>
      <p:grpSp>
        <p:nvGrpSpPr>
          <p:cNvPr id="154684" name="Group 60"/>
          <p:cNvGrpSpPr>
            <a:grpSpLocks/>
          </p:cNvGrpSpPr>
          <p:nvPr/>
        </p:nvGrpSpPr>
        <p:grpSpPr bwMode="auto">
          <a:xfrm>
            <a:off x="8316913" y="3429000"/>
            <a:ext cx="504825" cy="431800"/>
            <a:chOff x="5239" y="2160"/>
            <a:chExt cx="318" cy="272"/>
          </a:xfrm>
        </p:grpSpPr>
        <p:sp>
          <p:nvSpPr>
            <p:cNvPr id="154673" name="Oval 49"/>
            <p:cNvSpPr>
              <a:spLocks noChangeArrowheads="1"/>
            </p:cNvSpPr>
            <p:nvPr/>
          </p:nvSpPr>
          <p:spPr bwMode="auto">
            <a:xfrm flipV="1">
              <a:off x="5239" y="2387"/>
              <a:ext cx="45" cy="45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681" name="Text Box 57"/>
            <p:cNvSpPr txBox="1">
              <a:spLocks noChangeArrowheads="1"/>
            </p:cNvSpPr>
            <p:nvPr/>
          </p:nvSpPr>
          <p:spPr bwMode="auto">
            <a:xfrm>
              <a:off x="5284" y="2160"/>
              <a:ext cx="273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800">
                  <a:solidFill>
                    <a:srgbClr val="FF0066"/>
                  </a:solidFill>
                </a:rPr>
                <a:t>В</a:t>
              </a:r>
              <a:r>
                <a:rPr lang="ru-RU" sz="1800" baseline="-25000">
                  <a:solidFill>
                    <a:srgbClr val="FF0066"/>
                  </a:solidFill>
                </a:rPr>
                <a:t>1</a:t>
              </a:r>
              <a:endParaRPr lang="ru-RU" sz="1800">
                <a:solidFill>
                  <a:srgbClr val="FF0066"/>
                </a:solidFill>
              </a:endParaRPr>
            </a:p>
          </p:txBody>
        </p:sp>
      </p:grpSp>
      <p:sp>
        <p:nvSpPr>
          <p:cNvPr id="154682" name="Text Box 58"/>
          <p:cNvSpPr txBox="1">
            <a:spLocks noChangeArrowheads="1"/>
          </p:cNvSpPr>
          <p:nvPr/>
        </p:nvSpPr>
        <p:spPr bwMode="auto">
          <a:xfrm>
            <a:off x="8316913" y="4724400"/>
            <a:ext cx="3492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800" dirty="0">
                <a:solidFill>
                  <a:srgbClr val="FF0066"/>
                </a:solidFill>
              </a:rPr>
              <a:t>В</a:t>
            </a:r>
          </a:p>
        </p:txBody>
      </p:sp>
      <p:sp>
        <p:nvSpPr>
          <p:cNvPr id="154683" name="Oval 59"/>
          <p:cNvSpPr>
            <a:spLocks noChangeArrowheads="1"/>
          </p:cNvSpPr>
          <p:nvPr/>
        </p:nvSpPr>
        <p:spPr bwMode="auto">
          <a:xfrm flipV="1">
            <a:off x="8316913" y="4797425"/>
            <a:ext cx="71437" cy="71438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4686" name="Text Box 62"/>
          <p:cNvSpPr txBox="1">
            <a:spLocks noChangeArrowheads="1"/>
          </p:cNvSpPr>
          <p:nvPr/>
        </p:nvSpPr>
        <p:spPr bwMode="auto">
          <a:xfrm>
            <a:off x="323850" y="3213100"/>
            <a:ext cx="4608513" cy="1766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2200" i="0">
                <a:solidFill>
                  <a:srgbClr val="0000FF"/>
                </a:solidFill>
              </a:rPr>
              <a:t>2. Найдём на оси </a:t>
            </a:r>
            <a:r>
              <a:rPr lang="ru-RU" sz="2200">
                <a:solidFill>
                  <a:srgbClr val="FF0000"/>
                </a:solidFill>
              </a:rPr>
              <a:t>У</a:t>
            </a:r>
            <a:r>
              <a:rPr lang="ru-RU" sz="2200" i="0">
                <a:solidFill>
                  <a:srgbClr val="0000FF"/>
                </a:solidFill>
              </a:rPr>
              <a:t> точку</a:t>
            </a:r>
            <a:r>
              <a:rPr lang="ru-RU" sz="2200" i="0">
                <a:solidFill>
                  <a:srgbClr val="FF0000"/>
                </a:solidFill>
              </a:rPr>
              <a:t> В</a:t>
            </a:r>
            <a:r>
              <a:rPr lang="ru-RU" sz="2200" i="0" baseline="-25000">
                <a:solidFill>
                  <a:srgbClr val="FF0000"/>
                </a:solidFill>
              </a:rPr>
              <a:t>2</a:t>
            </a:r>
            <a:r>
              <a:rPr lang="ru-RU" sz="2200" i="0">
                <a:solidFill>
                  <a:srgbClr val="0000FF"/>
                </a:solidFill>
              </a:rPr>
              <a:t> с координатой </a:t>
            </a:r>
            <a:r>
              <a:rPr lang="ru-RU" sz="2200" i="0">
                <a:solidFill>
                  <a:srgbClr val="FF0000"/>
                </a:solidFill>
              </a:rPr>
              <a:t>- 3</a:t>
            </a:r>
            <a:r>
              <a:rPr lang="ru-RU" sz="2200" i="0">
                <a:solidFill>
                  <a:srgbClr val="0000FF"/>
                </a:solidFill>
              </a:rPr>
              <a:t> и проведём через неё прямую, перпендикулярную оси </a:t>
            </a:r>
            <a:r>
              <a:rPr lang="ru-RU" sz="2200">
                <a:solidFill>
                  <a:srgbClr val="FF0000"/>
                </a:solidFill>
              </a:rPr>
              <a:t>У.</a:t>
            </a:r>
          </a:p>
          <a:p>
            <a:pPr marL="342900" indent="-342900"/>
            <a:endParaRPr lang="ru-RU" sz="2200"/>
          </a:p>
        </p:txBody>
      </p:sp>
      <p:sp>
        <p:nvSpPr>
          <p:cNvPr id="154687" name="Text Box 63"/>
          <p:cNvSpPr txBox="1">
            <a:spLocks noChangeArrowheads="1"/>
          </p:cNvSpPr>
          <p:nvPr/>
        </p:nvSpPr>
        <p:spPr bwMode="auto">
          <a:xfrm>
            <a:off x="395288" y="4868863"/>
            <a:ext cx="4124325" cy="1431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2200" i="0">
                <a:solidFill>
                  <a:srgbClr val="0000FF"/>
                </a:solidFill>
              </a:rPr>
              <a:t>3. </a:t>
            </a:r>
            <a:r>
              <a:rPr lang="ru-RU" sz="2200" i="0">
                <a:solidFill>
                  <a:srgbClr val="FF0066"/>
                </a:solidFill>
              </a:rPr>
              <a:t>В</a:t>
            </a:r>
            <a:r>
              <a:rPr lang="ru-RU" sz="2200" i="0">
                <a:solidFill>
                  <a:srgbClr val="0000FF"/>
                </a:solidFill>
              </a:rPr>
              <a:t> – точка пересечения построенных перпендикуляров</a:t>
            </a:r>
          </a:p>
          <a:p>
            <a:pPr marL="342900" indent="-342900"/>
            <a:endParaRPr lang="ru-RU"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54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4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4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4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4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4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4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54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6" grpId="0"/>
      <p:bldP spid="154626" grpId="1"/>
      <p:bldP spid="154627" grpId="0" build="p"/>
      <p:bldP spid="154678" grpId="0" animBg="1"/>
      <p:bldP spid="154679" grpId="0" animBg="1"/>
      <p:bldP spid="154682" grpId="0"/>
      <p:bldP spid="154683" grpId="0" animBg="1"/>
      <p:bldP spid="154686" grpId="0"/>
      <p:bldP spid="15468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652" name="Group 4"/>
          <p:cNvGrpSpPr>
            <a:grpSpLocks/>
          </p:cNvGrpSpPr>
          <p:nvPr/>
        </p:nvGrpSpPr>
        <p:grpSpPr bwMode="auto">
          <a:xfrm>
            <a:off x="2627313" y="404813"/>
            <a:ext cx="3892550" cy="3887787"/>
            <a:chOff x="793" y="572"/>
            <a:chExt cx="2475" cy="2495"/>
          </a:xfrm>
        </p:grpSpPr>
        <p:sp>
          <p:nvSpPr>
            <p:cNvPr id="155653" name="Line 5"/>
            <p:cNvSpPr>
              <a:spLocks noChangeShapeType="1"/>
            </p:cNvSpPr>
            <p:nvPr/>
          </p:nvSpPr>
          <p:spPr bwMode="auto">
            <a:xfrm>
              <a:off x="793" y="1933"/>
              <a:ext cx="240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5654" name="Line 6"/>
            <p:cNvSpPr>
              <a:spLocks noChangeShapeType="1"/>
            </p:cNvSpPr>
            <p:nvPr/>
          </p:nvSpPr>
          <p:spPr bwMode="auto">
            <a:xfrm flipV="1">
              <a:off x="2018" y="663"/>
              <a:ext cx="0" cy="240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5655" name="Line 7"/>
            <p:cNvSpPr>
              <a:spLocks noChangeShapeType="1"/>
            </p:cNvSpPr>
            <p:nvPr/>
          </p:nvSpPr>
          <p:spPr bwMode="auto">
            <a:xfrm>
              <a:off x="793" y="2160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5656" name="Line 8"/>
            <p:cNvSpPr>
              <a:spLocks noChangeShapeType="1"/>
            </p:cNvSpPr>
            <p:nvPr/>
          </p:nvSpPr>
          <p:spPr bwMode="auto">
            <a:xfrm>
              <a:off x="793" y="2386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5657" name="Line 9"/>
            <p:cNvSpPr>
              <a:spLocks noChangeShapeType="1"/>
            </p:cNvSpPr>
            <p:nvPr/>
          </p:nvSpPr>
          <p:spPr bwMode="auto">
            <a:xfrm>
              <a:off x="793" y="2613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5658" name="Line 10"/>
            <p:cNvSpPr>
              <a:spLocks noChangeShapeType="1"/>
            </p:cNvSpPr>
            <p:nvPr/>
          </p:nvSpPr>
          <p:spPr bwMode="auto">
            <a:xfrm>
              <a:off x="793" y="2840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5659" name="Line 11"/>
            <p:cNvSpPr>
              <a:spLocks noChangeShapeType="1"/>
            </p:cNvSpPr>
            <p:nvPr/>
          </p:nvSpPr>
          <p:spPr bwMode="auto">
            <a:xfrm>
              <a:off x="793" y="1706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5660" name="Line 12"/>
            <p:cNvSpPr>
              <a:spLocks noChangeShapeType="1"/>
            </p:cNvSpPr>
            <p:nvPr/>
          </p:nvSpPr>
          <p:spPr bwMode="auto">
            <a:xfrm>
              <a:off x="793" y="1479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5661" name="Line 13"/>
            <p:cNvSpPr>
              <a:spLocks noChangeShapeType="1"/>
            </p:cNvSpPr>
            <p:nvPr/>
          </p:nvSpPr>
          <p:spPr bwMode="auto">
            <a:xfrm>
              <a:off x="793" y="1252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5662" name="Line 14"/>
            <p:cNvSpPr>
              <a:spLocks noChangeShapeType="1"/>
            </p:cNvSpPr>
            <p:nvPr/>
          </p:nvSpPr>
          <p:spPr bwMode="auto">
            <a:xfrm>
              <a:off x="793" y="1026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5663" name="Line 15"/>
            <p:cNvSpPr>
              <a:spLocks noChangeShapeType="1"/>
            </p:cNvSpPr>
            <p:nvPr/>
          </p:nvSpPr>
          <p:spPr bwMode="auto">
            <a:xfrm>
              <a:off x="793" y="799"/>
              <a:ext cx="2404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5664" name="Line 16"/>
            <p:cNvSpPr>
              <a:spLocks noChangeShapeType="1"/>
            </p:cNvSpPr>
            <p:nvPr/>
          </p:nvSpPr>
          <p:spPr bwMode="auto">
            <a:xfrm flipV="1">
              <a:off x="1791" y="663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5665" name="Line 17"/>
            <p:cNvSpPr>
              <a:spLocks noChangeShapeType="1"/>
            </p:cNvSpPr>
            <p:nvPr/>
          </p:nvSpPr>
          <p:spPr bwMode="auto">
            <a:xfrm flipV="1">
              <a:off x="1564" y="663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5666" name="Line 18"/>
            <p:cNvSpPr>
              <a:spLocks noChangeShapeType="1"/>
            </p:cNvSpPr>
            <p:nvPr/>
          </p:nvSpPr>
          <p:spPr bwMode="auto">
            <a:xfrm flipV="1">
              <a:off x="1111" y="663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5667" name="Line 19"/>
            <p:cNvSpPr>
              <a:spLocks noChangeShapeType="1"/>
            </p:cNvSpPr>
            <p:nvPr/>
          </p:nvSpPr>
          <p:spPr bwMode="auto">
            <a:xfrm flipV="1">
              <a:off x="1337" y="663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5668" name="Line 20"/>
            <p:cNvSpPr>
              <a:spLocks noChangeShapeType="1"/>
            </p:cNvSpPr>
            <p:nvPr/>
          </p:nvSpPr>
          <p:spPr bwMode="auto">
            <a:xfrm flipV="1">
              <a:off x="884" y="663"/>
              <a:ext cx="0" cy="2404"/>
            </a:xfrm>
            <a:prstGeom prst="line">
              <a:avLst/>
            </a:prstGeom>
            <a:noFill/>
            <a:ln w="6350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5669" name="Line 21"/>
            <p:cNvSpPr>
              <a:spLocks noChangeShapeType="1"/>
            </p:cNvSpPr>
            <p:nvPr/>
          </p:nvSpPr>
          <p:spPr bwMode="auto">
            <a:xfrm flipV="1">
              <a:off x="2471" y="663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5670" name="Line 22"/>
            <p:cNvSpPr>
              <a:spLocks noChangeShapeType="1"/>
            </p:cNvSpPr>
            <p:nvPr/>
          </p:nvSpPr>
          <p:spPr bwMode="auto">
            <a:xfrm flipV="1">
              <a:off x="2245" y="663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5671" name="Line 23"/>
            <p:cNvSpPr>
              <a:spLocks noChangeShapeType="1"/>
            </p:cNvSpPr>
            <p:nvPr/>
          </p:nvSpPr>
          <p:spPr bwMode="auto">
            <a:xfrm flipV="1">
              <a:off x="2698" y="663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5672" name="Line 24"/>
            <p:cNvSpPr>
              <a:spLocks noChangeShapeType="1"/>
            </p:cNvSpPr>
            <p:nvPr/>
          </p:nvSpPr>
          <p:spPr bwMode="auto">
            <a:xfrm flipV="1">
              <a:off x="2925" y="663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5673" name="Line 25"/>
            <p:cNvSpPr>
              <a:spLocks noChangeShapeType="1"/>
            </p:cNvSpPr>
            <p:nvPr/>
          </p:nvSpPr>
          <p:spPr bwMode="auto">
            <a:xfrm flipV="1">
              <a:off x="3152" y="663"/>
              <a:ext cx="0" cy="2404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5674" name="Text Box 26"/>
            <p:cNvSpPr txBox="1">
              <a:spLocks noChangeArrowheads="1"/>
            </p:cNvSpPr>
            <p:nvPr/>
          </p:nvSpPr>
          <p:spPr bwMode="auto">
            <a:xfrm>
              <a:off x="2018" y="572"/>
              <a:ext cx="317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rgbClr val="0000FF"/>
                  </a:solidFill>
                </a:rPr>
                <a:t>y</a:t>
              </a:r>
              <a:endParaRPr lang="ru-RU" sz="1800">
                <a:solidFill>
                  <a:srgbClr val="0000FF"/>
                </a:solidFill>
              </a:endParaRPr>
            </a:p>
          </p:txBody>
        </p:sp>
        <p:sp>
          <p:nvSpPr>
            <p:cNvPr id="155675" name="Text Box 27"/>
            <p:cNvSpPr txBox="1">
              <a:spLocks noChangeArrowheads="1"/>
            </p:cNvSpPr>
            <p:nvPr/>
          </p:nvSpPr>
          <p:spPr bwMode="auto">
            <a:xfrm>
              <a:off x="2154" y="1916"/>
              <a:ext cx="18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1</a:t>
              </a:r>
              <a:endParaRPr lang="ru-RU" sz="1600" i="0"/>
            </a:p>
          </p:txBody>
        </p:sp>
        <p:sp>
          <p:nvSpPr>
            <p:cNvPr id="155676" name="Text Box 28"/>
            <p:cNvSpPr txBox="1">
              <a:spLocks noChangeArrowheads="1"/>
            </p:cNvSpPr>
            <p:nvPr/>
          </p:nvSpPr>
          <p:spPr bwMode="auto">
            <a:xfrm>
              <a:off x="2607" y="1916"/>
              <a:ext cx="189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3</a:t>
              </a:r>
              <a:endParaRPr lang="ru-RU" sz="1600" i="0"/>
            </a:p>
          </p:txBody>
        </p:sp>
        <p:sp>
          <p:nvSpPr>
            <p:cNvPr id="155677" name="Text Box 29"/>
            <p:cNvSpPr txBox="1">
              <a:spLocks noChangeArrowheads="1"/>
            </p:cNvSpPr>
            <p:nvPr/>
          </p:nvSpPr>
          <p:spPr bwMode="auto">
            <a:xfrm>
              <a:off x="2834" y="1916"/>
              <a:ext cx="189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0" i="0"/>
                <a:t>4</a:t>
              </a:r>
              <a:endParaRPr lang="ru-RU" sz="1600" b="0" i="0"/>
            </a:p>
          </p:txBody>
        </p:sp>
        <p:sp>
          <p:nvSpPr>
            <p:cNvPr id="155678" name="Text Box 30"/>
            <p:cNvSpPr txBox="1">
              <a:spLocks noChangeArrowheads="1"/>
            </p:cNvSpPr>
            <p:nvPr/>
          </p:nvSpPr>
          <p:spPr bwMode="auto">
            <a:xfrm>
              <a:off x="1655" y="1916"/>
              <a:ext cx="23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-1</a:t>
              </a:r>
              <a:endParaRPr lang="ru-RU" sz="1600" i="0"/>
            </a:p>
          </p:txBody>
        </p:sp>
        <p:sp>
          <p:nvSpPr>
            <p:cNvPr id="155679" name="Text Box 31"/>
            <p:cNvSpPr txBox="1">
              <a:spLocks noChangeArrowheads="1"/>
            </p:cNvSpPr>
            <p:nvPr/>
          </p:nvSpPr>
          <p:spPr bwMode="auto">
            <a:xfrm>
              <a:off x="1428" y="1916"/>
              <a:ext cx="23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-2</a:t>
              </a:r>
              <a:endParaRPr lang="ru-RU" sz="1600" i="0"/>
            </a:p>
          </p:txBody>
        </p:sp>
        <p:sp>
          <p:nvSpPr>
            <p:cNvPr id="155680" name="Text Box 32"/>
            <p:cNvSpPr txBox="1">
              <a:spLocks noChangeArrowheads="1"/>
            </p:cNvSpPr>
            <p:nvPr/>
          </p:nvSpPr>
          <p:spPr bwMode="auto">
            <a:xfrm>
              <a:off x="1247" y="1916"/>
              <a:ext cx="23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-3</a:t>
              </a:r>
              <a:endParaRPr lang="ru-RU" sz="1600" i="0"/>
            </a:p>
          </p:txBody>
        </p:sp>
        <p:sp>
          <p:nvSpPr>
            <p:cNvPr id="155681" name="Text Box 33"/>
            <p:cNvSpPr txBox="1">
              <a:spLocks noChangeArrowheads="1"/>
            </p:cNvSpPr>
            <p:nvPr/>
          </p:nvSpPr>
          <p:spPr bwMode="auto">
            <a:xfrm>
              <a:off x="1020" y="1916"/>
              <a:ext cx="23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-4</a:t>
              </a:r>
              <a:endParaRPr lang="ru-RU" sz="1600" i="0"/>
            </a:p>
          </p:txBody>
        </p:sp>
        <p:sp>
          <p:nvSpPr>
            <p:cNvPr id="155682" name="Text Box 34"/>
            <p:cNvSpPr txBox="1">
              <a:spLocks noChangeArrowheads="1"/>
            </p:cNvSpPr>
            <p:nvPr/>
          </p:nvSpPr>
          <p:spPr bwMode="auto">
            <a:xfrm>
              <a:off x="2018" y="1598"/>
              <a:ext cx="189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1</a:t>
              </a:r>
              <a:endParaRPr lang="ru-RU" sz="1600" i="0"/>
            </a:p>
          </p:txBody>
        </p:sp>
        <p:sp>
          <p:nvSpPr>
            <p:cNvPr id="155683" name="Text Box 35"/>
            <p:cNvSpPr txBox="1">
              <a:spLocks noChangeArrowheads="1"/>
            </p:cNvSpPr>
            <p:nvPr/>
          </p:nvSpPr>
          <p:spPr bwMode="auto">
            <a:xfrm>
              <a:off x="2018" y="1372"/>
              <a:ext cx="189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2</a:t>
              </a:r>
              <a:endParaRPr lang="ru-RU" sz="1600" i="0"/>
            </a:p>
          </p:txBody>
        </p:sp>
        <p:sp>
          <p:nvSpPr>
            <p:cNvPr id="155684" name="Text Box 36"/>
            <p:cNvSpPr txBox="1">
              <a:spLocks noChangeArrowheads="1"/>
            </p:cNvSpPr>
            <p:nvPr/>
          </p:nvSpPr>
          <p:spPr bwMode="auto">
            <a:xfrm>
              <a:off x="2018" y="1145"/>
              <a:ext cx="189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3</a:t>
              </a:r>
              <a:endParaRPr lang="ru-RU" sz="1600" i="0"/>
            </a:p>
          </p:txBody>
        </p:sp>
        <p:sp>
          <p:nvSpPr>
            <p:cNvPr id="155685" name="Text Box 37"/>
            <p:cNvSpPr txBox="1">
              <a:spLocks noChangeArrowheads="1"/>
            </p:cNvSpPr>
            <p:nvPr/>
          </p:nvSpPr>
          <p:spPr bwMode="auto">
            <a:xfrm>
              <a:off x="2018" y="918"/>
              <a:ext cx="189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4</a:t>
              </a:r>
              <a:endParaRPr lang="ru-RU" sz="1600" i="0"/>
            </a:p>
          </p:txBody>
        </p:sp>
        <p:sp>
          <p:nvSpPr>
            <p:cNvPr id="155686" name="Text Box 38"/>
            <p:cNvSpPr txBox="1">
              <a:spLocks noChangeArrowheads="1"/>
            </p:cNvSpPr>
            <p:nvPr/>
          </p:nvSpPr>
          <p:spPr bwMode="auto">
            <a:xfrm>
              <a:off x="2018" y="2052"/>
              <a:ext cx="233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-1</a:t>
              </a:r>
              <a:endParaRPr lang="ru-RU" sz="1600" i="0"/>
            </a:p>
          </p:txBody>
        </p:sp>
        <p:sp>
          <p:nvSpPr>
            <p:cNvPr id="155687" name="Text Box 39"/>
            <p:cNvSpPr txBox="1">
              <a:spLocks noChangeArrowheads="1"/>
            </p:cNvSpPr>
            <p:nvPr/>
          </p:nvSpPr>
          <p:spPr bwMode="auto">
            <a:xfrm>
              <a:off x="2018" y="2279"/>
              <a:ext cx="233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-2</a:t>
              </a:r>
              <a:endParaRPr lang="ru-RU" sz="1600" i="0"/>
            </a:p>
          </p:txBody>
        </p:sp>
        <p:sp>
          <p:nvSpPr>
            <p:cNvPr id="155688" name="Text Box 40"/>
            <p:cNvSpPr txBox="1">
              <a:spLocks noChangeArrowheads="1"/>
            </p:cNvSpPr>
            <p:nvPr/>
          </p:nvSpPr>
          <p:spPr bwMode="auto">
            <a:xfrm>
              <a:off x="2018" y="2506"/>
              <a:ext cx="233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-3</a:t>
              </a:r>
              <a:endParaRPr lang="ru-RU" sz="1600" i="0"/>
            </a:p>
          </p:txBody>
        </p:sp>
        <p:sp>
          <p:nvSpPr>
            <p:cNvPr id="155689" name="Text Box 41"/>
            <p:cNvSpPr txBox="1">
              <a:spLocks noChangeArrowheads="1"/>
            </p:cNvSpPr>
            <p:nvPr/>
          </p:nvSpPr>
          <p:spPr bwMode="auto">
            <a:xfrm>
              <a:off x="2018" y="2732"/>
              <a:ext cx="233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-4</a:t>
              </a:r>
              <a:endParaRPr lang="ru-RU" sz="1600" i="0"/>
            </a:p>
          </p:txBody>
        </p:sp>
        <p:sp>
          <p:nvSpPr>
            <p:cNvPr id="155690" name="Text Box 42"/>
            <p:cNvSpPr txBox="1">
              <a:spLocks noChangeArrowheads="1"/>
            </p:cNvSpPr>
            <p:nvPr/>
          </p:nvSpPr>
          <p:spPr bwMode="auto">
            <a:xfrm>
              <a:off x="1972" y="1916"/>
              <a:ext cx="189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i="0"/>
                <a:t>0</a:t>
              </a:r>
              <a:endParaRPr lang="ru-RU" sz="1600" i="0"/>
            </a:p>
          </p:txBody>
        </p:sp>
        <p:sp>
          <p:nvSpPr>
            <p:cNvPr id="155691" name="Text Box 43"/>
            <p:cNvSpPr txBox="1">
              <a:spLocks noChangeArrowheads="1"/>
            </p:cNvSpPr>
            <p:nvPr/>
          </p:nvSpPr>
          <p:spPr bwMode="auto">
            <a:xfrm>
              <a:off x="3061" y="1888"/>
              <a:ext cx="207" cy="25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x</a:t>
              </a:r>
              <a:endParaRPr lang="ru-RU">
                <a:solidFill>
                  <a:srgbClr val="0000FF"/>
                </a:solidFill>
              </a:endParaRPr>
            </a:p>
          </p:txBody>
        </p:sp>
        <p:sp>
          <p:nvSpPr>
            <p:cNvPr id="155692" name="Text Box 44"/>
            <p:cNvSpPr txBox="1">
              <a:spLocks noChangeArrowheads="1"/>
            </p:cNvSpPr>
            <p:nvPr/>
          </p:nvSpPr>
          <p:spPr bwMode="auto">
            <a:xfrm>
              <a:off x="2381" y="1933"/>
              <a:ext cx="189" cy="21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/>
                <a:t>2</a:t>
              </a:r>
              <a:endParaRPr lang="ru-RU" sz="1600"/>
            </a:p>
          </p:txBody>
        </p:sp>
      </p:grpSp>
      <p:sp>
        <p:nvSpPr>
          <p:cNvPr id="155693" name="Text Box 45"/>
          <p:cNvSpPr txBox="1">
            <a:spLocks noChangeArrowheads="1"/>
          </p:cNvSpPr>
          <p:nvPr/>
        </p:nvSpPr>
        <p:spPr bwMode="auto">
          <a:xfrm>
            <a:off x="1763713" y="4652963"/>
            <a:ext cx="6481762" cy="15541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>
                <a:solidFill>
                  <a:srgbClr val="FF0066"/>
                </a:solidFill>
              </a:rPr>
              <a:t>          </a:t>
            </a:r>
            <a:r>
              <a:rPr lang="ru-RU" sz="3200">
                <a:solidFill>
                  <a:srgbClr val="FF3300"/>
                </a:solidFill>
              </a:rPr>
              <a:t>Можно иначе:</a:t>
            </a:r>
          </a:p>
          <a:p>
            <a:r>
              <a:rPr lang="ru-RU" sz="3200">
                <a:solidFill>
                  <a:srgbClr val="FF3300"/>
                </a:solidFill>
              </a:rPr>
              <a:t>4</a:t>
            </a:r>
            <a:r>
              <a:rPr lang="ru-RU" sz="3200">
                <a:solidFill>
                  <a:srgbClr val="0000FF"/>
                </a:solidFill>
              </a:rPr>
              <a:t> единицы </a:t>
            </a:r>
            <a:r>
              <a:rPr lang="ru-RU" sz="3200">
                <a:solidFill>
                  <a:srgbClr val="FF3300"/>
                </a:solidFill>
              </a:rPr>
              <a:t>вправо</a:t>
            </a:r>
            <a:r>
              <a:rPr lang="ru-RU" sz="3200">
                <a:solidFill>
                  <a:srgbClr val="0000FF"/>
                </a:solidFill>
              </a:rPr>
              <a:t> по оси </a:t>
            </a:r>
            <a:r>
              <a:rPr lang="ru-RU" sz="3200">
                <a:solidFill>
                  <a:srgbClr val="FF3300"/>
                </a:solidFill>
              </a:rPr>
              <a:t>Х</a:t>
            </a:r>
            <a:r>
              <a:rPr lang="ru-RU" sz="3200">
                <a:solidFill>
                  <a:srgbClr val="0000FF"/>
                </a:solidFill>
              </a:rPr>
              <a:t>, </a:t>
            </a:r>
          </a:p>
          <a:p>
            <a:r>
              <a:rPr lang="ru-RU" sz="3200">
                <a:solidFill>
                  <a:srgbClr val="0000FF"/>
                </a:solidFill>
              </a:rPr>
              <a:t>затем </a:t>
            </a:r>
            <a:r>
              <a:rPr lang="ru-RU" sz="3200">
                <a:solidFill>
                  <a:srgbClr val="FF3300"/>
                </a:solidFill>
              </a:rPr>
              <a:t>3 </a:t>
            </a:r>
            <a:r>
              <a:rPr lang="ru-RU" sz="3200">
                <a:solidFill>
                  <a:srgbClr val="0000FF"/>
                </a:solidFill>
              </a:rPr>
              <a:t>единицы </a:t>
            </a:r>
            <a:r>
              <a:rPr lang="ru-RU" sz="3200">
                <a:solidFill>
                  <a:srgbClr val="FF3300"/>
                </a:solidFill>
              </a:rPr>
              <a:t>вниз</a:t>
            </a:r>
            <a:r>
              <a:rPr lang="ru-RU" sz="320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55694" name="Line 46"/>
          <p:cNvSpPr>
            <a:spLocks noChangeShapeType="1"/>
          </p:cNvSpPr>
          <p:nvPr/>
        </p:nvSpPr>
        <p:spPr bwMode="auto">
          <a:xfrm>
            <a:off x="4572000" y="2492375"/>
            <a:ext cx="14398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5695" name="Line 47"/>
          <p:cNvSpPr>
            <a:spLocks noChangeShapeType="1"/>
          </p:cNvSpPr>
          <p:nvPr/>
        </p:nvSpPr>
        <p:spPr bwMode="auto">
          <a:xfrm>
            <a:off x="6011863" y="2492375"/>
            <a:ext cx="0" cy="10810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55699" name="Group 51"/>
          <p:cNvGrpSpPr>
            <a:grpSpLocks/>
          </p:cNvGrpSpPr>
          <p:nvPr/>
        </p:nvGrpSpPr>
        <p:grpSpPr bwMode="auto">
          <a:xfrm>
            <a:off x="5940425" y="3284538"/>
            <a:ext cx="1058863" cy="396875"/>
            <a:chOff x="3742" y="2069"/>
            <a:chExt cx="667" cy="250"/>
          </a:xfrm>
        </p:grpSpPr>
        <p:sp>
          <p:nvSpPr>
            <p:cNvPr id="155696" name="Oval 48"/>
            <p:cNvSpPr>
              <a:spLocks noChangeArrowheads="1"/>
            </p:cNvSpPr>
            <p:nvPr/>
          </p:nvSpPr>
          <p:spPr bwMode="auto">
            <a:xfrm flipV="1">
              <a:off x="3742" y="2205"/>
              <a:ext cx="46" cy="45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5698" name="Text Box 50"/>
            <p:cNvSpPr txBox="1">
              <a:spLocks noChangeArrowheads="1"/>
            </p:cNvSpPr>
            <p:nvPr/>
          </p:nvSpPr>
          <p:spPr bwMode="auto">
            <a:xfrm>
              <a:off x="3787" y="2069"/>
              <a:ext cx="622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>
                  <a:solidFill>
                    <a:srgbClr val="FF0066"/>
                  </a:solidFill>
                </a:rPr>
                <a:t>В(4;-3)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55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5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5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55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56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5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5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55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93" grpId="0"/>
      <p:bldP spid="155694" grpId="0" animBg="1"/>
      <p:bldP spid="155695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очки">
  <a:themeElements>
    <a:clrScheme name="Точки 8">
      <a:dk1>
        <a:srgbClr val="000000"/>
      </a:dk1>
      <a:lt1>
        <a:srgbClr val="E6F8F4"/>
      </a:lt1>
      <a:dk2>
        <a:srgbClr val="000000"/>
      </a:dk2>
      <a:lt2>
        <a:srgbClr val="C5DBD6"/>
      </a:lt2>
      <a:accent1>
        <a:srgbClr val="CCFF99"/>
      </a:accent1>
      <a:accent2>
        <a:srgbClr val="ACBAB7"/>
      </a:accent2>
      <a:accent3>
        <a:srgbClr val="F0FBF8"/>
      </a:accent3>
      <a:accent4>
        <a:srgbClr val="000000"/>
      </a:accent4>
      <a:accent5>
        <a:srgbClr val="E2FFCA"/>
      </a:accent5>
      <a:accent6>
        <a:srgbClr val="9BA8A6"/>
      </a:accent6>
      <a:hlink>
        <a:srgbClr val="008080"/>
      </a:hlink>
      <a:folHlink>
        <a:srgbClr val="0066CC"/>
      </a:folHlink>
    </a:clrScheme>
    <a:fontScheme name="Точ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Занавес">
  <a:themeElements>
    <a:clrScheme name="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921</TotalTime>
  <Words>1133</Words>
  <Application>Microsoft Office PowerPoint</Application>
  <PresentationFormat>Экран (4:3)</PresentationFormat>
  <Paragraphs>347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Marlett</vt:lpstr>
      <vt:lpstr>Tahoma</vt:lpstr>
      <vt:lpstr>Times New Roman</vt:lpstr>
      <vt:lpstr>Wingdings</vt:lpstr>
      <vt:lpstr>Оформление по умолчанию</vt:lpstr>
      <vt:lpstr>Точки</vt:lpstr>
      <vt:lpstr>Занавес</vt:lpstr>
      <vt:lpstr>Урок по теме «Координатная плоскость»</vt:lpstr>
      <vt:lpstr>Презентация PowerPoint</vt:lpstr>
      <vt:lpstr>Для определения положения точки  на плоскости одного числа недостаточно</vt:lpstr>
      <vt:lpstr>Презентация PowerPoint</vt:lpstr>
      <vt:lpstr>Презентация PowerPoint</vt:lpstr>
      <vt:lpstr>Презентация PowerPoint</vt:lpstr>
      <vt:lpstr>Презентация PowerPoint</vt:lpstr>
      <vt:lpstr>Построим точку В(4;-3)</vt:lpstr>
      <vt:lpstr>Презентация PowerPoint</vt:lpstr>
      <vt:lpstr>     Задание:   Построить точки          А(-2;-4)          В(-2;3)          С(4;3)          D(3;1)          Е(4;-1)          F(-2;-1)  Построить ломанную АВСDЕF</vt:lpstr>
      <vt:lpstr>Этот знак в школе Пифагора считался символом дружбы, он был чем-то вроде талисмана, которым одаривали друзей, тайным знаком, по которому Пифагорейцы узнавали друг друга. В средние века он предохранял от нечистой силы, что, впрочем, не мешало называть его «лапой ведьмы».</vt:lpstr>
      <vt:lpstr>«Всё есть число», «числа правят миром», - искренне верил Пифагор. Пифагорейцы обожествляли числа и геометрические фигуры, а их богатая фантазия наделяла их невероятными свойствами. Число 1 означает огонь, 2 – землю, 3 – воду, 4 – воздух, А мы с вами попробуем построить символ разума </vt:lpstr>
      <vt:lpstr>          А(1;2)           В(3;2)           С(2;-3)           D(1,5;-1)           Е(3;-1)</vt:lpstr>
      <vt:lpstr>                                  Задача. С помощью трёх точек, соединённых между собой отрезками, нарисуйте на координатной плоскости число 5. </vt:lpstr>
      <vt:lpstr>   Домашнее задание:        п.8.5    №8.68                   №8.69                   №8.72(1) </vt:lpstr>
      <vt:lpstr>Подведём итог урока.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29</cp:revision>
  <dcterms:created xsi:type="dcterms:W3CDTF">2006-11-01T17:46:28Z</dcterms:created>
  <dcterms:modified xsi:type="dcterms:W3CDTF">2024-03-27T11:28:38Z</dcterms:modified>
</cp:coreProperties>
</file>