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2" r:id="rId1"/>
    <p:sldMasterId id="2147483753" r:id="rId2"/>
    <p:sldMasterId id="2147483755" r:id="rId3"/>
  </p:sldMasterIdLst>
  <p:sldIdLst>
    <p:sldId id="259" r:id="rId4"/>
    <p:sldId id="260" r:id="rId5"/>
    <p:sldId id="261" r:id="rId6"/>
    <p:sldId id="257" r:id="rId7"/>
    <p:sldId id="264" r:id="rId8"/>
    <p:sldId id="266" r:id="rId9"/>
    <p:sldId id="265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000" b="1" i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b="1" i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b="1" i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b="1" i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b="1" i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b="1" i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b="1" i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b="1" i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b="1" i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2EC"/>
    <a:srgbClr val="FF00FF"/>
    <a:srgbClr val="FFCC66"/>
    <a:srgbClr val="990099"/>
    <a:srgbClr val="FF0000"/>
    <a:srgbClr val="0099FF"/>
    <a:srgbClr val="66CC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9" autoAdjust="0"/>
    <p:restoredTop sz="94128" autoAdjust="0"/>
  </p:normalViewPr>
  <p:slideViewPr>
    <p:cSldViewPr>
      <p:cViewPr varScale="1">
        <p:scale>
          <a:sx n="108" d="100"/>
          <a:sy n="108" d="100"/>
        </p:scale>
        <p:origin x="164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55F42E-DDB6-4724-B421-734E4A58A8D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963871-255C-4A86-909E-CBDC3D7B25B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9CFFD7-DF5D-4964-B9EE-4E4F4AB3A9B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8627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9506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149507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 sz="1800" b="0" i="0"/>
            </a:p>
          </p:txBody>
        </p:sp>
        <p:sp>
          <p:nvSpPr>
            <p:cNvPr id="149508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 sz="1800" b="0" i="0"/>
            </a:p>
          </p:txBody>
        </p:sp>
        <p:sp>
          <p:nvSpPr>
            <p:cNvPr id="149509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 sz="1800" b="0" i="0"/>
            </a:p>
          </p:txBody>
        </p:sp>
        <p:sp>
          <p:nvSpPr>
            <p:cNvPr id="149510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 sz="1800" b="0" i="0"/>
            </a:p>
          </p:txBody>
        </p:sp>
        <p:sp>
          <p:nvSpPr>
            <p:cNvPr id="149511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 sz="1800" b="0" i="0"/>
            </a:p>
          </p:txBody>
        </p:sp>
        <p:sp>
          <p:nvSpPr>
            <p:cNvPr id="149512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 sz="1800" b="0" i="0"/>
            </a:p>
          </p:txBody>
        </p:sp>
        <p:sp>
          <p:nvSpPr>
            <p:cNvPr id="149513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 sz="1800" b="0" i="0"/>
            </a:p>
          </p:txBody>
        </p:sp>
        <p:sp>
          <p:nvSpPr>
            <p:cNvPr id="149514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 sz="1800" b="0" i="0"/>
            </a:p>
          </p:txBody>
        </p:sp>
        <p:sp>
          <p:nvSpPr>
            <p:cNvPr id="149515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 sz="1800" b="0" i="0"/>
            </a:p>
          </p:txBody>
        </p:sp>
        <p:sp>
          <p:nvSpPr>
            <p:cNvPr id="149516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 sz="1800" b="0" i="0"/>
            </a:p>
          </p:txBody>
        </p:sp>
        <p:sp>
          <p:nvSpPr>
            <p:cNvPr id="149517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 sz="1800" b="0" i="0"/>
            </a:p>
          </p:txBody>
        </p:sp>
        <p:sp>
          <p:nvSpPr>
            <p:cNvPr id="149518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 sz="1800" b="0" i="0"/>
            </a:p>
          </p:txBody>
        </p:sp>
        <p:sp>
          <p:nvSpPr>
            <p:cNvPr id="149519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 sz="1800" b="0" i="0"/>
            </a:p>
          </p:txBody>
        </p:sp>
        <p:sp>
          <p:nvSpPr>
            <p:cNvPr id="149520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 sz="1800" b="0" i="0"/>
            </a:p>
          </p:txBody>
        </p:sp>
        <p:sp>
          <p:nvSpPr>
            <p:cNvPr id="149521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2" y="3504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/>
              <a:endParaRPr lang="ru-RU" sz="1800" b="0" i="0"/>
            </a:p>
          </p:txBody>
        </p:sp>
        <p:sp>
          <p:nvSpPr>
            <p:cNvPr id="149522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/>
              <a:endParaRPr lang="ru-RU" sz="1800" b="0" i="0"/>
            </a:p>
          </p:txBody>
        </p:sp>
        <p:sp>
          <p:nvSpPr>
            <p:cNvPr id="149523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ru-RU" sz="1800" b="0" i="0"/>
            </a:p>
          </p:txBody>
        </p:sp>
        <p:sp>
          <p:nvSpPr>
            <p:cNvPr id="149524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ru-RU" sz="1800" b="0" i="0"/>
            </a:p>
          </p:txBody>
        </p:sp>
        <p:sp>
          <p:nvSpPr>
            <p:cNvPr id="149525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ru-RU" sz="1800" b="0" i="0"/>
            </a:p>
          </p:txBody>
        </p:sp>
        <p:sp>
          <p:nvSpPr>
            <p:cNvPr id="149526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ru-RU" sz="1800" b="0" i="0"/>
            </a:p>
          </p:txBody>
        </p:sp>
        <p:sp>
          <p:nvSpPr>
            <p:cNvPr id="149527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ru-RU" sz="1800" b="0" i="0"/>
            </a:p>
          </p:txBody>
        </p:sp>
        <p:sp>
          <p:nvSpPr>
            <p:cNvPr id="149528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ru-RU" sz="1800" b="0" i="0"/>
            </a:p>
          </p:txBody>
        </p:sp>
        <p:sp>
          <p:nvSpPr>
            <p:cNvPr id="149529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 sz="1800" b="0" i="0"/>
            </a:p>
          </p:txBody>
        </p:sp>
        <p:sp>
          <p:nvSpPr>
            <p:cNvPr id="149530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ru-RU" sz="1800" b="0" i="0"/>
            </a:p>
          </p:txBody>
        </p:sp>
        <p:sp>
          <p:nvSpPr>
            <p:cNvPr id="149531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ru-RU" sz="1800" b="0" i="0"/>
            </a:p>
          </p:txBody>
        </p:sp>
        <p:sp>
          <p:nvSpPr>
            <p:cNvPr id="149532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ru-RU" sz="1800" b="0" i="0"/>
            </a:p>
          </p:txBody>
        </p:sp>
        <p:sp>
          <p:nvSpPr>
            <p:cNvPr id="149533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ru-RU" sz="1800" b="0" i="0"/>
            </a:p>
          </p:txBody>
        </p:sp>
        <p:sp>
          <p:nvSpPr>
            <p:cNvPr id="149534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 sz="1800" b="0" i="0"/>
            </a:p>
          </p:txBody>
        </p:sp>
        <p:sp>
          <p:nvSpPr>
            <p:cNvPr id="149535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 sz="1800" b="0" i="0"/>
            </a:p>
          </p:txBody>
        </p:sp>
        <p:sp>
          <p:nvSpPr>
            <p:cNvPr id="149536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 sz="1800" b="0" i="0"/>
            </a:p>
          </p:txBody>
        </p:sp>
        <p:sp>
          <p:nvSpPr>
            <p:cNvPr id="149537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 sz="1800" b="0" i="0"/>
            </a:p>
          </p:txBody>
        </p:sp>
        <p:sp>
          <p:nvSpPr>
            <p:cNvPr id="149538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 sz="1800" b="0" i="0"/>
            </a:p>
          </p:txBody>
        </p:sp>
        <p:sp>
          <p:nvSpPr>
            <p:cNvPr id="149539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540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541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542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543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544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545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546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547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548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549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550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551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552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553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554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555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556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557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558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559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560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561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562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563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564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565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566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567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568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569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570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571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572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573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574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575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576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577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578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579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580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581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582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583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584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585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586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587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588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589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590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591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592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593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594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595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596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597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598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599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600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601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602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603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604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605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606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607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608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609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610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611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612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613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614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615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616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617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618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619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620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621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622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623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624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625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626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627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628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629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630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631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632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633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634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635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636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637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638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639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640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641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642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643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644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645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646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647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648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649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650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651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652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653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654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655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656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657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658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659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660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661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662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663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664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665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666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667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668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669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670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671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672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673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674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675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676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677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678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679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680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681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682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683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684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685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686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687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688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689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690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691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692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693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694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695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696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697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698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699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700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701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702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703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704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705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706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707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708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709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710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711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712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713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714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715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716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717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718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719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720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721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49722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49723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49724" name="Rectangle 220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49725" name="Rectangle 221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49726" name="Rectangle 222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6A8CF6B1-0C39-49CE-B4F7-F0922B0FEB3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5C1D507-BFC9-4F8D-98FF-4F349B7BCB0C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9F29831-375C-42B0-BD4C-1E0CD69DD243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B14DA71-297A-4D76-9274-830190DDF0B9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A3FFA38-B89D-45ED-9148-795474D06901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8" name="Дата 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8A3DF1B-87E2-46A7-A809-D05616D40512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B8EFDC5-5C04-434B-A4F9-7350600AACDC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E27411A-EB6E-4934-B0E5-D6A5F7497C49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1EEE12-FA64-4555-9C5C-82390AFEBD4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4369F5D-51AF-4E78-9237-56978FC1CC16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63107B5-C5A2-46E4-AABA-431F27B8D376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6E00A6B-A6FB-4387-91F7-17D59087C195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9202" name="Group 2"/>
          <p:cNvGrpSpPr>
            <a:grpSpLocks/>
          </p:cNvGrpSpPr>
          <p:nvPr/>
        </p:nvGrpSpPr>
        <p:grpSpPr bwMode="auto">
          <a:xfrm>
            <a:off x="0" y="0"/>
            <a:ext cx="9159875" cy="6858000"/>
            <a:chOff x="0" y="0"/>
            <a:chExt cx="5770" cy="4320"/>
          </a:xfrm>
        </p:grpSpPr>
        <p:sp>
          <p:nvSpPr>
            <p:cNvPr id="179203" name="Rectangle 3"/>
            <p:cNvSpPr>
              <a:spLocks noChangeArrowheads="1"/>
            </p:cNvSpPr>
            <p:nvPr userDrawn="1"/>
          </p:nvSpPr>
          <p:spPr bwMode="hidden">
            <a:xfrm>
              <a:off x="5232" y="1"/>
              <a:ext cx="528" cy="431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94118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9204" name="Rectangle 4"/>
            <p:cNvSpPr>
              <a:spLocks noChangeArrowheads="1"/>
            </p:cNvSpPr>
            <p:nvPr userDrawn="1"/>
          </p:nvSpPr>
          <p:spPr bwMode="hidden">
            <a:xfrm>
              <a:off x="1056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9205" name="Rectangle 5"/>
            <p:cNvSpPr>
              <a:spLocks noChangeArrowheads="1"/>
            </p:cNvSpPr>
            <p:nvPr userDrawn="1"/>
          </p:nvSpPr>
          <p:spPr bwMode="hidden">
            <a:xfrm>
              <a:off x="172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9206" name="Rectangle 6"/>
            <p:cNvSpPr>
              <a:spLocks noChangeArrowheads="1"/>
            </p:cNvSpPr>
            <p:nvPr userDrawn="1"/>
          </p:nvSpPr>
          <p:spPr bwMode="hidden">
            <a:xfrm>
              <a:off x="2256" y="0"/>
              <a:ext cx="240" cy="432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9207" name="Rectangle 7"/>
            <p:cNvSpPr>
              <a:spLocks noChangeArrowheads="1"/>
            </p:cNvSpPr>
            <p:nvPr userDrawn="1"/>
          </p:nvSpPr>
          <p:spPr bwMode="hidden">
            <a:xfrm>
              <a:off x="1344" y="0"/>
              <a:ext cx="38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9208" name="Rectangle 8"/>
            <p:cNvSpPr>
              <a:spLocks noChangeArrowheads="1"/>
            </p:cNvSpPr>
            <p:nvPr userDrawn="1"/>
          </p:nvSpPr>
          <p:spPr bwMode="hidden">
            <a:xfrm>
              <a:off x="480" y="0"/>
              <a:ext cx="576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9209" name="Rectangle 9"/>
            <p:cNvSpPr>
              <a:spLocks noChangeArrowheads="1"/>
            </p:cNvSpPr>
            <p:nvPr userDrawn="1"/>
          </p:nvSpPr>
          <p:spPr bwMode="hidden">
            <a:xfrm>
              <a:off x="288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8470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9210" name="Rectangle 10"/>
            <p:cNvSpPr>
              <a:spLocks noChangeArrowheads="1"/>
            </p:cNvSpPr>
            <p:nvPr userDrawn="1"/>
          </p:nvSpPr>
          <p:spPr bwMode="hidden">
            <a:xfrm>
              <a:off x="0" y="0"/>
              <a:ext cx="288" cy="4320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9211" name="Rectangle 11"/>
            <p:cNvSpPr>
              <a:spLocks noChangeArrowheads="1"/>
            </p:cNvSpPr>
            <p:nvPr userDrawn="1"/>
          </p:nvSpPr>
          <p:spPr bwMode="hidden">
            <a:xfrm>
              <a:off x="2160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9212" name="Rectangle 12"/>
            <p:cNvSpPr>
              <a:spLocks noChangeArrowheads="1"/>
            </p:cNvSpPr>
            <p:nvPr userDrawn="1"/>
          </p:nvSpPr>
          <p:spPr bwMode="hidden">
            <a:xfrm>
              <a:off x="2784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9213" name="Rectangle 13"/>
            <p:cNvSpPr>
              <a:spLocks noChangeArrowheads="1"/>
            </p:cNvSpPr>
            <p:nvPr userDrawn="1"/>
          </p:nvSpPr>
          <p:spPr bwMode="hidden">
            <a:xfrm>
              <a:off x="1248" y="0"/>
              <a:ext cx="144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9214" name="Rectangle 14"/>
            <p:cNvSpPr>
              <a:spLocks noChangeArrowheads="1"/>
            </p:cNvSpPr>
            <p:nvPr userDrawn="1"/>
          </p:nvSpPr>
          <p:spPr bwMode="hidden">
            <a:xfrm>
              <a:off x="3300" y="0"/>
              <a:ext cx="252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9215" name="Rectangle 15"/>
            <p:cNvSpPr>
              <a:spLocks noChangeArrowheads="1"/>
            </p:cNvSpPr>
            <p:nvPr userDrawn="1"/>
          </p:nvSpPr>
          <p:spPr bwMode="hidden">
            <a:xfrm>
              <a:off x="4656" y="0"/>
              <a:ext cx="14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9216" name="Rectangle 16"/>
            <p:cNvSpPr>
              <a:spLocks noChangeArrowheads="1"/>
            </p:cNvSpPr>
            <p:nvPr userDrawn="1"/>
          </p:nvSpPr>
          <p:spPr bwMode="hidden">
            <a:xfrm>
              <a:off x="4608" y="0"/>
              <a:ext cx="67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9217" name="Rectangle 17"/>
            <p:cNvSpPr>
              <a:spLocks noChangeArrowheads="1"/>
            </p:cNvSpPr>
            <p:nvPr userDrawn="1"/>
          </p:nvSpPr>
          <p:spPr bwMode="hidden">
            <a:xfrm>
              <a:off x="3504" y="0"/>
              <a:ext cx="62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9218" name="Rectangle 18"/>
            <p:cNvSpPr>
              <a:spLocks noChangeArrowheads="1"/>
            </p:cNvSpPr>
            <p:nvPr userDrawn="1"/>
          </p:nvSpPr>
          <p:spPr bwMode="hidden">
            <a:xfrm>
              <a:off x="3840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9219" name="Rectangle 19"/>
            <p:cNvSpPr>
              <a:spLocks noChangeArrowheads="1"/>
            </p:cNvSpPr>
            <p:nvPr userDrawn="1"/>
          </p:nvSpPr>
          <p:spPr bwMode="hidden">
            <a:xfrm>
              <a:off x="4368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9220" name="Rectangle 20"/>
            <p:cNvSpPr>
              <a:spLocks noChangeArrowheads="1"/>
            </p:cNvSpPr>
            <p:nvPr userDrawn="1"/>
          </p:nvSpPr>
          <p:spPr bwMode="hidden">
            <a:xfrm>
              <a:off x="2680" y="0"/>
              <a:ext cx="15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9221" name="Rectangle 21"/>
            <p:cNvSpPr>
              <a:spLocks noChangeArrowheads="1"/>
            </p:cNvSpPr>
            <p:nvPr userDrawn="1"/>
          </p:nvSpPr>
          <p:spPr bwMode="hidden">
            <a:xfrm>
              <a:off x="2366" y="0"/>
              <a:ext cx="336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9222" name="Freeform 22"/>
            <p:cNvSpPr>
              <a:spLocks/>
            </p:cNvSpPr>
            <p:nvPr userDrawn="1"/>
          </p:nvSpPr>
          <p:spPr bwMode="hidden">
            <a:xfrm>
              <a:off x="1" y="3875"/>
              <a:ext cx="5760" cy="445"/>
            </a:xfrm>
            <a:custGeom>
              <a:avLst/>
              <a:gdLst/>
              <a:ahLst/>
              <a:cxnLst>
                <a:cxn ang="0">
                  <a:pos x="5700" y="86"/>
                </a:cxn>
                <a:cxn ang="0">
                  <a:pos x="5508" y="86"/>
                </a:cxn>
                <a:cxn ang="0">
                  <a:pos x="5454" y="76"/>
                </a:cxn>
                <a:cxn ang="0">
                  <a:pos x="5448" y="65"/>
                </a:cxn>
                <a:cxn ang="0">
                  <a:pos x="5442" y="44"/>
                </a:cxn>
                <a:cxn ang="0">
                  <a:pos x="5414" y="18"/>
                </a:cxn>
                <a:cxn ang="0">
                  <a:pos x="5332" y="7"/>
                </a:cxn>
                <a:cxn ang="0">
                  <a:pos x="5051" y="22"/>
                </a:cxn>
                <a:cxn ang="0">
                  <a:pos x="4986" y="55"/>
                </a:cxn>
                <a:cxn ang="0">
                  <a:pos x="4854" y="102"/>
                </a:cxn>
                <a:cxn ang="0">
                  <a:pos x="4740" y="112"/>
                </a:cxn>
                <a:cxn ang="0">
                  <a:pos x="4662" y="91"/>
                </a:cxn>
                <a:cxn ang="0">
                  <a:pos x="4598" y="25"/>
                </a:cxn>
                <a:cxn ang="0">
                  <a:pos x="4514" y="9"/>
                </a:cxn>
                <a:cxn ang="0">
                  <a:pos x="4410" y="39"/>
                </a:cxn>
                <a:cxn ang="0">
                  <a:pos x="4236" y="81"/>
                </a:cxn>
                <a:cxn ang="0">
                  <a:pos x="4020" y="102"/>
                </a:cxn>
                <a:cxn ang="0">
                  <a:pos x="3810" y="102"/>
                </a:cxn>
                <a:cxn ang="0">
                  <a:pos x="3654" y="76"/>
                </a:cxn>
                <a:cxn ang="0">
                  <a:pos x="3594" y="50"/>
                </a:cxn>
                <a:cxn ang="0">
                  <a:pos x="3528" y="44"/>
                </a:cxn>
                <a:cxn ang="0">
                  <a:pos x="3480" y="55"/>
                </a:cxn>
                <a:cxn ang="0">
                  <a:pos x="3420" y="76"/>
                </a:cxn>
                <a:cxn ang="0">
                  <a:pos x="3048" y="112"/>
                </a:cxn>
                <a:cxn ang="0">
                  <a:pos x="2844" y="128"/>
                </a:cxn>
                <a:cxn ang="0">
                  <a:pos x="2742" y="117"/>
                </a:cxn>
                <a:cxn ang="0">
                  <a:pos x="2710" y="56"/>
                </a:cxn>
                <a:cxn ang="0">
                  <a:pos x="2658" y="50"/>
                </a:cxn>
                <a:cxn ang="0">
                  <a:pos x="2558" y="95"/>
                </a:cxn>
                <a:cxn ang="0">
                  <a:pos x="2444" y="109"/>
                </a:cxn>
                <a:cxn ang="0">
                  <a:pos x="2322" y="91"/>
                </a:cxn>
                <a:cxn ang="0">
                  <a:pos x="2274" y="70"/>
                </a:cxn>
                <a:cxn ang="0">
                  <a:pos x="2185" y="3"/>
                </a:cxn>
                <a:cxn ang="0">
                  <a:pos x="2048" y="64"/>
                </a:cxn>
                <a:cxn ang="0">
                  <a:pos x="1794" y="102"/>
                </a:cxn>
                <a:cxn ang="0">
                  <a:pos x="1560" y="91"/>
                </a:cxn>
                <a:cxn ang="0">
                  <a:pos x="1482" y="76"/>
                </a:cxn>
                <a:cxn ang="0">
                  <a:pos x="1428" y="50"/>
                </a:cxn>
                <a:cxn ang="0">
                  <a:pos x="1374" y="44"/>
                </a:cxn>
                <a:cxn ang="0">
                  <a:pos x="1308" y="55"/>
                </a:cxn>
                <a:cxn ang="0">
                  <a:pos x="1140" y="107"/>
                </a:cxn>
                <a:cxn ang="0">
                  <a:pos x="948" y="143"/>
                </a:cxn>
                <a:cxn ang="0">
                  <a:pos x="708" y="138"/>
                </a:cxn>
                <a:cxn ang="0">
                  <a:pos x="534" y="96"/>
                </a:cxn>
                <a:cxn ang="0">
                  <a:pos x="444" y="55"/>
                </a:cxn>
                <a:cxn ang="0">
                  <a:pos x="396" y="34"/>
                </a:cxn>
                <a:cxn ang="0">
                  <a:pos x="378" y="39"/>
                </a:cxn>
                <a:cxn ang="0">
                  <a:pos x="342" y="70"/>
                </a:cxn>
                <a:cxn ang="0">
                  <a:pos x="288" y="96"/>
                </a:cxn>
                <a:cxn ang="0">
                  <a:pos x="192" y="112"/>
                </a:cxn>
                <a:cxn ang="0">
                  <a:pos x="90" y="112"/>
                </a:cxn>
                <a:cxn ang="0">
                  <a:pos x="0" y="96"/>
                </a:cxn>
                <a:cxn ang="0">
                  <a:pos x="5760" y="44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  <a:lnTo>
                    <a:pt x="5760" y="445"/>
                  </a:lnTo>
                  <a:lnTo>
                    <a:pt x="5760" y="445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9223" name="Freeform 23"/>
            <p:cNvSpPr>
              <a:spLocks/>
            </p:cNvSpPr>
            <p:nvPr userDrawn="1"/>
          </p:nvSpPr>
          <p:spPr bwMode="hidden">
            <a:xfrm>
              <a:off x="0" y="3867"/>
              <a:ext cx="5770" cy="174"/>
            </a:xfrm>
            <a:custGeom>
              <a:avLst/>
              <a:gdLst/>
              <a:ahLst/>
              <a:cxnLst>
                <a:cxn ang="0">
                  <a:pos x="4993" y="66"/>
                </a:cxn>
                <a:cxn ang="0">
                  <a:pos x="4771" y="132"/>
                </a:cxn>
                <a:cxn ang="0">
                  <a:pos x="4640" y="96"/>
                </a:cxn>
                <a:cxn ang="0">
                  <a:pos x="4598" y="36"/>
                </a:cxn>
                <a:cxn ang="0">
                  <a:pos x="4478" y="30"/>
                </a:cxn>
                <a:cxn ang="0">
                  <a:pos x="4186" y="108"/>
                </a:cxn>
                <a:cxn ang="0">
                  <a:pos x="3815" y="120"/>
                </a:cxn>
                <a:cxn ang="0">
                  <a:pos x="3617" y="72"/>
                </a:cxn>
                <a:cxn ang="0">
                  <a:pos x="3510" y="60"/>
                </a:cxn>
                <a:cxn ang="0">
                  <a:pos x="3336" y="96"/>
                </a:cxn>
                <a:cxn ang="0">
                  <a:pos x="2846" y="150"/>
                </a:cxn>
                <a:cxn ang="0">
                  <a:pos x="2703" y="96"/>
                </a:cxn>
                <a:cxn ang="0">
                  <a:pos x="2619" y="90"/>
                </a:cxn>
                <a:cxn ang="0">
                  <a:pos x="2416" y="132"/>
                </a:cxn>
                <a:cxn ang="0">
                  <a:pos x="2278" y="84"/>
                </a:cxn>
                <a:cxn ang="0">
                  <a:pos x="2151" y="36"/>
                </a:cxn>
                <a:cxn ang="0">
                  <a:pos x="1947" y="120"/>
                </a:cxn>
                <a:cxn ang="0">
                  <a:pos x="1525" y="102"/>
                </a:cxn>
                <a:cxn ang="0">
                  <a:pos x="1429" y="60"/>
                </a:cxn>
                <a:cxn ang="0">
                  <a:pos x="1333" y="60"/>
                </a:cxn>
                <a:cxn ang="0">
                  <a:pos x="1058" y="150"/>
                </a:cxn>
                <a:cxn ang="0">
                  <a:pos x="652" y="150"/>
                </a:cxn>
                <a:cxn ang="0">
                  <a:pos x="442" y="66"/>
                </a:cxn>
                <a:cxn ang="0">
                  <a:pos x="377" y="48"/>
                </a:cxn>
                <a:cxn ang="0">
                  <a:pos x="305" y="108"/>
                </a:cxn>
                <a:cxn ang="0">
                  <a:pos x="144" y="138"/>
                </a:cxn>
                <a:cxn ang="0">
                  <a:pos x="0" y="96"/>
                </a:cxn>
                <a:cxn ang="0">
                  <a:pos x="167" y="120"/>
                </a:cxn>
                <a:cxn ang="0">
                  <a:pos x="323" y="84"/>
                </a:cxn>
                <a:cxn ang="0">
                  <a:pos x="383" y="24"/>
                </a:cxn>
                <a:cxn ang="0">
                  <a:pos x="460" y="60"/>
                </a:cxn>
                <a:cxn ang="0">
                  <a:pos x="706" y="144"/>
                </a:cxn>
                <a:cxn ang="0">
                  <a:pos x="1100" y="120"/>
                </a:cxn>
                <a:cxn ang="0">
                  <a:pos x="1345" y="36"/>
                </a:cxn>
                <a:cxn ang="0">
                  <a:pos x="1441" y="48"/>
                </a:cxn>
                <a:cxn ang="0">
                  <a:pos x="1561" y="90"/>
                </a:cxn>
                <a:cxn ang="0">
                  <a:pos x="1971" y="96"/>
                </a:cxn>
                <a:cxn ang="0">
                  <a:pos x="2235" y="3"/>
                </a:cxn>
                <a:cxn ang="0">
                  <a:pos x="2350" y="102"/>
                </a:cxn>
                <a:cxn ang="0">
                  <a:pos x="2559" y="96"/>
                </a:cxn>
                <a:cxn ang="0">
                  <a:pos x="2715" y="24"/>
                </a:cxn>
                <a:cxn ang="0">
                  <a:pos x="2792" y="132"/>
                </a:cxn>
                <a:cxn ang="0">
                  <a:pos x="3127" y="102"/>
                </a:cxn>
                <a:cxn ang="0">
                  <a:pos x="3486" y="48"/>
                </a:cxn>
                <a:cxn ang="0">
                  <a:pos x="3582" y="42"/>
                </a:cxn>
                <a:cxn ang="0">
                  <a:pos x="3731" y="90"/>
                </a:cxn>
                <a:cxn ang="0">
                  <a:pos x="4078" y="102"/>
                </a:cxn>
                <a:cxn ang="0">
                  <a:pos x="4419" y="30"/>
                </a:cxn>
                <a:cxn ang="0">
                  <a:pos x="4574" y="6"/>
                </a:cxn>
                <a:cxn ang="0">
                  <a:pos x="4628" y="60"/>
                </a:cxn>
                <a:cxn ang="0">
                  <a:pos x="4724" y="108"/>
                </a:cxn>
                <a:cxn ang="0">
                  <a:pos x="4927" y="84"/>
                </a:cxn>
                <a:cxn ang="0">
                  <a:pos x="5118" y="14"/>
                </a:cxn>
                <a:cxn ang="0">
                  <a:pos x="5280" y="9"/>
                </a:cxn>
                <a:cxn ang="0">
                  <a:pos x="5453" y="36"/>
                </a:cxn>
                <a:cxn ang="0">
                  <a:pos x="5465" y="72"/>
                </a:cxn>
                <a:cxn ang="0">
                  <a:pos x="5656" y="90"/>
                </a:cxn>
                <a:cxn ang="0">
                  <a:pos x="5710" y="102"/>
                </a:cxn>
                <a:cxn ang="0">
                  <a:pos x="5477" y="90"/>
                </a:cxn>
                <a:cxn ang="0">
                  <a:pos x="5453" y="60"/>
                </a:cxn>
                <a:cxn ang="0">
                  <a:pos x="5393" y="30"/>
                </a:cxn>
                <a:cxn ang="0">
                  <a:pos x="5219" y="24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accent2">
                    <a:gamma/>
                    <a:tint val="96863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79224" name="Rectangle 2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8288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79225" name="Rectangle 2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79226" name="Rectangle 26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79227" name="Rectangle 2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79228" name="Rectangle 2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FA30B52-E471-430D-ACFD-9216403D12D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ED90A9-B761-46CF-B787-88EF0DB5C033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4CF2131-95A7-4763-A040-264A563C8C4B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9DC9122-9546-4C59-AB95-66F5883B8416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D9DA0D3-DA77-4916-B086-EC5C5443B64B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9" name="Дата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15250BA-47A4-4173-94A6-22574D362864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8C17CA7-E5B5-4C9C-929D-FC0A47FA41E5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C99C82-EBD7-4946-8792-62100AB90F0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AF548AE-17D2-4D3B-8C9F-F15FD835F838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4EEFB19-048C-4890-A929-01DC55D6DE9B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23B7BA6-B9E2-42F1-AB9D-31E20C5136A4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0755339-40A1-4293-A28D-52F141DDAD59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145512A5-FEF3-4BE8-8CA3-4CE66AF33E66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17B0F8-93C1-4510-A53D-4AA0E5EF2CD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AD92D9-2579-49BC-B42B-BA03B519E3F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A77913-31DB-4BF4-9B46-9EF220E27F4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3AFC52-A2E2-44B3-9C5B-1DE27A1289F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6CB6F9-2146-48E4-BD3B-5800DC3DF0D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F01969-C186-401B-87C3-D4BBB765733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 i="0"/>
            </a:lvl1pPr>
          </a:lstStyle>
          <a:p>
            <a:endParaRPr lang="ru-RU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 i="0"/>
            </a:lvl1pPr>
          </a:lstStyle>
          <a:p>
            <a:endParaRPr lang="ru-RU"/>
          </a:p>
        </p:txBody>
      </p:sp>
      <p:sp>
        <p:nvSpPr>
          <p:cNvPr id="12288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i="0"/>
            </a:lvl1pPr>
          </a:lstStyle>
          <a:p>
            <a:fld id="{19FFFD4C-7CD1-4EDB-851D-6868F5A80D5A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8482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148483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 sz="1800" b="0" i="0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148484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 sz="1800" b="0" i="0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148485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 sz="1800" b="0" i="0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148486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 sz="1800" b="0" i="0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148487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 sz="1800" b="0" i="0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148488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 sz="1800" b="0" i="0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148489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 sz="1800" b="0" i="0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148490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 sz="1800" b="0" i="0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148491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 sz="1800" b="0" i="0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148492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 sz="1800" b="0" i="0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148493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 sz="1800" b="0" i="0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148494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 sz="1800" b="0" i="0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148495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 sz="1800" b="0" i="0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148496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 sz="1800" b="0" i="0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148497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2" y="3504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/>
              <a:endParaRPr lang="ru-RU" sz="1800" b="0" i="0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148498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/>
              <a:endParaRPr lang="ru-RU" sz="1800" b="0" i="0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148499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ru-RU" sz="1800" b="0" i="0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148500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ru-RU" sz="1800" b="0" i="0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148501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ru-RU" sz="1800" b="0" i="0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148502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ru-RU" sz="1800" b="0" i="0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148503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ru-RU" sz="1800" b="0" i="0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148504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ru-RU" sz="1800" b="0" i="0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148505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 sz="1800" b="0" i="0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148506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ru-RU" sz="1800" b="0" i="0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148507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ru-RU" sz="1800" b="0" i="0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148508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ru-RU" sz="1800" b="0" i="0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148509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ru-RU" sz="1800" b="0" i="0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148510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 sz="1800" b="0" i="0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148511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 sz="1800" b="0" i="0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148512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 sz="1800" b="0" i="0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148513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 sz="1800" b="0" i="0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148514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 sz="1800" b="0" i="0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148515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516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517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518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519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520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521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522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523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524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525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526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527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528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529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530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531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532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533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534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535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536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537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538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539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540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541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542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543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544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545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546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547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548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549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550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551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552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553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554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555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556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557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558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559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560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561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562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563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564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565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566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567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568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569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570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571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572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573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574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575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576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577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578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579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580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581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582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583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584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585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586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587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588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589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590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591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592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593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594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595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596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597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598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599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600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601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602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603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604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605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606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607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608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609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610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611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612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613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614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615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616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617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618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619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620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621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622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623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624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625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626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627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628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629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630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631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632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633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634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635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636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637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638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639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640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641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642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643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644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645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646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647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648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649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650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651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652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653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654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655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656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657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658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659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660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661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662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663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664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665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666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667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668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669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670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671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672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673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674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675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676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677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678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679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680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681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682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683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684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685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686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687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688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689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690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691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692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693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694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695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696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697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48698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i="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fld id="{9A5F6D88-5244-4D55-BA01-FFF358FA42E5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148699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i="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148700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b="0" i="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148701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48702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77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3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4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8178" name="Group 2"/>
          <p:cNvGrpSpPr>
            <a:grpSpLocks/>
          </p:cNvGrpSpPr>
          <p:nvPr/>
        </p:nvGrpSpPr>
        <p:grpSpPr bwMode="auto">
          <a:xfrm>
            <a:off x="0" y="0"/>
            <a:ext cx="9159875" cy="6858000"/>
            <a:chOff x="0" y="0"/>
            <a:chExt cx="5770" cy="4320"/>
          </a:xfrm>
        </p:grpSpPr>
        <p:sp>
          <p:nvSpPr>
            <p:cNvPr id="178179" name="Rectangle 3"/>
            <p:cNvSpPr>
              <a:spLocks noChangeArrowheads="1"/>
            </p:cNvSpPr>
            <p:nvPr userDrawn="1"/>
          </p:nvSpPr>
          <p:spPr bwMode="hidden">
            <a:xfrm>
              <a:off x="5232" y="1"/>
              <a:ext cx="528" cy="431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94118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8180" name="Rectangle 4"/>
            <p:cNvSpPr>
              <a:spLocks noChangeArrowheads="1"/>
            </p:cNvSpPr>
            <p:nvPr userDrawn="1"/>
          </p:nvSpPr>
          <p:spPr bwMode="hidden">
            <a:xfrm>
              <a:off x="1056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8181" name="Rectangle 5"/>
            <p:cNvSpPr>
              <a:spLocks noChangeArrowheads="1"/>
            </p:cNvSpPr>
            <p:nvPr userDrawn="1"/>
          </p:nvSpPr>
          <p:spPr bwMode="hidden">
            <a:xfrm>
              <a:off x="172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8182" name="Rectangle 6"/>
            <p:cNvSpPr>
              <a:spLocks noChangeArrowheads="1"/>
            </p:cNvSpPr>
            <p:nvPr userDrawn="1"/>
          </p:nvSpPr>
          <p:spPr bwMode="hidden">
            <a:xfrm>
              <a:off x="2256" y="0"/>
              <a:ext cx="240" cy="432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8183" name="Rectangle 7"/>
            <p:cNvSpPr>
              <a:spLocks noChangeArrowheads="1"/>
            </p:cNvSpPr>
            <p:nvPr userDrawn="1"/>
          </p:nvSpPr>
          <p:spPr bwMode="hidden">
            <a:xfrm>
              <a:off x="1344" y="0"/>
              <a:ext cx="38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8184" name="Rectangle 8"/>
            <p:cNvSpPr>
              <a:spLocks noChangeArrowheads="1"/>
            </p:cNvSpPr>
            <p:nvPr userDrawn="1"/>
          </p:nvSpPr>
          <p:spPr bwMode="hidden">
            <a:xfrm>
              <a:off x="480" y="0"/>
              <a:ext cx="576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8185" name="Rectangle 9"/>
            <p:cNvSpPr>
              <a:spLocks noChangeArrowheads="1"/>
            </p:cNvSpPr>
            <p:nvPr userDrawn="1"/>
          </p:nvSpPr>
          <p:spPr bwMode="hidden">
            <a:xfrm>
              <a:off x="288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8470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8186" name="Rectangle 10"/>
            <p:cNvSpPr>
              <a:spLocks noChangeArrowheads="1"/>
            </p:cNvSpPr>
            <p:nvPr userDrawn="1"/>
          </p:nvSpPr>
          <p:spPr bwMode="hidden">
            <a:xfrm>
              <a:off x="0" y="0"/>
              <a:ext cx="288" cy="4320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8187" name="Rectangle 11"/>
            <p:cNvSpPr>
              <a:spLocks noChangeArrowheads="1"/>
            </p:cNvSpPr>
            <p:nvPr userDrawn="1"/>
          </p:nvSpPr>
          <p:spPr bwMode="hidden">
            <a:xfrm>
              <a:off x="2160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8188" name="Rectangle 12"/>
            <p:cNvSpPr>
              <a:spLocks noChangeArrowheads="1"/>
            </p:cNvSpPr>
            <p:nvPr userDrawn="1"/>
          </p:nvSpPr>
          <p:spPr bwMode="hidden">
            <a:xfrm>
              <a:off x="2784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8189" name="Rectangle 13"/>
            <p:cNvSpPr>
              <a:spLocks noChangeArrowheads="1"/>
            </p:cNvSpPr>
            <p:nvPr userDrawn="1"/>
          </p:nvSpPr>
          <p:spPr bwMode="hidden">
            <a:xfrm>
              <a:off x="1248" y="0"/>
              <a:ext cx="144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8190" name="Rectangle 14"/>
            <p:cNvSpPr>
              <a:spLocks noChangeArrowheads="1"/>
            </p:cNvSpPr>
            <p:nvPr userDrawn="1"/>
          </p:nvSpPr>
          <p:spPr bwMode="hidden">
            <a:xfrm>
              <a:off x="3300" y="0"/>
              <a:ext cx="252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8191" name="Rectangle 15"/>
            <p:cNvSpPr>
              <a:spLocks noChangeArrowheads="1"/>
            </p:cNvSpPr>
            <p:nvPr userDrawn="1"/>
          </p:nvSpPr>
          <p:spPr bwMode="hidden">
            <a:xfrm>
              <a:off x="4656" y="0"/>
              <a:ext cx="14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8192" name="Rectangle 16"/>
            <p:cNvSpPr>
              <a:spLocks noChangeArrowheads="1"/>
            </p:cNvSpPr>
            <p:nvPr userDrawn="1"/>
          </p:nvSpPr>
          <p:spPr bwMode="hidden">
            <a:xfrm>
              <a:off x="4608" y="0"/>
              <a:ext cx="67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8193" name="Rectangle 17"/>
            <p:cNvSpPr>
              <a:spLocks noChangeArrowheads="1"/>
            </p:cNvSpPr>
            <p:nvPr userDrawn="1"/>
          </p:nvSpPr>
          <p:spPr bwMode="hidden">
            <a:xfrm>
              <a:off x="3504" y="0"/>
              <a:ext cx="62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8194" name="Rectangle 18"/>
            <p:cNvSpPr>
              <a:spLocks noChangeArrowheads="1"/>
            </p:cNvSpPr>
            <p:nvPr userDrawn="1"/>
          </p:nvSpPr>
          <p:spPr bwMode="hidden">
            <a:xfrm>
              <a:off x="3840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8195" name="Rectangle 19"/>
            <p:cNvSpPr>
              <a:spLocks noChangeArrowheads="1"/>
            </p:cNvSpPr>
            <p:nvPr userDrawn="1"/>
          </p:nvSpPr>
          <p:spPr bwMode="hidden">
            <a:xfrm>
              <a:off x="4368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8196" name="Rectangle 20"/>
            <p:cNvSpPr>
              <a:spLocks noChangeArrowheads="1"/>
            </p:cNvSpPr>
            <p:nvPr userDrawn="1"/>
          </p:nvSpPr>
          <p:spPr bwMode="hidden">
            <a:xfrm>
              <a:off x="2680" y="0"/>
              <a:ext cx="15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8197" name="Rectangle 21"/>
            <p:cNvSpPr>
              <a:spLocks noChangeArrowheads="1"/>
            </p:cNvSpPr>
            <p:nvPr userDrawn="1"/>
          </p:nvSpPr>
          <p:spPr bwMode="hidden">
            <a:xfrm>
              <a:off x="2366" y="0"/>
              <a:ext cx="336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8198" name="Freeform 22"/>
            <p:cNvSpPr>
              <a:spLocks/>
            </p:cNvSpPr>
            <p:nvPr userDrawn="1"/>
          </p:nvSpPr>
          <p:spPr bwMode="hidden">
            <a:xfrm>
              <a:off x="1" y="3875"/>
              <a:ext cx="5760" cy="445"/>
            </a:xfrm>
            <a:custGeom>
              <a:avLst/>
              <a:gdLst/>
              <a:ahLst/>
              <a:cxnLst>
                <a:cxn ang="0">
                  <a:pos x="5700" y="86"/>
                </a:cxn>
                <a:cxn ang="0">
                  <a:pos x="5508" y="86"/>
                </a:cxn>
                <a:cxn ang="0">
                  <a:pos x="5454" y="76"/>
                </a:cxn>
                <a:cxn ang="0">
                  <a:pos x="5448" y="65"/>
                </a:cxn>
                <a:cxn ang="0">
                  <a:pos x="5442" y="44"/>
                </a:cxn>
                <a:cxn ang="0">
                  <a:pos x="5414" y="18"/>
                </a:cxn>
                <a:cxn ang="0">
                  <a:pos x="5332" y="7"/>
                </a:cxn>
                <a:cxn ang="0">
                  <a:pos x="5051" y="22"/>
                </a:cxn>
                <a:cxn ang="0">
                  <a:pos x="4986" y="55"/>
                </a:cxn>
                <a:cxn ang="0">
                  <a:pos x="4854" y="102"/>
                </a:cxn>
                <a:cxn ang="0">
                  <a:pos x="4740" y="112"/>
                </a:cxn>
                <a:cxn ang="0">
                  <a:pos x="4662" y="91"/>
                </a:cxn>
                <a:cxn ang="0">
                  <a:pos x="4598" y="25"/>
                </a:cxn>
                <a:cxn ang="0">
                  <a:pos x="4514" y="9"/>
                </a:cxn>
                <a:cxn ang="0">
                  <a:pos x="4410" y="39"/>
                </a:cxn>
                <a:cxn ang="0">
                  <a:pos x="4236" y="81"/>
                </a:cxn>
                <a:cxn ang="0">
                  <a:pos x="4020" y="102"/>
                </a:cxn>
                <a:cxn ang="0">
                  <a:pos x="3810" y="102"/>
                </a:cxn>
                <a:cxn ang="0">
                  <a:pos x="3654" y="76"/>
                </a:cxn>
                <a:cxn ang="0">
                  <a:pos x="3594" y="50"/>
                </a:cxn>
                <a:cxn ang="0">
                  <a:pos x="3528" y="44"/>
                </a:cxn>
                <a:cxn ang="0">
                  <a:pos x="3480" y="55"/>
                </a:cxn>
                <a:cxn ang="0">
                  <a:pos x="3420" y="76"/>
                </a:cxn>
                <a:cxn ang="0">
                  <a:pos x="3048" y="112"/>
                </a:cxn>
                <a:cxn ang="0">
                  <a:pos x="2844" y="128"/>
                </a:cxn>
                <a:cxn ang="0">
                  <a:pos x="2742" y="117"/>
                </a:cxn>
                <a:cxn ang="0">
                  <a:pos x="2710" y="56"/>
                </a:cxn>
                <a:cxn ang="0">
                  <a:pos x="2658" y="50"/>
                </a:cxn>
                <a:cxn ang="0">
                  <a:pos x="2558" y="95"/>
                </a:cxn>
                <a:cxn ang="0">
                  <a:pos x="2444" y="109"/>
                </a:cxn>
                <a:cxn ang="0">
                  <a:pos x="2322" y="91"/>
                </a:cxn>
                <a:cxn ang="0">
                  <a:pos x="2274" y="70"/>
                </a:cxn>
                <a:cxn ang="0">
                  <a:pos x="2185" y="3"/>
                </a:cxn>
                <a:cxn ang="0">
                  <a:pos x="2048" y="64"/>
                </a:cxn>
                <a:cxn ang="0">
                  <a:pos x="1794" y="102"/>
                </a:cxn>
                <a:cxn ang="0">
                  <a:pos x="1560" y="91"/>
                </a:cxn>
                <a:cxn ang="0">
                  <a:pos x="1482" y="76"/>
                </a:cxn>
                <a:cxn ang="0">
                  <a:pos x="1428" y="50"/>
                </a:cxn>
                <a:cxn ang="0">
                  <a:pos x="1374" y="44"/>
                </a:cxn>
                <a:cxn ang="0">
                  <a:pos x="1308" y="55"/>
                </a:cxn>
                <a:cxn ang="0">
                  <a:pos x="1140" y="107"/>
                </a:cxn>
                <a:cxn ang="0">
                  <a:pos x="948" y="143"/>
                </a:cxn>
                <a:cxn ang="0">
                  <a:pos x="708" y="138"/>
                </a:cxn>
                <a:cxn ang="0">
                  <a:pos x="534" y="96"/>
                </a:cxn>
                <a:cxn ang="0">
                  <a:pos x="444" y="55"/>
                </a:cxn>
                <a:cxn ang="0">
                  <a:pos x="396" y="34"/>
                </a:cxn>
                <a:cxn ang="0">
                  <a:pos x="378" y="39"/>
                </a:cxn>
                <a:cxn ang="0">
                  <a:pos x="342" y="70"/>
                </a:cxn>
                <a:cxn ang="0">
                  <a:pos x="288" y="96"/>
                </a:cxn>
                <a:cxn ang="0">
                  <a:pos x="192" y="112"/>
                </a:cxn>
                <a:cxn ang="0">
                  <a:pos x="90" y="112"/>
                </a:cxn>
                <a:cxn ang="0">
                  <a:pos x="0" y="96"/>
                </a:cxn>
                <a:cxn ang="0">
                  <a:pos x="5760" y="44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  <a:lnTo>
                    <a:pt x="5760" y="445"/>
                  </a:lnTo>
                  <a:lnTo>
                    <a:pt x="5760" y="445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8199" name="Freeform 23"/>
            <p:cNvSpPr>
              <a:spLocks/>
            </p:cNvSpPr>
            <p:nvPr userDrawn="1"/>
          </p:nvSpPr>
          <p:spPr bwMode="hidden">
            <a:xfrm>
              <a:off x="0" y="3867"/>
              <a:ext cx="5770" cy="174"/>
            </a:xfrm>
            <a:custGeom>
              <a:avLst/>
              <a:gdLst/>
              <a:ahLst/>
              <a:cxnLst>
                <a:cxn ang="0">
                  <a:pos x="4993" y="66"/>
                </a:cxn>
                <a:cxn ang="0">
                  <a:pos x="4771" y="132"/>
                </a:cxn>
                <a:cxn ang="0">
                  <a:pos x="4640" y="96"/>
                </a:cxn>
                <a:cxn ang="0">
                  <a:pos x="4598" y="36"/>
                </a:cxn>
                <a:cxn ang="0">
                  <a:pos x="4478" y="30"/>
                </a:cxn>
                <a:cxn ang="0">
                  <a:pos x="4186" y="108"/>
                </a:cxn>
                <a:cxn ang="0">
                  <a:pos x="3815" y="120"/>
                </a:cxn>
                <a:cxn ang="0">
                  <a:pos x="3617" y="72"/>
                </a:cxn>
                <a:cxn ang="0">
                  <a:pos x="3510" y="60"/>
                </a:cxn>
                <a:cxn ang="0">
                  <a:pos x="3336" y="96"/>
                </a:cxn>
                <a:cxn ang="0">
                  <a:pos x="2846" y="150"/>
                </a:cxn>
                <a:cxn ang="0">
                  <a:pos x="2703" y="96"/>
                </a:cxn>
                <a:cxn ang="0">
                  <a:pos x="2619" y="90"/>
                </a:cxn>
                <a:cxn ang="0">
                  <a:pos x="2416" y="132"/>
                </a:cxn>
                <a:cxn ang="0">
                  <a:pos x="2278" y="84"/>
                </a:cxn>
                <a:cxn ang="0">
                  <a:pos x="2151" y="36"/>
                </a:cxn>
                <a:cxn ang="0">
                  <a:pos x="1947" y="120"/>
                </a:cxn>
                <a:cxn ang="0">
                  <a:pos x="1525" y="102"/>
                </a:cxn>
                <a:cxn ang="0">
                  <a:pos x="1429" y="60"/>
                </a:cxn>
                <a:cxn ang="0">
                  <a:pos x="1333" y="60"/>
                </a:cxn>
                <a:cxn ang="0">
                  <a:pos x="1058" y="150"/>
                </a:cxn>
                <a:cxn ang="0">
                  <a:pos x="652" y="150"/>
                </a:cxn>
                <a:cxn ang="0">
                  <a:pos x="442" y="66"/>
                </a:cxn>
                <a:cxn ang="0">
                  <a:pos x="377" y="48"/>
                </a:cxn>
                <a:cxn ang="0">
                  <a:pos x="305" y="108"/>
                </a:cxn>
                <a:cxn ang="0">
                  <a:pos x="144" y="138"/>
                </a:cxn>
                <a:cxn ang="0">
                  <a:pos x="0" y="96"/>
                </a:cxn>
                <a:cxn ang="0">
                  <a:pos x="167" y="120"/>
                </a:cxn>
                <a:cxn ang="0">
                  <a:pos x="323" y="84"/>
                </a:cxn>
                <a:cxn ang="0">
                  <a:pos x="383" y="24"/>
                </a:cxn>
                <a:cxn ang="0">
                  <a:pos x="460" y="60"/>
                </a:cxn>
                <a:cxn ang="0">
                  <a:pos x="706" y="144"/>
                </a:cxn>
                <a:cxn ang="0">
                  <a:pos x="1100" y="120"/>
                </a:cxn>
                <a:cxn ang="0">
                  <a:pos x="1345" y="36"/>
                </a:cxn>
                <a:cxn ang="0">
                  <a:pos x="1441" y="48"/>
                </a:cxn>
                <a:cxn ang="0">
                  <a:pos x="1561" y="90"/>
                </a:cxn>
                <a:cxn ang="0">
                  <a:pos x="1971" y="96"/>
                </a:cxn>
                <a:cxn ang="0">
                  <a:pos x="2235" y="3"/>
                </a:cxn>
                <a:cxn ang="0">
                  <a:pos x="2350" y="102"/>
                </a:cxn>
                <a:cxn ang="0">
                  <a:pos x="2559" y="96"/>
                </a:cxn>
                <a:cxn ang="0">
                  <a:pos x="2715" y="24"/>
                </a:cxn>
                <a:cxn ang="0">
                  <a:pos x="2792" y="132"/>
                </a:cxn>
                <a:cxn ang="0">
                  <a:pos x="3127" y="102"/>
                </a:cxn>
                <a:cxn ang="0">
                  <a:pos x="3486" y="48"/>
                </a:cxn>
                <a:cxn ang="0">
                  <a:pos x="3582" y="42"/>
                </a:cxn>
                <a:cxn ang="0">
                  <a:pos x="3731" y="90"/>
                </a:cxn>
                <a:cxn ang="0">
                  <a:pos x="4078" y="102"/>
                </a:cxn>
                <a:cxn ang="0">
                  <a:pos x="4419" y="30"/>
                </a:cxn>
                <a:cxn ang="0">
                  <a:pos x="4574" y="6"/>
                </a:cxn>
                <a:cxn ang="0">
                  <a:pos x="4628" y="60"/>
                </a:cxn>
                <a:cxn ang="0">
                  <a:pos x="4724" y="108"/>
                </a:cxn>
                <a:cxn ang="0">
                  <a:pos x="4927" y="84"/>
                </a:cxn>
                <a:cxn ang="0">
                  <a:pos x="5118" y="14"/>
                </a:cxn>
                <a:cxn ang="0">
                  <a:pos x="5280" y="9"/>
                </a:cxn>
                <a:cxn ang="0">
                  <a:pos x="5453" y="36"/>
                </a:cxn>
                <a:cxn ang="0">
                  <a:pos x="5465" y="72"/>
                </a:cxn>
                <a:cxn ang="0">
                  <a:pos x="5656" y="90"/>
                </a:cxn>
                <a:cxn ang="0">
                  <a:pos x="5710" y="102"/>
                </a:cxn>
                <a:cxn ang="0">
                  <a:pos x="5477" y="90"/>
                </a:cxn>
                <a:cxn ang="0">
                  <a:pos x="5453" y="60"/>
                </a:cxn>
                <a:cxn ang="0">
                  <a:pos x="5393" y="30"/>
                </a:cxn>
                <a:cxn ang="0">
                  <a:pos x="5219" y="24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accent2">
                    <a:gamma/>
                    <a:tint val="96863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78200" name="Rectangle 2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78201" name="Rectangle 2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78202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b="0" i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178203" name="Rectangle 2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0" i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fld id="{71A35317-D115-420A-B4B8-A3AAEB710CDF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178204" name="Rectangle 2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56" r:id="rId1"/>
    <p:sldLayoutId id="2147483778" r:id="rId2"/>
    <p:sldLayoutId id="2147483779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85" r:id="rId9"/>
    <p:sldLayoutId id="2147483786" r:id="rId10"/>
    <p:sldLayoutId id="2147483787" r:id="rId11"/>
    <p:sldLayoutId id="2147483788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3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1916113"/>
            <a:ext cx="7772400" cy="1143000"/>
          </a:xfrm>
        </p:spPr>
        <p:txBody>
          <a:bodyPr/>
          <a:lstStyle/>
          <a:p>
            <a:r>
              <a:rPr lang="ru-RU" b="1" i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Урок по теме «Координатная плоскость»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76375" y="3500438"/>
            <a:ext cx="6400800" cy="1752600"/>
          </a:xfrm>
        </p:spPr>
        <p:txBody>
          <a:bodyPr/>
          <a:lstStyle/>
          <a:p>
            <a:r>
              <a:rPr lang="ru-RU" sz="48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(6 класс)</a:t>
            </a:r>
          </a:p>
          <a:p>
            <a:endParaRPr lang="ru-RU" sz="4800">
              <a:solidFill>
                <a:srgbClr val="FF00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5952" name="Text Box 0"/>
          <p:cNvSpPr txBox="1">
            <a:spLocks noChangeArrowheads="1"/>
          </p:cNvSpPr>
          <p:nvPr/>
        </p:nvSpPr>
        <p:spPr bwMode="auto">
          <a:xfrm>
            <a:off x="4572000" y="5229225"/>
            <a:ext cx="3963586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dirty="0">
                <a:solidFill>
                  <a:srgbClr val="FF3300"/>
                </a:solidFill>
              </a:rPr>
              <a:t>Учитель</a:t>
            </a:r>
            <a:r>
              <a:rPr lang="ru-RU" sz="2400" dirty="0">
                <a:solidFill>
                  <a:srgbClr val="FF3300"/>
                </a:solidFill>
              </a:rPr>
              <a:t> </a:t>
            </a:r>
            <a:r>
              <a:rPr lang="ru-RU" sz="3200" dirty="0">
                <a:solidFill>
                  <a:srgbClr val="FF3300"/>
                </a:solidFill>
              </a:rPr>
              <a:t>Жук Е.</a:t>
            </a:r>
            <a:r>
              <a:rPr lang="ru-RU" sz="3200">
                <a:solidFill>
                  <a:srgbClr val="FF3300"/>
                </a:solidFill>
              </a:rPr>
              <a:t>А.</a:t>
            </a:r>
            <a:endParaRPr lang="ru-RU" sz="32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8724" name="Group 4"/>
          <p:cNvGrpSpPr>
            <a:grpSpLocks/>
          </p:cNvGrpSpPr>
          <p:nvPr/>
        </p:nvGrpSpPr>
        <p:grpSpPr bwMode="auto">
          <a:xfrm>
            <a:off x="4932363" y="1196975"/>
            <a:ext cx="3892550" cy="3887788"/>
            <a:chOff x="793" y="572"/>
            <a:chExt cx="2475" cy="2495"/>
          </a:xfrm>
        </p:grpSpPr>
        <p:sp>
          <p:nvSpPr>
            <p:cNvPr id="158725" name="Line 5"/>
            <p:cNvSpPr>
              <a:spLocks noChangeShapeType="1"/>
            </p:cNvSpPr>
            <p:nvPr/>
          </p:nvSpPr>
          <p:spPr bwMode="auto">
            <a:xfrm>
              <a:off x="793" y="1933"/>
              <a:ext cx="2404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8726" name="Line 6"/>
            <p:cNvSpPr>
              <a:spLocks noChangeShapeType="1"/>
            </p:cNvSpPr>
            <p:nvPr/>
          </p:nvSpPr>
          <p:spPr bwMode="auto">
            <a:xfrm flipV="1">
              <a:off x="2018" y="663"/>
              <a:ext cx="0" cy="2404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8727" name="Line 7"/>
            <p:cNvSpPr>
              <a:spLocks noChangeShapeType="1"/>
            </p:cNvSpPr>
            <p:nvPr/>
          </p:nvSpPr>
          <p:spPr bwMode="auto">
            <a:xfrm>
              <a:off x="793" y="2160"/>
              <a:ext cx="2404" cy="0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8728" name="Line 8"/>
            <p:cNvSpPr>
              <a:spLocks noChangeShapeType="1"/>
            </p:cNvSpPr>
            <p:nvPr/>
          </p:nvSpPr>
          <p:spPr bwMode="auto">
            <a:xfrm>
              <a:off x="793" y="2386"/>
              <a:ext cx="2404" cy="0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8729" name="Line 9"/>
            <p:cNvSpPr>
              <a:spLocks noChangeShapeType="1"/>
            </p:cNvSpPr>
            <p:nvPr/>
          </p:nvSpPr>
          <p:spPr bwMode="auto">
            <a:xfrm>
              <a:off x="793" y="2613"/>
              <a:ext cx="2404" cy="0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8730" name="Line 10"/>
            <p:cNvSpPr>
              <a:spLocks noChangeShapeType="1"/>
            </p:cNvSpPr>
            <p:nvPr/>
          </p:nvSpPr>
          <p:spPr bwMode="auto">
            <a:xfrm>
              <a:off x="793" y="2840"/>
              <a:ext cx="2404" cy="0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8731" name="Line 11"/>
            <p:cNvSpPr>
              <a:spLocks noChangeShapeType="1"/>
            </p:cNvSpPr>
            <p:nvPr/>
          </p:nvSpPr>
          <p:spPr bwMode="auto">
            <a:xfrm>
              <a:off x="793" y="1706"/>
              <a:ext cx="2404" cy="0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8732" name="Line 12"/>
            <p:cNvSpPr>
              <a:spLocks noChangeShapeType="1"/>
            </p:cNvSpPr>
            <p:nvPr/>
          </p:nvSpPr>
          <p:spPr bwMode="auto">
            <a:xfrm>
              <a:off x="793" y="1479"/>
              <a:ext cx="2404" cy="0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8733" name="Line 13"/>
            <p:cNvSpPr>
              <a:spLocks noChangeShapeType="1"/>
            </p:cNvSpPr>
            <p:nvPr/>
          </p:nvSpPr>
          <p:spPr bwMode="auto">
            <a:xfrm>
              <a:off x="793" y="1252"/>
              <a:ext cx="2404" cy="0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8734" name="Line 14"/>
            <p:cNvSpPr>
              <a:spLocks noChangeShapeType="1"/>
            </p:cNvSpPr>
            <p:nvPr/>
          </p:nvSpPr>
          <p:spPr bwMode="auto">
            <a:xfrm>
              <a:off x="793" y="1026"/>
              <a:ext cx="2404" cy="0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8735" name="Line 15"/>
            <p:cNvSpPr>
              <a:spLocks noChangeShapeType="1"/>
            </p:cNvSpPr>
            <p:nvPr/>
          </p:nvSpPr>
          <p:spPr bwMode="auto">
            <a:xfrm>
              <a:off x="793" y="799"/>
              <a:ext cx="2404" cy="0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8736" name="Line 16"/>
            <p:cNvSpPr>
              <a:spLocks noChangeShapeType="1"/>
            </p:cNvSpPr>
            <p:nvPr/>
          </p:nvSpPr>
          <p:spPr bwMode="auto">
            <a:xfrm flipV="1">
              <a:off x="1791" y="663"/>
              <a:ext cx="0" cy="2404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8737" name="Line 17"/>
            <p:cNvSpPr>
              <a:spLocks noChangeShapeType="1"/>
            </p:cNvSpPr>
            <p:nvPr/>
          </p:nvSpPr>
          <p:spPr bwMode="auto">
            <a:xfrm flipV="1">
              <a:off x="1564" y="663"/>
              <a:ext cx="0" cy="2404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8738" name="Line 18"/>
            <p:cNvSpPr>
              <a:spLocks noChangeShapeType="1"/>
            </p:cNvSpPr>
            <p:nvPr/>
          </p:nvSpPr>
          <p:spPr bwMode="auto">
            <a:xfrm flipV="1">
              <a:off x="1111" y="663"/>
              <a:ext cx="0" cy="2404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8739" name="Line 19"/>
            <p:cNvSpPr>
              <a:spLocks noChangeShapeType="1"/>
            </p:cNvSpPr>
            <p:nvPr/>
          </p:nvSpPr>
          <p:spPr bwMode="auto">
            <a:xfrm flipV="1">
              <a:off x="1337" y="663"/>
              <a:ext cx="0" cy="2404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8740" name="Line 20"/>
            <p:cNvSpPr>
              <a:spLocks noChangeShapeType="1"/>
            </p:cNvSpPr>
            <p:nvPr/>
          </p:nvSpPr>
          <p:spPr bwMode="auto">
            <a:xfrm flipV="1">
              <a:off x="884" y="663"/>
              <a:ext cx="0" cy="2404"/>
            </a:xfrm>
            <a:prstGeom prst="line">
              <a:avLst/>
            </a:prstGeom>
            <a:noFill/>
            <a:ln w="6350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8741" name="Line 21"/>
            <p:cNvSpPr>
              <a:spLocks noChangeShapeType="1"/>
            </p:cNvSpPr>
            <p:nvPr/>
          </p:nvSpPr>
          <p:spPr bwMode="auto">
            <a:xfrm flipV="1">
              <a:off x="2471" y="663"/>
              <a:ext cx="0" cy="2404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8742" name="Line 22"/>
            <p:cNvSpPr>
              <a:spLocks noChangeShapeType="1"/>
            </p:cNvSpPr>
            <p:nvPr/>
          </p:nvSpPr>
          <p:spPr bwMode="auto">
            <a:xfrm flipV="1">
              <a:off x="2245" y="663"/>
              <a:ext cx="0" cy="2404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8743" name="Line 23"/>
            <p:cNvSpPr>
              <a:spLocks noChangeShapeType="1"/>
            </p:cNvSpPr>
            <p:nvPr/>
          </p:nvSpPr>
          <p:spPr bwMode="auto">
            <a:xfrm flipV="1">
              <a:off x="2698" y="663"/>
              <a:ext cx="0" cy="2404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8744" name="Line 24"/>
            <p:cNvSpPr>
              <a:spLocks noChangeShapeType="1"/>
            </p:cNvSpPr>
            <p:nvPr/>
          </p:nvSpPr>
          <p:spPr bwMode="auto">
            <a:xfrm flipV="1">
              <a:off x="2925" y="663"/>
              <a:ext cx="0" cy="2404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8745" name="Line 25"/>
            <p:cNvSpPr>
              <a:spLocks noChangeShapeType="1"/>
            </p:cNvSpPr>
            <p:nvPr/>
          </p:nvSpPr>
          <p:spPr bwMode="auto">
            <a:xfrm flipV="1">
              <a:off x="3152" y="663"/>
              <a:ext cx="0" cy="2404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8746" name="Text Box 26"/>
            <p:cNvSpPr txBox="1">
              <a:spLocks noChangeArrowheads="1"/>
            </p:cNvSpPr>
            <p:nvPr/>
          </p:nvSpPr>
          <p:spPr bwMode="auto">
            <a:xfrm>
              <a:off x="2018" y="572"/>
              <a:ext cx="317" cy="2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solidFill>
                    <a:srgbClr val="0000FF"/>
                  </a:solidFill>
                </a:rPr>
                <a:t>y</a:t>
              </a:r>
              <a:endParaRPr lang="ru-RU" sz="1800">
                <a:solidFill>
                  <a:srgbClr val="0000FF"/>
                </a:solidFill>
              </a:endParaRPr>
            </a:p>
          </p:txBody>
        </p:sp>
        <p:sp>
          <p:nvSpPr>
            <p:cNvPr id="158747" name="Text Box 27"/>
            <p:cNvSpPr txBox="1">
              <a:spLocks noChangeArrowheads="1"/>
            </p:cNvSpPr>
            <p:nvPr/>
          </p:nvSpPr>
          <p:spPr bwMode="auto">
            <a:xfrm>
              <a:off x="2154" y="1916"/>
              <a:ext cx="188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0"/>
                <a:t>1</a:t>
              </a:r>
              <a:endParaRPr lang="ru-RU" sz="1600" i="0"/>
            </a:p>
          </p:txBody>
        </p:sp>
        <p:sp>
          <p:nvSpPr>
            <p:cNvPr id="158748" name="Text Box 28"/>
            <p:cNvSpPr txBox="1">
              <a:spLocks noChangeArrowheads="1"/>
            </p:cNvSpPr>
            <p:nvPr/>
          </p:nvSpPr>
          <p:spPr bwMode="auto">
            <a:xfrm>
              <a:off x="2607" y="1916"/>
              <a:ext cx="189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0"/>
                <a:t>3</a:t>
              </a:r>
              <a:endParaRPr lang="ru-RU" sz="1600" i="0"/>
            </a:p>
          </p:txBody>
        </p:sp>
        <p:sp>
          <p:nvSpPr>
            <p:cNvPr id="158749" name="Text Box 29"/>
            <p:cNvSpPr txBox="1">
              <a:spLocks noChangeArrowheads="1"/>
            </p:cNvSpPr>
            <p:nvPr/>
          </p:nvSpPr>
          <p:spPr bwMode="auto">
            <a:xfrm>
              <a:off x="2834" y="1916"/>
              <a:ext cx="189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b="0" i="0"/>
                <a:t>4</a:t>
              </a:r>
              <a:endParaRPr lang="ru-RU" sz="1600" b="0" i="0"/>
            </a:p>
          </p:txBody>
        </p:sp>
        <p:sp>
          <p:nvSpPr>
            <p:cNvPr id="158750" name="Text Box 30"/>
            <p:cNvSpPr txBox="1">
              <a:spLocks noChangeArrowheads="1"/>
            </p:cNvSpPr>
            <p:nvPr/>
          </p:nvSpPr>
          <p:spPr bwMode="auto">
            <a:xfrm>
              <a:off x="1655" y="1916"/>
              <a:ext cx="232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0"/>
                <a:t>-1</a:t>
              </a:r>
              <a:endParaRPr lang="ru-RU" sz="1600" i="0"/>
            </a:p>
          </p:txBody>
        </p:sp>
        <p:sp>
          <p:nvSpPr>
            <p:cNvPr id="158751" name="Text Box 31"/>
            <p:cNvSpPr txBox="1">
              <a:spLocks noChangeArrowheads="1"/>
            </p:cNvSpPr>
            <p:nvPr/>
          </p:nvSpPr>
          <p:spPr bwMode="auto">
            <a:xfrm>
              <a:off x="1428" y="1916"/>
              <a:ext cx="232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0"/>
                <a:t>-2</a:t>
              </a:r>
              <a:endParaRPr lang="ru-RU" sz="1600" i="0"/>
            </a:p>
          </p:txBody>
        </p:sp>
        <p:sp>
          <p:nvSpPr>
            <p:cNvPr id="158752" name="Text Box 32"/>
            <p:cNvSpPr txBox="1">
              <a:spLocks noChangeArrowheads="1"/>
            </p:cNvSpPr>
            <p:nvPr/>
          </p:nvSpPr>
          <p:spPr bwMode="auto">
            <a:xfrm>
              <a:off x="1247" y="1916"/>
              <a:ext cx="232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0"/>
                <a:t>-3</a:t>
              </a:r>
              <a:endParaRPr lang="ru-RU" sz="1600" i="0"/>
            </a:p>
          </p:txBody>
        </p:sp>
        <p:sp>
          <p:nvSpPr>
            <p:cNvPr id="158753" name="Text Box 33"/>
            <p:cNvSpPr txBox="1">
              <a:spLocks noChangeArrowheads="1"/>
            </p:cNvSpPr>
            <p:nvPr/>
          </p:nvSpPr>
          <p:spPr bwMode="auto">
            <a:xfrm>
              <a:off x="1020" y="1916"/>
              <a:ext cx="232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0"/>
                <a:t>-4</a:t>
              </a:r>
              <a:endParaRPr lang="ru-RU" sz="1600" i="0"/>
            </a:p>
          </p:txBody>
        </p:sp>
        <p:sp>
          <p:nvSpPr>
            <p:cNvPr id="158754" name="Text Box 34"/>
            <p:cNvSpPr txBox="1">
              <a:spLocks noChangeArrowheads="1"/>
            </p:cNvSpPr>
            <p:nvPr/>
          </p:nvSpPr>
          <p:spPr bwMode="auto">
            <a:xfrm>
              <a:off x="2018" y="1598"/>
              <a:ext cx="189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0"/>
                <a:t>1</a:t>
              </a:r>
              <a:endParaRPr lang="ru-RU" sz="1600" i="0"/>
            </a:p>
          </p:txBody>
        </p:sp>
        <p:sp>
          <p:nvSpPr>
            <p:cNvPr id="158755" name="Text Box 35"/>
            <p:cNvSpPr txBox="1">
              <a:spLocks noChangeArrowheads="1"/>
            </p:cNvSpPr>
            <p:nvPr/>
          </p:nvSpPr>
          <p:spPr bwMode="auto">
            <a:xfrm>
              <a:off x="2018" y="1372"/>
              <a:ext cx="189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0"/>
                <a:t>2</a:t>
              </a:r>
              <a:endParaRPr lang="ru-RU" sz="1600" i="0"/>
            </a:p>
          </p:txBody>
        </p:sp>
        <p:sp>
          <p:nvSpPr>
            <p:cNvPr id="158756" name="Text Box 36"/>
            <p:cNvSpPr txBox="1">
              <a:spLocks noChangeArrowheads="1"/>
            </p:cNvSpPr>
            <p:nvPr/>
          </p:nvSpPr>
          <p:spPr bwMode="auto">
            <a:xfrm>
              <a:off x="2018" y="1145"/>
              <a:ext cx="189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0"/>
                <a:t>3</a:t>
              </a:r>
              <a:endParaRPr lang="ru-RU" sz="1600" i="0"/>
            </a:p>
          </p:txBody>
        </p:sp>
        <p:sp>
          <p:nvSpPr>
            <p:cNvPr id="158757" name="Text Box 37"/>
            <p:cNvSpPr txBox="1">
              <a:spLocks noChangeArrowheads="1"/>
            </p:cNvSpPr>
            <p:nvPr/>
          </p:nvSpPr>
          <p:spPr bwMode="auto">
            <a:xfrm>
              <a:off x="2018" y="918"/>
              <a:ext cx="189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0"/>
                <a:t>4</a:t>
              </a:r>
              <a:endParaRPr lang="ru-RU" sz="1600" i="0"/>
            </a:p>
          </p:txBody>
        </p:sp>
        <p:sp>
          <p:nvSpPr>
            <p:cNvPr id="158758" name="Text Box 38"/>
            <p:cNvSpPr txBox="1">
              <a:spLocks noChangeArrowheads="1"/>
            </p:cNvSpPr>
            <p:nvPr/>
          </p:nvSpPr>
          <p:spPr bwMode="auto">
            <a:xfrm>
              <a:off x="2018" y="2052"/>
              <a:ext cx="233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0"/>
                <a:t>-1</a:t>
              </a:r>
              <a:endParaRPr lang="ru-RU" sz="1600" i="0"/>
            </a:p>
          </p:txBody>
        </p:sp>
        <p:sp>
          <p:nvSpPr>
            <p:cNvPr id="158759" name="Text Box 39"/>
            <p:cNvSpPr txBox="1">
              <a:spLocks noChangeArrowheads="1"/>
            </p:cNvSpPr>
            <p:nvPr/>
          </p:nvSpPr>
          <p:spPr bwMode="auto">
            <a:xfrm>
              <a:off x="2018" y="2279"/>
              <a:ext cx="233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0"/>
                <a:t>-2</a:t>
              </a:r>
              <a:endParaRPr lang="ru-RU" sz="1600" i="0"/>
            </a:p>
          </p:txBody>
        </p:sp>
        <p:sp>
          <p:nvSpPr>
            <p:cNvPr id="158760" name="Text Box 40"/>
            <p:cNvSpPr txBox="1">
              <a:spLocks noChangeArrowheads="1"/>
            </p:cNvSpPr>
            <p:nvPr/>
          </p:nvSpPr>
          <p:spPr bwMode="auto">
            <a:xfrm>
              <a:off x="2018" y="2506"/>
              <a:ext cx="233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0"/>
                <a:t>-3</a:t>
              </a:r>
              <a:endParaRPr lang="ru-RU" sz="1600" i="0"/>
            </a:p>
          </p:txBody>
        </p:sp>
        <p:sp>
          <p:nvSpPr>
            <p:cNvPr id="158761" name="Text Box 41"/>
            <p:cNvSpPr txBox="1">
              <a:spLocks noChangeArrowheads="1"/>
            </p:cNvSpPr>
            <p:nvPr/>
          </p:nvSpPr>
          <p:spPr bwMode="auto">
            <a:xfrm>
              <a:off x="2018" y="2732"/>
              <a:ext cx="233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0"/>
                <a:t>-4</a:t>
              </a:r>
              <a:endParaRPr lang="ru-RU" sz="1600" i="0"/>
            </a:p>
          </p:txBody>
        </p:sp>
        <p:sp>
          <p:nvSpPr>
            <p:cNvPr id="158762" name="Text Box 42"/>
            <p:cNvSpPr txBox="1">
              <a:spLocks noChangeArrowheads="1"/>
            </p:cNvSpPr>
            <p:nvPr/>
          </p:nvSpPr>
          <p:spPr bwMode="auto">
            <a:xfrm>
              <a:off x="1972" y="1916"/>
              <a:ext cx="189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0"/>
                <a:t>0</a:t>
              </a:r>
              <a:endParaRPr lang="ru-RU" sz="1600" i="0"/>
            </a:p>
          </p:txBody>
        </p:sp>
        <p:sp>
          <p:nvSpPr>
            <p:cNvPr id="158763" name="Text Box 43"/>
            <p:cNvSpPr txBox="1">
              <a:spLocks noChangeArrowheads="1"/>
            </p:cNvSpPr>
            <p:nvPr/>
          </p:nvSpPr>
          <p:spPr bwMode="auto">
            <a:xfrm>
              <a:off x="3061" y="1888"/>
              <a:ext cx="207" cy="25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0000FF"/>
                  </a:solidFill>
                </a:rPr>
                <a:t>x</a:t>
              </a:r>
              <a:endParaRPr lang="ru-RU">
                <a:solidFill>
                  <a:srgbClr val="0000FF"/>
                </a:solidFill>
              </a:endParaRPr>
            </a:p>
          </p:txBody>
        </p:sp>
        <p:sp>
          <p:nvSpPr>
            <p:cNvPr id="158764" name="Text Box 44"/>
            <p:cNvSpPr txBox="1">
              <a:spLocks noChangeArrowheads="1"/>
            </p:cNvSpPr>
            <p:nvPr/>
          </p:nvSpPr>
          <p:spPr bwMode="auto">
            <a:xfrm>
              <a:off x="2381" y="1933"/>
              <a:ext cx="189" cy="21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/>
                <a:t>2</a:t>
              </a:r>
              <a:endParaRPr lang="ru-RU" sz="1600"/>
            </a:p>
          </p:txBody>
        </p:sp>
      </p:grpSp>
      <p:sp>
        <p:nvSpPr>
          <p:cNvPr id="158765" name="Rectangle 45"/>
          <p:cNvSpPr>
            <a:spLocks noGrp="1" noChangeArrowheads="1"/>
          </p:cNvSpPr>
          <p:nvPr>
            <p:ph type="title"/>
          </p:nvPr>
        </p:nvSpPr>
        <p:spPr>
          <a:xfrm>
            <a:off x="250825" y="333375"/>
            <a:ext cx="4537075" cy="6048375"/>
          </a:xfrm>
        </p:spPr>
        <p:txBody>
          <a:bodyPr/>
          <a:lstStyle/>
          <a:p>
            <a:pPr algn="l"/>
            <a:r>
              <a:rPr lang="ru-RU" sz="3600" b="1" i="1">
                <a:solidFill>
                  <a:srgbClr val="FF0066"/>
                </a:solidFill>
              </a:rPr>
              <a:t>     </a:t>
            </a:r>
            <a:r>
              <a:rPr lang="ru-RU" sz="3600" b="1" i="1">
                <a:solidFill>
                  <a:srgbClr val="FF3300"/>
                </a:solidFill>
              </a:rPr>
              <a:t>Задание:</a:t>
            </a:r>
            <a:r>
              <a:rPr lang="ru-RU" sz="2400" b="1" i="1">
                <a:solidFill>
                  <a:srgbClr val="FF3300"/>
                </a:solidFill>
              </a:rPr>
              <a:t> </a:t>
            </a:r>
            <a:br>
              <a:rPr lang="ru-RU" sz="900" b="1" i="1">
                <a:solidFill>
                  <a:srgbClr val="FF3300"/>
                </a:solidFill>
              </a:rPr>
            </a:br>
            <a:br>
              <a:rPr lang="ru-RU" sz="2400" b="1" i="1">
                <a:solidFill>
                  <a:srgbClr val="0000FF"/>
                </a:solidFill>
              </a:rPr>
            </a:br>
            <a:r>
              <a:rPr lang="ru-RU" sz="3200" b="1" i="1">
                <a:solidFill>
                  <a:srgbClr val="0000FF"/>
                </a:solidFill>
              </a:rPr>
              <a:t>Построить точки</a:t>
            </a:r>
            <a:br>
              <a:rPr lang="ru-RU" sz="3200" b="1" i="1">
                <a:solidFill>
                  <a:srgbClr val="0000FF"/>
                </a:solidFill>
              </a:rPr>
            </a:br>
            <a:r>
              <a:rPr lang="ru-RU" sz="3200" b="1" i="1">
                <a:solidFill>
                  <a:srgbClr val="0000FF"/>
                </a:solidFill>
              </a:rPr>
              <a:t>         </a:t>
            </a:r>
            <a:r>
              <a:rPr lang="ru-RU" sz="3200" b="1" i="1">
                <a:solidFill>
                  <a:srgbClr val="FF3300"/>
                </a:solidFill>
              </a:rPr>
              <a:t>А(-2;-4)</a:t>
            </a:r>
            <a:br>
              <a:rPr lang="ru-RU" sz="3200" b="1" i="1">
                <a:solidFill>
                  <a:srgbClr val="FF0066"/>
                </a:solidFill>
              </a:rPr>
            </a:br>
            <a:r>
              <a:rPr lang="ru-RU" sz="3200" b="1" i="1">
                <a:solidFill>
                  <a:srgbClr val="FF0066"/>
                </a:solidFill>
              </a:rPr>
              <a:t>         </a:t>
            </a:r>
            <a:r>
              <a:rPr lang="ru-RU" sz="3200" b="1" i="1">
                <a:solidFill>
                  <a:srgbClr val="FF3300"/>
                </a:solidFill>
              </a:rPr>
              <a:t>В(-2;3)</a:t>
            </a:r>
            <a:br>
              <a:rPr lang="ru-RU" sz="3200" b="1" i="1">
                <a:solidFill>
                  <a:srgbClr val="FF3300"/>
                </a:solidFill>
              </a:rPr>
            </a:br>
            <a:r>
              <a:rPr lang="ru-RU" sz="3200" b="1" i="1">
                <a:solidFill>
                  <a:srgbClr val="FF3300"/>
                </a:solidFill>
              </a:rPr>
              <a:t>         С(4;3)</a:t>
            </a:r>
            <a:br>
              <a:rPr lang="ru-RU" sz="3200" b="1" i="1">
                <a:solidFill>
                  <a:srgbClr val="FF3300"/>
                </a:solidFill>
              </a:rPr>
            </a:br>
            <a:r>
              <a:rPr lang="ru-RU" sz="3200" b="1" i="1">
                <a:solidFill>
                  <a:srgbClr val="FF3300"/>
                </a:solidFill>
              </a:rPr>
              <a:t>         </a:t>
            </a:r>
            <a:r>
              <a:rPr lang="en-US" sz="3200" b="1" i="1">
                <a:solidFill>
                  <a:srgbClr val="FF3300"/>
                </a:solidFill>
              </a:rPr>
              <a:t>D(3</a:t>
            </a:r>
            <a:r>
              <a:rPr lang="ru-RU" sz="3200" b="1" i="1">
                <a:solidFill>
                  <a:srgbClr val="FF3300"/>
                </a:solidFill>
              </a:rPr>
              <a:t>;1)</a:t>
            </a:r>
            <a:br>
              <a:rPr lang="ru-RU" sz="3200" b="1" i="1">
                <a:solidFill>
                  <a:srgbClr val="FF3300"/>
                </a:solidFill>
              </a:rPr>
            </a:br>
            <a:r>
              <a:rPr lang="ru-RU" sz="3200" b="1" i="1">
                <a:solidFill>
                  <a:srgbClr val="FF3300"/>
                </a:solidFill>
              </a:rPr>
              <a:t>         Е(4;-1)</a:t>
            </a:r>
            <a:br>
              <a:rPr lang="ru-RU" sz="3200" b="1" i="1">
                <a:solidFill>
                  <a:srgbClr val="FF3300"/>
                </a:solidFill>
              </a:rPr>
            </a:br>
            <a:r>
              <a:rPr lang="ru-RU" sz="3200" b="1" i="1">
                <a:solidFill>
                  <a:srgbClr val="FF3300"/>
                </a:solidFill>
              </a:rPr>
              <a:t>         </a:t>
            </a:r>
            <a:r>
              <a:rPr lang="en-US" sz="3200" b="1" i="1">
                <a:solidFill>
                  <a:srgbClr val="FF3300"/>
                </a:solidFill>
              </a:rPr>
              <a:t>F(-2</a:t>
            </a:r>
            <a:r>
              <a:rPr lang="ru-RU" sz="3200" b="1" i="1">
                <a:solidFill>
                  <a:srgbClr val="FF3300"/>
                </a:solidFill>
              </a:rPr>
              <a:t>;</a:t>
            </a:r>
            <a:r>
              <a:rPr lang="en-US" sz="3200" b="1" i="1">
                <a:solidFill>
                  <a:srgbClr val="FF3300"/>
                </a:solidFill>
              </a:rPr>
              <a:t>-1)</a:t>
            </a:r>
            <a:br>
              <a:rPr lang="ru-RU" sz="3200" b="1" i="1">
                <a:solidFill>
                  <a:srgbClr val="FF0066"/>
                </a:solidFill>
              </a:rPr>
            </a:br>
            <a:br>
              <a:rPr lang="ru-RU" sz="3200" b="1" i="1">
                <a:solidFill>
                  <a:srgbClr val="FF0066"/>
                </a:solidFill>
              </a:rPr>
            </a:br>
            <a:r>
              <a:rPr lang="ru-RU" sz="3200" b="1" i="1">
                <a:solidFill>
                  <a:srgbClr val="0000FF"/>
                </a:solidFill>
              </a:rPr>
              <a:t>Построить ломанную </a:t>
            </a:r>
            <a:r>
              <a:rPr lang="ru-RU" sz="3200" b="1" i="1">
                <a:solidFill>
                  <a:srgbClr val="FF3300"/>
                </a:solidFill>
              </a:rPr>
              <a:t>АВС</a:t>
            </a:r>
            <a:r>
              <a:rPr lang="en-US" sz="3200" b="1" i="1">
                <a:solidFill>
                  <a:srgbClr val="FF3300"/>
                </a:solidFill>
              </a:rPr>
              <a:t>D</a:t>
            </a:r>
            <a:r>
              <a:rPr lang="ru-RU" sz="3200" b="1" i="1">
                <a:solidFill>
                  <a:srgbClr val="FF3300"/>
                </a:solidFill>
              </a:rPr>
              <a:t>Е</a:t>
            </a:r>
            <a:r>
              <a:rPr lang="en-US" sz="3200" b="1" i="1">
                <a:solidFill>
                  <a:srgbClr val="FF3300"/>
                </a:solidFill>
              </a:rPr>
              <a:t>F</a:t>
            </a:r>
            <a:endParaRPr lang="ru-RU" sz="3200" b="1" i="1">
              <a:solidFill>
                <a:srgbClr val="FF3300"/>
              </a:solidFill>
            </a:endParaRPr>
          </a:p>
        </p:txBody>
      </p:sp>
      <p:grpSp>
        <p:nvGrpSpPr>
          <p:cNvPr id="158788" name="Group 68"/>
          <p:cNvGrpSpPr>
            <a:grpSpLocks/>
          </p:cNvGrpSpPr>
          <p:nvPr/>
        </p:nvGrpSpPr>
        <p:grpSpPr bwMode="auto">
          <a:xfrm>
            <a:off x="5724525" y="2060575"/>
            <a:ext cx="2960688" cy="2844800"/>
            <a:chOff x="3606" y="1298"/>
            <a:chExt cx="1865" cy="1792"/>
          </a:xfrm>
        </p:grpSpPr>
        <p:sp>
          <p:nvSpPr>
            <p:cNvPr id="158769" name="Oval 49"/>
            <p:cNvSpPr>
              <a:spLocks noChangeArrowheads="1"/>
            </p:cNvSpPr>
            <p:nvPr/>
          </p:nvSpPr>
          <p:spPr bwMode="auto">
            <a:xfrm>
              <a:off x="3833" y="2931"/>
              <a:ext cx="46" cy="45"/>
            </a:xfrm>
            <a:prstGeom prst="ellipse">
              <a:avLst/>
            </a:prstGeom>
            <a:solidFill>
              <a:srgbClr val="FF0000"/>
            </a:solidFill>
            <a:ln w="9525" algn="ctr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8770" name="Oval 50"/>
            <p:cNvSpPr>
              <a:spLocks noChangeArrowheads="1"/>
            </p:cNvSpPr>
            <p:nvPr/>
          </p:nvSpPr>
          <p:spPr bwMode="auto">
            <a:xfrm>
              <a:off x="3833" y="1389"/>
              <a:ext cx="46" cy="45"/>
            </a:xfrm>
            <a:prstGeom prst="ellipse">
              <a:avLst/>
            </a:prstGeom>
            <a:solidFill>
              <a:srgbClr val="FF0000"/>
            </a:solidFill>
            <a:ln w="9525" algn="ctr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8771" name="Oval 51"/>
            <p:cNvSpPr>
              <a:spLocks noChangeArrowheads="1"/>
            </p:cNvSpPr>
            <p:nvPr/>
          </p:nvSpPr>
          <p:spPr bwMode="auto">
            <a:xfrm>
              <a:off x="5193" y="1389"/>
              <a:ext cx="46" cy="45"/>
            </a:xfrm>
            <a:prstGeom prst="ellipse">
              <a:avLst/>
            </a:prstGeom>
            <a:solidFill>
              <a:srgbClr val="FF0000"/>
            </a:solidFill>
            <a:ln w="9525" algn="ctr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8772" name="Oval 52"/>
            <p:cNvSpPr>
              <a:spLocks noChangeArrowheads="1"/>
            </p:cNvSpPr>
            <p:nvPr/>
          </p:nvSpPr>
          <p:spPr bwMode="auto">
            <a:xfrm>
              <a:off x="4967" y="1842"/>
              <a:ext cx="46" cy="45"/>
            </a:xfrm>
            <a:prstGeom prst="ellipse">
              <a:avLst/>
            </a:prstGeom>
            <a:solidFill>
              <a:srgbClr val="FF0000"/>
            </a:solidFill>
            <a:ln w="9525" algn="ctr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8773" name="Oval 53"/>
            <p:cNvSpPr>
              <a:spLocks noChangeArrowheads="1"/>
            </p:cNvSpPr>
            <p:nvPr/>
          </p:nvSpPr>
          <p:spPr bwMode="auto">
            <a:xfrm>
              <a:off x="5193" y="2296"/>
              <a:ext cx="46" cy="45"/>
            </a:xfrm>
            <a:prstGeom prst="ellipse">
              <a:avLst/>
            </a:prstGeom>
            <a:solidFill>
              <a:srgbClr val="FF0000"/>
            </a:solidFill>
            <a:ln w="9525" algn="ctr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8774" name="Oval 54"/>
            <p:cNvSpPr>
              <a:spLocks noChangeArrowheads="1"/>
            </p:cNvSpPr>
            <p:nvPr/>
          </p:nvSpPr>
          <p:spPr bwMode="auto">
            <a:xfrm>
              <a:off x="3833" y="2296"/>
              <a:ext cx="46" cy="45"/>
            </a:xfrm>
            <a:prstGeom prst="ellipse">
              <a:avLst/>
            </a:prstGeom>
            <a:solidFill>
              <a:srgbClr val="FF0000"/>
            </a:solidFill>
            <a:ln w="9525" algn="ctr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8776" name="Text Box 56"/>
            <p:cNvSpPr txBox="1">
              <a:spLocks noChangeArrowheads="1"/>
            </p:cNvSpPr>
            <p:nvPr/>
          </p:nvSpPr>
          <p:spPr bwMode="auto">
            <a:xfrm>
              <a:off x="3606" y="2840"/>
              <a:ext cx="232" cy="2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>
                  <a:solidFill>
                    <a:srgbClr val="FF0066"/>
                  </a:solidFill>
                </a:rPr>
                <a:t>А</a:t>
              </a:r>
            </a:p>
          </p:txBody>
        </p:sp>
        <p:sp>
          <p:nvSpPr>
            <p:cNvPr id="158777" name="Text Box 57"/>
            <p:cNvSpPr txBox="1">
              <a:spLocks noChangeArrowheads="1"/>
            </p:cNvSpPr>
            <p:nvPr/>
          </p:nvSpPr>
          <p:spPr bwMode="auto">
            <a:xfrm>
              <a:off x="3606" y="1298"/>
              <a:ext cx="232" cy="2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>
                  <a:solidFill>
                    <a:srgbClr val="FF0066"/>
                  </a:solidFill>
                </a:rPr>
                <a:t>В</a:t>
              </a:r>
            </a:p>
          </p:txBody>
        </p:sp>
        <p:sp>
          <p:nvSpPr>
            <p:cNvPr id="158778" name="Text Box 58"/>
            <p:cNvSpPr txBox="1">
              <a:spLocks noChangeArrowheads="1"/>
            </p:cNvSpPr>
            <p:nvPr/>
          </p:nvSpPr>
          <p:spPr bwMode="auto">
            <a:xfrm>
              <a:off x="5239" y="1298"/>
              <a:ext cx="232" cy="2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>
                  <a:solidFill>
                    <a:srgbClr val="FF0066"/>
                  </a:solidFill>
                </a:rPr>
                <a:t>С</a:t>
              </a:r>
            </a:p>
          </p:txBody>
        </p:sp>
        <p:sp>
          <p:nvSpPr>
            <p:cNvPr id="158779" name="Text Box 59"/>
            <p:cNvSpPr txBox="1">
              <a:spLocks noChangeArrowheads="1"/>
            </p:cNvSpPr>
            <p:nvPr/>
          </p:nvSpPr>
          <p:spPr bwMode="auto">
            <a:xfrm>
              <a:off x="5012" y="1752"/>
              <a:ext cx="232" cy="2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0066"/>
                  </a:solidFill>
                </a:rPr>
                <a:t>D</a:t>
              </a:r>
              <a:endParaRPr lang="ru-RU">
                <a:solidFill>
                  <a:srgbClr val="FF0066"/>
                </a:solidFill>
              </a:endParaRPr>
            </a:p>
          </p:txBody>
        </p:sp>
        <p:sp>
          <p:nvSpPr>
            <p:cNvPr id="158780" name="Text Box 60"/>
            <p:cNvSpPr txBox="1">
              <a:spLocks noChangeArrowheads="1"/>
            </p:cNvSpPr>
            <p:nvPr/>
          </p:nvSpPr>
          <p:spPr bwMode="auto">
            <a:xfrm>
              <a:off x="5239" y="2205"/>
              <a:ext cx="223" cy="2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0066"/>
                  </a:solidFill>
                </a:rPr>
                <a:t>E</a:t>
              </a:r>
              <a:endParaRPr lang="ru-RU">
                <a:solidFill>
                  <a:srgbClr val="FF0066"/>
                </a:solidFill>
              </a:endParaRPr>
            </a:p>
          </p:txBody>
        </p:sp>
        <p:sp>
          <p:nvSpPr>
            <p:cNvPr id="158781" name="Text Box 61"/>
            <p:cNvSpPr txBox="1">
              <a:spLocks noChangeArrowheads="1"/>
            </p:cNvSpPr>
            <p:nvPr/>
          </p:nvSpPr>
          <p:spPr bwMode="auto">
            <a:xfrm>
              <a:off x="3833" y="2296"/>
              <a:ext cx="214" cy="2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>
                  <a:solidFill>
                    <a:srgbClr val="FF0066"/>
                  </a:solidFill>
                </a:rPr>
                <a:t>F</a:t>
              </a:r>
              <a:endParaRPr lang="ru-RU">
                <a:solidFill>
                  <a:srgbClr val="FF0066"/>
                </a:solidFill>
              </a:endParaRPr>
            </a:p>
          </p:txBody>
        </p:sp>
      </p:grpSp>
      <p:sp>
        <p:nvSpPr>
          <p:cNvPr id="158782" name="Line 62"/>
          <p:cNvSpPr>
            <a:spLocks noChangeShapeType="1"/>
          </p:cNvSpPr>
          <p:nvPr/>
        </p:nvSpPr>
        <p:spPr bwMode="auto">
          <a:xfrm flipV="1">
            <a:off x="6156325" y="2276475"/>
            <a:ext cx="0" cy="2376488"/>
          </a:xfrm>
          <a:prstGeom prst="line">
            <a:avLst/>
          </a:prstGeom>
          <a:noFill/>
          <a:ln w="19050">
            <a:solidFill>
              <a:srgbClr val="FF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58784" name="Line 64"/>
          <p:cNvSpPr>
            <a:spLocks noChangeShapeType="1"/>
          </p:cNvSpPr>
          <p:nvPr/>
        </p:nvSpPr>
        <p:spPr bwMode="auto">
          <a:xfrm>
            <a:off x="6156325" y="2276475"/>
            <a:ext cx="2160588" cy="0"/>
          </a:xfrm>
          <a:prstGeom prst="line">
            <a:avLst/>
          </a:prstGeom>
          <a:noFill/>
          <a:ln w="19050">
            <a:solidFill>
              <a:srgbClr val="FF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58785" name="Line 65"/>
          <p:cNvSpPr>
            <a:spLocks noChangeShapeType="1"/>
          </p:cNvSpPr>
          <p:nvPr/>
        </p:nvSpPr>
        <p:spPr bwMode="auto">
          <a:xfrm flipH="1">
            <a:off x="7956550" y="2276475"/>
            <a:ext cx="287338" cy="647700"/>
          </a:xfrm>
          <a:prstGeom prst="line">
            <a:avLst/>
          </a:prstGeom>
          <a:noFill/>
          <a:ln w="19050">
            <a:solidFill>
              <a:srgbClr val="FF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58786" name="Line 66"/>
          <p:cNvSpPr>
            <a:spLocks noChangeShapeType="1"/>
          </p:cNvSpPr>
          <p:nvPr/>
        </p:nvSpPr>
        <p:spPr bwMode="auto">
          <a:xfrm>
            <a:off x="7956550" y="2997200"/>
            <a:ext cx="360363" cy="720725"/>
          </a:xfrm>
          <a:prstGeom prst="line">
            <a:avLst/>
          </a:prstGeom>
          <a:noFill/>
          <a:ln w="19050">
            <a:solidFill>
              <a:srgbClr val="FF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58787" name="Line 67"/>
          <p:cNvSpPr>
            <a:spLocks noChangeShapeType="1"/>
          </p:cNvSpPr>
          <p:nvPr/>
        </p:nvSpPr>
        <p:spPr bwMode="auto">
          <a:xfrm>
            <a:off x="6156325" y="3644900"/>
            <a:ext cx="2160588" cy="0"/>
          </a:xfrm>
          <a:prstGeom prst="line">
            <a:avLst/>
          </a:prstGeom>
          <a:noFill/>
          <a:ln w="19050">
            <a:solidFill>
              <a:srgbClr val="FF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58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158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158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000"/>
                                        <p:tgtEl>
                                          <p:spTgt spid="158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58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1000"/>
                                        <p:tgtEl>
                                          <p:spTgt spid="158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000"/>
                                        <p:tgtEl>
                                          <p:spTgt spid="158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1000"/>
                                        <p:tgtEl>
                                          <p:spTgt spid="158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765" grpId="0"/>
      <p:bldP spid="158782" grpId="0" animBg="1"/>
      <p:bldP spid="158784" grpId="0" animBg="1"/>
      <p:bldP spid="158785" grpId="0" animBg="1"/>
      <p:bldP spid="158786" grpId="0" animBg="1"/>
      <p:bldP spid="15878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2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6" name="Rectangle 4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4608513" cy="4752975"/>
          </a:xfrm>
        </p:spPr>
        <p:txBody>
          <a:bodyPr/>
          <a:lstStyle/>
          <a:p>
            <a:pPr algn="just"/>
            <a:r>
              <a:rPr lang="ru-RU" sz="2200" b="1" i="1">
                <a:solidFill>
                  <a:srgbClr val="0000FF"/>
                </a:solidFill>
              </a:rPr>
              <a:t>Этот знак в школе Пифагора считался символом дружбы, он был чем-то вроде талисмана, которым одаривали друзей, тайным знаком, по которому Пифагорейцы узнавали друг друга. В средние века он предохранял от нечистой силы, что, впрочем, не мешало называть его «лапой ведьмы».</a:t>
            </a:r>
          </a:p>
        </p:txBody>
      </p:sp>
      <p:grpSp>
        <p:nvGrpSpPr>
          <p:cNvPr id="161798" name="Group 6"/>
          <p:cNvGrpSpPr>
            <a:grpSpLocks/>
          </p:cNvGrpSpPr>
          <p:nvPr/>
        </p:nvGrpSpPr>
        <p:grpSpPr bwMode="auto">
          <a:xfrm>
            <a:off x="5076825" y="692150"/>
            <a:ext cx="3816350" cy="3960813"/>
            <a:chOff x="2880" y="527"/>
            <a:chExt cx="2404" cy="2495"/>
          </a:xfrm>
        </p:grpSpPr>
        <p:sp>
          <p:nvSpPr>
            <p:cNvPr id="161799" name="Line 7"/>
            <p:cNvSpPr>
              <a:spLocks noChangeShapeType="1"/>
            </p:cNvSpPr>
            <p:nvPr/>
          </p:nvSpPr>
          <p:spPr bwMode="auto">
            <a:xfrm>
              <a:off x="2880" y="1888"/>
              <a:ext cx="2404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61800" name="Line 8"/>
            <p:cNvSpPr>
              <a:spLocks noChangeShapeType="1"/>
            </p:cNvSpPr>
            <p:nvPr/>
          </p:nvSpPr>
          <p:spPr bwMode="auto">
            <a:xfrm flipV="1">
              <a:off x="4105" y="618"/>
              <a:ext cx="0" cy="2404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61801" name="Line 9"/>
            <p:cNvSpPr>
              <a:spLocks noChangeShapeType="1"/>
            </p:cNvSpPr>
            <p:nvPr/>
          </p:nvSpPr>
          <p:spPr bwMode="auto">
            <a:xfrm>
              <a:off x="2880" y="2115"/>
              <a:ext cx="2404" cy="0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61802" name="Line 10"/>
            <p:cNvSpPr>
              <a:spLocks noChangeShapeType="1"/>
            </p:cNvSpPr>
            <p:nvPr/>
          </p:nvSpPr>
          <p:spPr bwMode="auto">
            <a:xfrm>
              <a:off x="2880" y="2341"/>
              <a:ext cx="2404" cy="0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61803" name="Line 11"/>
            <p:cNvSpPr>
              <a:spLocks noChangeShapeType="1"/>
            </p:cNvSpPr>
            <p:nvPr/>
          </p:nvSpPr>
          <p:spPr bwMode="auto">
            <a:xfrm>
              <a:off x="2880" y="2568"/>
              <a:ext cx="2404" cy="0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61804" name="Line 12"/>
            <p:cNvSpPr>
              <a:spLocks noChangeShapeType="1"/>
            </p:cNvSpPr>
            <p:nvPr/>
          </p:nvSpPr>
          <p:spPr bwMode="auto">
            <a:xfrm>
              <a:off x="2880" y="2795"/>
              <a:ext cx="2404" cy="0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61805" name="Line 13"/>
            <p:cNvSpPr>
              <a:spLocks noChangeShapeType="1"/>
            </p:cNvSpPr>
            <p:nvPr/>
          </p:nvSpPr>
          <p:spPr bwMode="auto">
            <a:xfrm>
              <a:off x="2880" y="1661"/>
              <a:ext cx="2404" cy="0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61806" name="Line 14"/>
            <p:cNvSpPr>
              <a:spLocks noChangeShapeType="1"/>
            </p:cNvSpPr>
            <p:nvPr/>
          </p:nvSpPr>
          <p:spPr bwMode="auto">
            <a:xfrm>
              <a:off x="2880" y="1434"/>
              <a:ext cx="2404" cy="0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61807" name="Line 15"/>
            <p:cNvSpPr>
              <a:spLocks noChangeShapeType="1"/>
            </p:cNvSpPr>
            <p:nvPr/>
          </p:nvSpPr>
          <p:spPr bwMode="auto">
            <a:xfrm>
              <a:off x="2880" y="1207"/>
              <a:ext cx="2404" cy="0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61808" name="Line 16"/>
            <p:cNvSpPr>
              <a:spLocks noChangeShapeType="1"/>
            </p:cNvSpPr>
            <p:nvPr/>
          </p:nvSpPr>
          <p:spPr bwMode="auto">
            <a:xfrm>
              <a:off x="2880" y="981"/>
              <a:ext cx="2404" cy="0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61809" name="Line 17"/>
            <p:cNvSpPr>
              <a:spLocks noChangeShapeType="1"/>
            </p:cNvSpPr>
            <p:nvPr/>
          </p:nvSpPr>
          <p:spPr bwMode="auto">
            <a:xfrm>
              <a:off x="2880" y="754"/>
              <a:ext cx="2404" cy="0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61810" name="Line 18"/>
            <p:cNvSpPr>
              <a:spLocks noChangeShapeType="1"/>
            </p:cNvSpPr>
            <p:nvPr/>
          </p:nvSpPr>
          <p:spPr bwMode="auto">
            <a:xfrm flipV="1">
              <a:off x="3878" y="618"/>
              <a:ext cx="0" cy="2404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61811" name="Line 19"/>
            <p:cNvSpPr>
              <a:spLocks noChangeShapeType="1"/>
            </p:cNvSpPr>
            <p:nvPr/>
          </p:nvSpPr>
          <p:spPr bwMode="auto">
            <a:xfrm flipV="1">
              <a:off x="3651" y="618"/>
              <a:ext cx="0" cy="2404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61812" name="Line 20"/>
            <p:cNvSpPr>
              <a:spLocks noChangeShapeType="1"/>
            </p:cNvSpPr>
            <p:nvPr/>
          </p:nvSpPr>
          <p:spPr bwMode="auto">
            <a:xfrm flipV="1">
              <a:off x="3198" y="618"/>
              <a:ext cx="0" cy="2404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61813" name="Line 21"/>
            <p:cNvSpPr>
              <a:spLocks noChangeShapeType="1"/>
            </p:cNvSpPr>
            <p:nvPr/>
          </p:nvSpPr>
          <p:spPr bwMode="auto">
            <a:xfrm flipV="1">
              <a:off x="3424" y="618"/>
              <a:ext cx="0" cy="2404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61814" name="Line 22"/>
            <p:cNvSpPr>
              <a:spLocks noChangeShapeType="1"/>
            </p:cNvSpPr>
            <p:nvPr/>
          </p:nvSpPr>
          <p:spPr bwMode="auto">
            <a:xfrm flipV="1">
              <a:off x="2971" y="618"/>
              <a:ext cx="0" cy="2404"/>
            </a:xfrm>
            <a:prstGeom prst="line">
              <a:avLst/>
            </a:prstGeom>
            <a:noFill/>
            <a:ln w="6350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61815" name="Line 23"/>
            <p:cNvSpPr>
              <a:spLocks noChangeShapeType="1"/>
            </p:cNvSpPr>
            <p:nvPr/>
          </p:nvSpPr>
          <p:spPr bwMode="auto">
            <a:xfrm flipV="1">
              <a:off x="4558" y="618"/>
              <a:ext cx="0" cy="2404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61816" name="Line 24"/>
            <p:cNvSpPr>
              <a:spLocks noChangeShapeType="1"/>
            </p:cNvSpPr>
            <p:nvPr/>
          </p:nvSpPr>
          <p:spPr bwMode="auto">
            <a:xfrm flipV="1">
              <a:off x="4332" y="618"/>
              <a:ext cx="0" cy="2404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61817" name="Line 25"/>
            <p:cNvSpPr>
              <a:spLocks noChangeShapeType="1"/>
            </p:cNvSpPr>
            <p:nvPr/>
          </p:nvSpPr>
          <p:spPr bwMode="auto">
            <a:xfrm flipV="1">
              <a:off x="4785" y="618"/>
              <a:ext cx="0" cy="2404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61818" name="Line 26"/>
            <p:cNvSpPr>
              <a:spLocks noChangeShapeType="1"/>
            </p:cNvSpPr>
            <p:nvPr/>
          </p:nvSpPr>
          <p:spPr bwMode="auto">
            <a:xfrm flipV="1">
              <a:off x="5012" y="618"/>
              <a:ext cx="0" cy="2404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61819" name="Line 27"/>
            <p:cNvSpPr>
              <a:spLocks noChangeShapeType="1"/>
            </p:cNvSpPr>
            <p:nvPr/>
          </p:nvSpPr>
          <p:spPr bwMode="auto">
            <a:xfrm flipV="1">
              <a:off x="5239" y="618"/>
              <a:ext cx="0" cy="2404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61820" name="Text Box 28"/>
            <p:cNvSpPr txBox="1">
              <a:spLocks noChangeArrowheads="1"/>
            </p:cNvSpPr>
            <p:nvPr/>
          </p:nvSpPr>
          <p:spPr bwMode="auto">
            <a:xfrm>
              <a:off x="4105" y="527"/>
              <a:ext cx="31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400">
                  <a:solidFill>
                    <a:srgbClr val="0000FF"/>
                  </a:solidFill>
                  <a:latin typeface="Times New Roman" pitchFamily="18" charset="0"/>
                </a:rPr>
                <a:t>y</a:t>
              </a:r>
              <a:endParaRPr lang="ru-RU" sz="2400">
                <a:solidFill>
                  <a:srgbClr val="0000FF"/>
                </a:solidFill>
                <a:latin typeface="Times New Roman" pitchFamily="18" charset="0"/>
              </a:endParaRPr>
            </a:p>
          </p:txBody>
        </p:sp>
        <p:sp>
          <p:nvSpPr>
            <p:cNvPr id="161821" name="Text Box 29"/>
            <p:cNvSpPr txBox="1">
              <a:spLocks noChangeArrowheads="1"/>
            </p:cNvSpPr>
            <p:nvPr/>
          </p:nvSpPr>
          <p:spPr bwMode="auto">
            <a:xfrm>
              <a:off x="4241" y="1888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i="0">
                  <a:latin typeface="Times New Roman" pitchFamily="18" charset="0"/>
                </a:rPr>
                <a:t>1</a:t>
              </a:r>
              <a:endParaRPr lang="ru-RU" sz="1800" i="0">
                <a:latin typeface="Times New Roman" pitchFamily="18" charset="0"/>
              </a:endParaRPr>
            </a:p>
          </p:txBody>
        </p:sp>
        <p:sp>
          <p:nvSpPr>
            <p:cNvPr id="161822" name="Text Box 30"/>
            <p:cNvSpPr txBox="1">
              <a:spLocks noChangeArrowheads="1"/>
            </p:cNvSpPr>
            <p:nvPr/>
          </p:nvSpPr>
          <p:spPr bwMode="auto">
            <a:xfrm>
              <a:off x="4468" y="1888"/>
              <a:ext cx="36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800" i="0">
                  <a:latin typeface="Times New Roman" pitchFamily="18" charset="0"/>
                </a:rPr>
                <a:t>2</a:t>
              </a:r>
              <a:endParaRPr lang="ru-RU" sz="1800" i="0">
                <a:latin typeface="Times New Roman" pitchFamily="18" charset="0"/>
              </a:endParaRPr>
            </a:p>
          </p:txBody>
        </p:sp>
        <p:sp>
          <p:nvSpPr>
            <p:cNvPr id="161823" name="Text Box 31"/>
            <p:cNvSpPr txBox="1">
              <a:spLocks noChangeArrowheads="1"/>
            </p:cNvSpPr>
            <p:nvPr/>
          </p:nvSpPr>
          <p:spPr bwMode="auto">
            <a:xfrm>
              <a:off x="4694" y="1888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i="0">
                  <a:latin typeface="Times New Roman" pitchFamily="18" charset="0"/>
                </a:rPr>
                <a:t>3</a:t>
              </a:r>
              <a:endParaRPr lang="ru-RU" sz="1800" i="0">
                <a:latin typeface="Times New Roman" pitchFamily="18" charset="0"/>
              </a:endParaRPr>
            </a:p>
          </p:txBody>
        </p:sp>
        <p:sp>
          <p:nvSpPr>
            <p:cNvPr id="161824" name="Text Box 32"/>
            <p:cNvSpPr txBox="1">
              <a:spLocks noChangeArrowheads="1"/>
            </p:cNvSpPr>
            <p:nvPr/>
          </p:nvSpPr>
          <p:spPr bwMode="auto">
            <a:xfrm>
              <a:off x="4921" y="1888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i="0">
                  <a:latin typeface="Times New Roman" pitchFamily="18" charset="0"/>
                </a:rPr>
                <a:t>4</a:t>
              </a:r>
              <a:endParaRPr lang="ru-RU" sz="1800" i="0">
                <a:latin typeface="Times New Roman" pitchFamily="18" charset="0"/>
              </a:endParaRPr>
            </a:p>
          </p:txBody>
        </p:sp>
        <p:sp>
          <p:nvSpPr>
            <p:cNvPr id="161825" name="Text Box 33"/>
            <p:cNvSpPr txBox="1">
              <a:spLocks noChangeArrowheads="1"/>
            </p:cNvSpPr>
            <p:nvPr/>
          </p:nvSpPr>
          <p:spPr bwMode="auto">
            <a:xfrm>
              <a:off x="3742" y="1888"/>
              <a:ext cx="2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i="0">
                  <a:latin typeface="Times New Roman" pitchFamily="18" charset="0"/>
                </a:rPr>
                <a:t>-1</a:t>
              </a:r>
              <a:endParaRPr lang="ru-RU" sz="1800" i="0">
                <a:latin typeface="Times New Roman" pitchFamily="18" charset="0"/>
              </a:endParaRPr>
            </a:p>
          </p:txBody>
        </p:sp>
        <p:sp>
          <p:nvSpPr>
            <p:cNvPr id="161826" name="Text Box 34"/>
            <p:cNvSpPr txBox="1">
              <a:spLocks noChangeArrowheads="1"/>
            </p:cNvSpPr>
            <p:nvPr/>
          </p:nvSpPr>
          <p:spPr bwMode="auto">
            <a:xfrm>
              <a:off x="3515" y="1888"/>
              <a:ext cx="2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i="0">
                  <a:latin typeface="Times New Roman" pitchFamily="18" charset="0"/>
                </a:rPr>
                <a:t>-2</a:t>
              </a:r>
              <a:endParaRPr lang="ru-RU" sz="1800" i="0">
                <a:latin typeface="Times New Roman" pitchFamily="18" charset="0"/>
              </a:endParaRPr>
            </a:p>
          </p:txBody>
        </p:sp>
        <p:sp>
          <p:nvSpPr>
            <p:cNvPr id="161827" name="Text Box 35"/>
            <p:cNvSpPr txBox="1">
              <a:spLocks noChangeArrowheads="1"/>
            </p:cNvSpPr>
            <p:nvPr/>
          </p:nvSpPr>
          <p:spPr bwMode="auto">
            <a:xfrm>
              <a:off x="3334" y="1888"/>
              <a:ext cx="2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i="0">
                  <a:latin typeface="Times New Roman" pitchFamily="18" charset="0"/>
                </a:rPr>
                <a:t>-3</a:t>
              </a:r>
              <a:endParaRPr lang="ru-RU" sz="1800" i="0">
                <a:latin typeface="Times New Roman" pitchFamily="18" charset="0"/>
              </a:endParaRPr>
            </a:p>
          </p:txBody>
        </p:sp>
        <p:sp>
          <p:nvSpPr>
            <p:cNvPr id="161828" name="Text Box 36"/>
            <p:cNvSpPr txBox="1">
              <a:spLocks noChangeArrowheads="1"/>
            </p:cNvSpPr>
            <p:nvPr/>
          </p:nvSpPr>
          <p:spPr bwMode="auto">
            <a:xfrm>
              <a:off x="3107" y="1888"/>
              <a:ext cx="2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i="0">
                  <a:latin typeface="Times New Roman" pitchFamily="18" charset="0"/>
                </a:rPr>
                <a:t>-4</a:t>
              </a:r>
              <a:endParaRPr lang="ru-RU" sz="1800" i="0">
                <a:latin typeface="Times New Roman" pitchFamily="18" charset="0"/>
              </a:endParaRPr>
            </a:p>
          </p:txBody>
        </p:sp>
        <p:sp>
          <p:nvSpPr>
            <p:cNvPr id="161829" name="Text Box 37"/>
            <p:cNvSpPr txBox="1">
              <a:spLocks noChangeArrowheads="1"/>
            </p:cNvSpPr>
            <p:nvPr/>
          </p:nvSpPr>
          <p:spPr bwMode="auto">
            <a:xfrm>
              <a:off x="4105" y="1570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i="0">
                  <a:latin typeface="Times New Roman" pitchFamily="18" charset="0"/>
                </a:rPr>
                <a:t>1</a:t>
              </a:r>
              <a:endParaRPr lang="ru-RU" sz="1800" i="0">
                <a:latin typeface="Times New Roman" pitchFamily="18" charset="0"/>
              </a:endParaRPr>
            </a:p>
          </p:txBody>
        </p:sp>
        <p:sp>
          <p:nvSpPr>
            <p:cNvPr id="161830" name="Text Box 38"/>
            <p:cNvSpPr txBox="1">
              <a:spLocks noChangeArrowheads="1"/>
            </p:cNvSpPr>
            <p:nvPr/>
          </p:nvSpPr>
          <p:spPr bwMode="auto">
            <a:xfrm>
              <a:off x="4105" y="1344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i="0">
                  <a:latin typeface="Times New Roman" pitchFamily="18" charset="0"/>
                </a:rPr>
                <a:t>2</a:t>
              </a:r>
              <a:endParaRPr lang="ru-RU" sz="1800" i="0">
                <a:latin typeface="Times New Roman" pitchFamily="18" charset="0"/>
              </a:endParaRPr>
            </a:p>
          </p:txBody>
        </p:sp>
        <p:sp>
          <p:nvSpPr>
            <p:cNvPr id="161831" name="Text Box 39"/>
            <p:cNvSpPr txBox="1">
              <a:spLocks noChangeArrowheads="1"/>
            </p:cNvSpPr>
            <p:nvPr/>
          </p:nvSpPr>
          <p:spPr bwMode="auto">
            <a:xfrm>
              <a:off x="4105" y="1117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i="0">
                  <a:latin typeface="Times New Roman" pitchFamily="18" charset="0"/>
                </a:rPr>
                <a:t>3</a:t>
              </a:r>
              <a:endParaRPr lang="ru-RU" sz="1800" i="0">
                <a:latin typeface="Times New Roman" pitchFamily="18" charset="0"/>
              </a:endParaRPr>
            </a:p>
          </p:txBody>
        </p:sp>
        <p:sp>
          <p:nvSpPr>
            <p:cNvPr id="161832" name="Text Box 40"/>
            <p:cNvSpPr txBox="1">
              <a:spLocks noChangeArrowheads="1"/>
            </p:cNvSpPr>
            <p:nvPr/>
          </p:nvSpPr>
          <p:spPr bwMode="auto">
            <a:xfrm>
              <a:off x="4105" y="890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b="0" i="0">
                  <a:latin typeface="Times New Roman" pitchFamily="18" charset="0"/>
                </a:rPr>
                <a:t>4</a:t>
              </a:r>
              <a:endParaRPr lang="ru-RU" sz="1800" b="0" i="0">
                <a:latin typeface="Times New Roman" pitchFamily="18" charset="0"/>
              </a:endParaRPr>
            </a:p>
          </p:txBody>
        </p:sp>
        <p:sp>
          <p:nvSpPr>
            <p:cNvPr id="161833" name="Text Box 41"/>
            <p:cNvSpPr txBox="1">
              <a:spLocks noChangeArrowheads="1"/>
            </p:cNvSpPr>
            <p:nvPr/>
          </p:nvSpPr>
          <p:spPr bwMode="auto">
            <a:xfrm>
              <a:off x="4105" y="2024"/>
              <a:ext cx="2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i="0">
                  <a:latin typeface="Times New Roman" pitchFamily="18" charset="0"/>
                </a:rPr>
                <a:t>-1</a:t>
              </a:r>
              <a:endParaRPr lang="ru-RU" sz="1800" i="0">
                <a:latin typeface="Times New Roman" pitchFamily="18" charset="0"/>
              </a:endParaRPr>
            </a:p>
          </p:txBody>
        </p:sp>
        <p:sp>
          <p:nvSpPr>
            <p:cNvPr id="161834" name="Text Box 42"/>
            <p:cNvSpPr txBox="1">
              <a:spLocks noChangeArrowheads="1"/>
            </p:cNvSpPr>
            <p:nvPr/>
          </p:nvSpPr>
          <p:spPr bwMode="auto">
            <a:xfrm>
              <a:off x="4105" y="2251"/>
              <a:ext cx="2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i="0">
                  <a:latin typeface="Times New Roman" pitchFamily="18" charset="0"/>
                </a:rPr>
                <a:t>-2</a:t>
              </a:r>
              <a:endParaRPr lang="ru-RU" sz="1800" i="0">
                <a:latin typeface="Times New Roman" pitchFamily="18" charset="0"/>
              </a:endParaRPr>
            </a:p>
          </p:txBody>
        </p:sp>
        <p:sp>
          <p:nvSpPr>
            <p:cNvPr id="161835" name="Text Box 43"/>
            <p:cNvSpPr txBox="1">
              <a:spLocks noChangeArrowheads="1"/>
            </p:cNvSpPr>
            <p:nvPr/>
          </p:nvSpPr>
          <p:spPr bwMode="auto">
            <a:xfrm>
              <a:off x="4105" y="2478"/>
              <a:ext cx="2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i="0">
                  <a:latin typeface="Times New Roman" pitchFamily="18" charset="0"/>
                </a:rPr>
                <a:t>-3</a:t>
              </a:r>
              <a:endParaRPr lang="ru-RU" sz="1800" i="0">
                <a:latin typeface="Times New Roman" pitchFamily="18" charset="0"/>
              </a:endParaRPr>
            </a:p>
          </p:txBody>
        </p:sp>
        <p:sp>
          <p:nvSpPr>
            <p:cNvPr id="161836" name="Text Box 44"/>
            <p:cNvSpPr txBox="1">
              <a:spLocks noChangeArrowheads="1"/>
            </p:cNvSpPr>
            <p:nvPr/>
          </p:nvSpPr>
          <p:spPr bwMode="auto">
            <a:xfrm>
              <a:off x="4105" y="2704"/>
              <a:ext cx="2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i="0">
                  <a:latin typeface="Times New Roman" pitchFamily="18" charset="0"/>
                </a:rPr>
                <a:t>-4</a:t>
              </a:r>
              <a:endParaRPr lang="ru-RU" sz="1800" i="0">
                <a:latin typeface="Times New Roman" pitchFamily="18" charset="0"/>
              </a:endParaRPr>
            </a:p>
          </p:txBody>
        </p:sp>
        <p:sp>
          <p:nvSpPr>
            <p:cNvPr id="161837" name="Text Box 45"/>
            <p:cNvSpPr txBox="1">
              <a:spLocks noChangeArrowheads="1"/>
            </p:cNvSpPr>
            <p:nvPr/>
          </p:nvSpPr>
          <p:spPr bwMode="auto">
            <a:xfrm>
              <a:off x="4059" y="1888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i="0">
                  <a:latin typeface="Times New Roman" pitchFamily="18" charset="0"/>
                </a:rPr>
                <a:t>0</a:t>
              </a:r>
              <a:endParaRPr lang="ru-RU" sz="1800" i="0">
                <a:latin typeface="Times New Roman" pitchFamily="18" charset="0"/>
              </a:endParaRPr>
            </a:p>
          </p:txBody>
        </p:sp>
      </p:grpSp>
      <p:sp>
        <p:nvSpPr>
          <p:cNvPr id="161838" name="Text Box 46"/>
          <p:cNvSpPr txBox="1">
            <a:spLocks noChangeArrowheads="1"/>
          </p:cNvSpPr>
          <p:nvPr/>
        </p:nvSpPr>
        <p:spPr bwMode="auto">
          <a:xfrm>
            <a:off x="357158" y="4868863"/>
            <a:ext cx="8143932" cy="95410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rgbClr val="FF3300"/>
                </a:solidFill>
              </a:rPr>
              <a:t>А(0;3),   В(-0,5; 1),   С(-3;1),   </a:t>
            </a:r>
            <a:r>
              <a:rPr lang="en-US" sz="2800" dirty="0">
                <a:solidFill>
                  <a:srgbClr val="FF3300"/>
                </a:solidFill>
              </a:rPr>
              <a:t>D(-1</a:t>
            </a:r>
            <a:r>
              <a:rPr lang="ru-RU" sz="2800" dirty="0">
                <a:solidFill>
                  <a:srgbClr val="FF3300"/>
                </a:solidFill>
              </a:rPr>
              <a:t>;0),   Е(-2;-2), </a:t>
            </a:r>
            <a:r>
              <a:rPr lang="en-US" sz="2800" dirty="0">
                <a:solidFill>
                  <a:srgbClr val="FF3300"/>
                </a:solidFill>
              </a:rPr>
              <a:t>F(0</a:t>
            </a:r>
            <a:r>
              <a:rPr lang="ru-RU" sz="2800" dirty="0">
                <a:solidFill>
                  <a:srgbClr val="FF3300"/>
                </a:solidFill>
              </a:rPr>
              <a:t>;-1),   К(2;-2),    </a:t>
            </a:r>
            <a:r>
              <a:rPr lang="en-US" sz="2800" dirty="0">
                <a:solidFill>
                  <a:srgbClr val="FF3300"/>
                </a:solidFill>
              </a:rPr>
              <a:t>L(1</a:t>
            </a:r>
            <a:r>
              <a:rPr lang="ru-RU" sz="2800" dirty="0">
                <a:solidFill>
                  <a:srgbClr val="FF3300"/>
                </a:solidFill>
              </a:rPr>
              <a:t>;0),   М(3;1),   </a:t>
            </a:r>
            <a:r>
              <a:rPr lang="en-US" sz="2800" dirty="0">
                <a:solidFill>
                  <a:srgbClr val="FF3300"/>
                </a:solidFill>
              </a:rPr>
              <a:t>N(0</a:t>
            </a:r>
            <a:r>
              <a:rPr lang="ru-RU" sz="2800" dirty="0">
                <a:solidFill>
                  <a:srgbClr val="FF3300"/>
                </a:solidFill>
              </a:rPr>
              <a:t>,5;1)</a:t>
            </a:r>
          </a:p>
        </p:txBody>
      </p:sp>
      <p:sp>
        <p:nvSpPr>
          <p:cNvPr id="161839" name="Text Box 47"/>
          <p:cNvSpPr txBox="1">
            <a:spLocks noChangeArrowheads="1"/>
          </p:cNvSpPr>
          <p:nvPr/>
        </p:nvSpPr>
        <p:spPr bwMode="auto">
          <a:xfrm>
            <a:off x="5076825" y="5949950"/>
            <a:ext cx="3321166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dirty="0">
                <a:solidFill>
                  <a:srgbClr val="0000FF"/>
                </a:solidFill>
              </a:rPr>
              <a:t>АВС</a:t>
            </a:r>
            <a:r>
              <a:rPr lang="en-US" sz="3200" dirty="0">
                <a:solidFill>
                  <a:srgbClr val="0000FF"/>
                </a:solidFill>
              </a:rPr>
              <a:t>D</a:t>
            </a:r>
            <a:r>
              <a:rPr lang="ru-RU" sz="3200" dirty="0">
                <a:solidFill>
                  <a:srgbClr val="0000FF"/>
                </a:solidFill>
              </a:rPr>
              <a:t>Е</a:t>
            </a:r>
            <a:r>
              <a:rPr lang="en-US" sz="3200" dirty="0">
                <a:solidFill>
                  <a:srgbClr val="0000FF"/>
                </a:solidFill>
              </a:rPr>
              <a:t>F</a:t>
            </a:r>
            <a:r>
              <a:rPr lang="ru-RU" sz="3200" dirty="0">
                <a:solidFill>
                  <a:srgbClr val="0000FF"/>
                </a:solidFill>
              </a:rPr>
              <a:t>К</a:t>
            </a:r>
            <a:r>
              <a:rPr lang="en-US" sz="3200" dirty="0">
                <a:solidFill>
                  <a:srgbClr val="0000FF"/>
                </a:solidFill>
              </a:rPr>
              <a:t>L</a:t>
            </a:r>
            <a:r>
              <a:rPr lang="ru-RU" sz="3200" dirty="0">
                <a:solidFill>
                  <a:srgbClr val="0000FF"/>
                </a:solidFill>
              </a:rPr>
              <a:t>М</a:t>
            </a:r>
            <a:r>
              <a:rPr lang="en-US" sz="3200" dirty="0">
                <a:solidFill>
                  <a:srgbClr val="0000FF"/>
                </a:solidFill>
              </a:rPr>
              <a:t>N</a:t>
            </a:r>
            <a:r>
              <a:rPr lang="ru-RU" sz="3200" dirty="0">
                <a:solidFill>
                  <a:srgbClr val="0000FF"/>
                </a:solidFill>
              </a:rPr>
              <a:t>А</a:t>
            </a:r>
          </a:p>
        </p:txBody>
      </p:sp>
      <p:grpSp>
        <p:nvGrpSpPr>
          <p:cNvPr id="161860" name="Group 68"/>
          <p:cNvGrpSpPr>
            <a:grpSpLocks/>
          </p:cNvGrpSpPr>
          <p:nvPr/>
        </p:nvGrpSpPr>
        <p:grpSpPr bwMode="auto">
          <a:xfrm>
            <a:off x="5580063" y="1412875"/>
            <a:ext cx="2916237" cy="2341563"/>
            <a:chOff x="3515" y="890"/>
            <a:chExt cx="1837" cy="1475"/>
          </a:xfrm>
        </p:grpSpPr>
        <p:sp>
          <p:nvSpPr>
            <p:cNvPr id="161840" name="Oval 48"/>
            <p:cNvSpPr>
              <a:spLocks noChangeArrowheads="1"/>
            </p:cNvSpPr>
            <p:nvPr/>
          </p:nvSpPr>
          <p:spPr bwMode="auto">
            <a:xfrm>
              <a:off x="4422" y="1071"/>
              <a:ext cx="46" cy="46"/>
            </a:xfrm>
            <a:prstGeom prst="ellipse">
              <a:avLst/>
            </a:prstGeom>
            <a:solidFill>
              <a:srgbClr val="FF0000"/>
            </a:solidFill>
            <a:ln w="9525" algn="ctr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61841" name="Oval 49"/>
            <p:cNvSpPr>
              <a:spLocks noChangeArrowheads="1"/>
            </p:cNvSpPr>
            <p:nvPr/>
          </p:nvSpPr>
          <p:spPr bwMode="auto">
            <a:xfrm flipV="1">
              <a:off x="3969" y="2205"/>
              <a:ext cx="45" cy="45"/>
            </a:xfrm>
            <a:prstGeom prst="ellipse">
              <a:avLst/>
            </a:prstGeom>
            <a:solidFill>
              <a:srgbClr val="FF0000"/>
            </a:solidFill>
            <a:ln w="9525" algn="ctr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61842" name="Oval 50"/>
            <p:cNvSpPr>
              <a:spLocks noChangeArrowheads="1"/>
            </p:cNvSpPr>
            <p:nvPr/>
          </p:nvSpPr>
          <p:spPr bwMode="auto">
            <a:xfrm flipV="1">
              <a:off x="3742" y="1570"/>
              <a:ext cx="45" cy="45"/>
            </a:xfrm>
            <a:prstGeom prst="ellipse">
              <a:avLst/>
            </a:prstGeom>
            <a:solidFill>
              <a:srgbClr val="FF0000"/>
            </a:solidFill>
            <a:ln w="9525" algn="ctr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61843" name="Oval 51"/>
            <p:cNvSpPr>
              <a:spLocks noChangeArrowheads="1"/>
            </p:cNvSpPr>
            <p:nvPr/>
          </p:nvSpPr>
          <p:spPr bwMode="auto">
            <a:xfrm flipV="1">
              <a:off x="4195" y="1752"/>
              <a:ext cx="45" cy="45"/>
            </a:xfrm>
            <a:prstGeom prst="ellipse">
              <a:avLst/>
            </a:prstGeom>
            <a:solidFill>
              <a:srgbClr val="FF0000"/>
            </a:solidFill>
            <a:ln w="9525" algn="ctr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61844" name="Oval 52"/>
            <p:cNvSpPr>
              <a:spLocks noChangeArrowheads="1"/>
            </p:cNvSpPr>
            <p:nvPr/>
          </p:nvSpPr>
          <p:spPr bwMode="auto">
            <a:xfrm flipV="1">
              <a:off x="4286" y="1525"/>
              <a:ext cx="45" cy="45"/>
            </a:xfrm>
            <a:prstGeom prst="ellipse">
              <a:avLst/>
            </a:prstGeom>
            <a:solidFill>
              <a:srgbClr val="FF0000"/>
            </a:solidFill>
            <a:ln w="9525" algn="ctr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61845" name="Oval 53"/>
            <p:cNvSpPr>
              <a:spLocks noChangeArrowheads="1"/>
            </p:cNvSpPr>
            <p:nvPr/>
          </p:nvSpPr>
          <p:spPr bwMode="auto">
            <a:xfrm flipV="1">
              <a:off x="4830" y="2205"/>
              <a:ext cx="45" cy="45"/>
            </a:xfrm>
            <a:prstGeom prst="ellipse">
              <a:avLst/>
            </a:prstGeom>
            <a:solidFill>
              <a:srgbClr val="FF0000"/>
            </a:solidFill>
            <a:ln w="9525" algn="ctr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61846" name="Oval 54"/>
            <p:cNvSpPr>
              <a:spLocks noChangeArrowheads="1"/>
            </p:cNvSpPr>
            <p:nvPr/>
          </p:nvSpPr>
          <p:spPr bwMode="auto">
            <a:xfrm flipV="1">
              <a:off x="4604" y="1752"/>
              <a:ext cx="45" cy="45"/>
            </a:xfrm>
            <a:prstGeom prst="ellipse">
              <a:avLst/>
            </a:prstGeom>
            <a:solidFill>
              <a:srgbClr val="FF0000"/>
            </a:solidFill>
            <a:ln w="9525" algn="ctr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61847" name="Oval 55"/>
            <p:cNvSpPr>
              <a:spLocks noChangeArrowheads="1"/>
            </p:cNvSpPr>
            <p:nvPr/>
          </p:nvSpPr>
          <p:spPr bwMode="auto">
            <a:xfrm flipV="1">
              <a:off x="4422" y="2024"/>
              <a:ext cx="45" cy="45"/>
            </a:xfrm>
            <a:prstGeom prst="ellipse">
              <a:avLst/>
            </a:prstGeom>
            <a:solidFill>
              <a:srgbClr val="FF0000"/>
            </a:solidFill>
            <a:ln w="9525" algn="ctr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61848" name="Oval 56"/>
            <p:cNvSpPr>
              <a:spLocks noChangeArrowheads="1"/>
            </p:cNvSpPr>
            <p:nvPr/>
          </p:nvSpPr>
          <p:spPr bwMode="auto">
            <a:xfrm flipV="1">
              <a:off x="5057" y="1570"/>
              <a:ext cx="45" cy="45"/>
            </a:xfrm>
            <a:prstGeom prst="ellipse">
              <a:avLst/>
            </a:prstGeom>
            <a:solidFill>
              <a:srgbClr val="FF0000"/>
            </a:solidFill>
            <a:ln w="9525" algn="ctr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61849" name="Oval 57"/>
            <p:cNvSpPr>
              <a:spLocks noChangeArrowheads="1"/>
            </p:cNvSpPr>
            <p:nvPr/>
          </p:nvSpPr>
          <p:spPr bwMode="auto">
            <a:xfrm flipV="1">
              <a:off x="4513" y="1525"/>
              <a:ext cx="45" cy="45"/>
            </a:xfrm>
            <a:prstGeom prst="ellipse">
              <a:avLst/>
            </a:prstGeom>
            <a:solidFill>
              <a:srgbClr val="FF0000"/>
            </a:solidFill>
            <a:ln w="9525" algn="ctr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61850" name="Text Box 58"/>
            <p:cNvSpPr txBox="1">
              <a:spLocks noChangeArrowheads="1"/>
            </p:cNvSpPr>
            <p:nvPr/>
          </p:nvSpPr>
          <p:spPr bwMode="auto">
            <a:xfrm>
              <a:off x="4195" y="1933"/>
              <a:ext cx="214" cy="2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0066"/>
                  </a:solidFill>
                </a:rPr>
                <a:t>F</a:t>
              </a:r>
              <a:endParaRPr lang="ru-RU">
                <a:solidFill>
                  <a:srgbClr val="FF0066"/>
                </a:solidFill>
              </a:endParaRPr>
            </a:p>
          </p:txBody>
        </p:sp>
        <p:sp>
          <p:nvSpPr>
            <p:cNvPr id="161851" name="Text Box 59"/>
            <p:cNvSpPr txBox="1">
              <a:spLocks noChangeArrowheads="1"/>
            </p:cNvSpPr>
            <p:nvPr/>
          </p:nvSpPr>
          <p:spPr bwMode="auto">
            <a:xfrm>
              <a:off x="4649" y="1661"/>
              <a:ext cx="214" cy="2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0066"/>
                  </a:solidFill>
                </a:rPr>
                <a:t>L</a:t>
              </a:r>
              <a:endParaRPr lang="ru-RU">
                <a:solidFill>
                  <a:srgbClr val="FF0066"/>
                </a:solidFill>
              </a:endParaRPr>
            </a:p>
          </p:txBody>
        </p:sp>
        <p:sp>
          <p:nvSpPr>
            <p:cNvPr id="161852" name="Text Box 60"/>
            <p:cNvSpPr txBox="1">
              <a:spLocks noChangeArrowheads="1"/>
            </p:cNvSpPr>
            <p:nvPr/>
          </p:nvSpPr>
          <p:spPr bwMode="auto">
            <a:xfrm>
              <a:off x="4558" y="1389"/>
              <a:ext cx="232" cy="2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0066"/>
                  </a:solidFill>
                </a:rPr>
                <a:t>N</a:t>
              </a:r>
              <a:endParaRPr lang="ru-RU">
                <a:solidFill>
                  <a:srgbClr val="FF0066"/>
                </a:solidFill>
              </a:endParaRPr>
            </a:p>
          </p:txBody>
        </p:sp>
        <p:sp>
          <p:nvSpPr>
            <p:cNvPr id="161853" name="Text Box 61"/>
            <p:cNvSpPr txBox="1">
              <a:spLocks noChangeArrowheads="1"/>
            </p:cNvSpPr>
            <p:nvPr/>
          </p:nvSpPr>
          <p:spPr bwMode="auto">
            <a:xfrm>
              <a:off x="3969" y="1661"/>
              <a:ext cx="232" cy="2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0066"/>
                  </a:solidFill>
                </a:rPr>
                <a:t>D</a:t>
              </a:r>
              <a:endParaRPr lang="ru-RU">
                <a:solidFill>
                  <a:srgbClr val="FF0066"/>
                </a:solidFill>
              </a:endParaRPr>
            </a:p>
          </p:txBody>
        </p:sp>
        <p:sp>
          <p:nvSpPr>
            <p:cNvPr id="161854" name="Text Box 62"/>
            <p:cNvSpPr txBox="1">
              <a:spLocks noChangeArrowheads="1"/>
            </p:cNvSpPr>
            <p:nvPr/>
          </p:nvSpPr>
          <p:spPr bwMode="auto">
            <a:xfrm>
              <a:off x="4195" y="890"/>
              <a:ext cx="232" cy="2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0066"/>
                  </a:solidFill>
                </a:rPr>
                <a:t>A</a:t>
              </a:r>
              <a:endParaRPr lang="ru-RU">
                <a:solidFill>
                  <a:srgbClr val="FF0066"/>
                </a:solidFill>
              </a:endParaRPr>
            </a:p>
          </p:txBody>
        </p:sp>
        <p:sp>
          <p:nvSpPr>
            <p:cNvPr id="161855" name="Text Box 63"/>
            <p:cNvSpPr txBox="1">
              <a:spLocks noChangeArrowheads="1"/>
            </p:cNvSpPr>
            <p:nvPr/>
          </p:nvSpPr>
          <p:spPr bwMode="auto">
            <a:xfrm>
              <a:off x="4059" y="1389"/>
              <a:ext cx="227" cy="2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>
                  <a:solidFill>
                    <a:srgbClr val="FF0066"/>
                  </a:solidFill>
                </a:rPr>
                <a:t>B</a:t>
              </a:r>
              <a:endParaRPr lang="ru-RU">
                <a:solidFill>
                  <a:srgbClr val="FF0066"/>
                </a:solidFill>
              </a:endParaRPr>
            </a:p>
          </p:txBody>
        </p:sp>
        <p:sp>
          <p:nvSpPr>
            <p:cNvPr id="161856" name="Text Box 64"/>
            <p:cNvSpPr txBox="1">
              <a:spLocks noChangeArrowheads="1"/>
            </p:cNvSpPr>
            <p:nvPr/>
          </p:nvSpPr>
          <p:spPr bwMode="auto">
            <a:xfrm>
              <a:off x="3515" y="1434"/>
              <a:ext cx="232" cy="2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0066"/>
                  </a:solidFill>
                </a:rPr>
                <a:t>C</a:t>
              </a:r>
              <a:endParaRPr lang="ru-RU">
                <a:solidFill>
                  <a:srgbClr val="FF0066"/>
                </a:solidFill>
              </a:endParaRPr>
            </a:p>
          </p:txBody>
        </p:sp>
        <p:sp>
          <p:nvSpPr>
            <p:cNvPr id="161857" name="Text Box 65"/>
            <p:cNvSpPr txBox="1">
              <a:spLocks noChangeArrowheads="1"/>
            </p:cNvSpPr>
            <p:nvPr/>
          </p:nvSpPr>
          <p:spPr bwMode="auto">
            <a:xfrm>
              <a:off x="4876" y="2115"/>
              <a:ext cx="232" cy="2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0066"/>
                  </a:solidFill>
                </a:rPr>
                <a:t>K</a:t>
              </a:r>
              <a:endParaRPr lang="ru-RU">
                <a:solidFill>
                  <a:srgbClr val="FF0066"/>
                </a:solidFill>
              </a:endParaRPr>
            </a:p>
          </p:txBody>
        </p:sp>
        <p:sp>
          <p:nvSpPr>
            <p:cNvPr id="161858" name="Text Box 66"/>
            <p:cNvSpPr txBox="1">
              <a:spLocks noChangeArrowheads="1"/>
            </p:cNvSpPr>
            <p:nvPr/>
          </p:nvSpPr>
          <p:spPr bwMode="auto">
            <a:xfrm>
              <a:off x="5103" y="1480"/>
              <a:ext cx="249" cy="2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0066"/>
                  </a:solidFill>
                </a:rPr>
                <a:t>M</a:t>
              </a:r>
              <a:endParaRPr lang="ru-RU">
                <a:solidFill>
                  <a:srgbClr val="FF0066"/>
                </a:solidFill>
              </a:endParaRPr>
            </a:p>
          </p:txBody>
        </p:sp>
        <p:sp>
          <p:nvSpPr>
            <p:cNvPr id="161859" name="Text Box 67"/>
            <p:cNvSpPr txBox="1">
              <a:spLocks noChangeArrowheads="1"/>
            </p:cNvSpPr>
            <p:nvPr/>
          </p:nvSpPr>
          <p:spPr bwMode="auto">
            <a:xfrm>
              <a:off x="3742" y="2115"/>
              <a:ext cx="223" cy="2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0066"/>
                  </a:solidFill>
                </a:rPr>
                <a:t>E</a:t>
              </a:r>
              <a:endParaRPr lang="ru-RU">
                <a:solidFill>
                  <a:srgbClr val="FF0066"/>
                </a:solidFill>
              </a:endParaRPr>
            </a:p>
          </p:txBody>
        </p:sp>
      </p:grpSp>
      <p:sp>
        <p:nvSpPr>
          <p:cNvPr id="162816" name="Line 1024"/>
          <p:cNvSpPr>
            <a:spLocks noChangeShapeType="1"/>
          </p:cNvSpPr>
          <p:nvPr/>
        </p:nvSpPr>
        <p:spPr bwMode="auto">
          <a:xfrm flipH="1">
            <a:off x="6804025" y="1773238"/>
            <a:ext cx="215900" cy="719137"/>
          </a:xfrm>
          <a:prstGeom prst="line">
            <a:avLst/>
          </a:prstGeom>
          <a:noFill/>
          <a:ln w="19050">
            <a:solidFill>
              <a:srgbClr val="FF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2817" name="Line 1025"/>
          <p:cNvSpPr>
            <a:spLocks noChangeShapeType="1"/>
          </p:cNvSpPr>
          <p:nvPr/>
        </p:nvSpPr>
        <p:spPr bwMode="auto">
          <a:xfrm flipH="1">
            <a:off x="5940425" y="2492375"/>
            <a:ext cx="936625" cy="0"/>
          </a:xfrm>
          <a:prstGeom prst="line">
            <a:avLst/>
          </a:prstGeom>
          <a:noFill/>
          <a:ln w="19050">
            <a:solidFill>
              <a:srgbClr val="FF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2818" name="Line 1026"/>
          <p:cNvSpPr>
            <a:spLocks noChangeShapeType="1"/>
          </p:cNvSpPr>
          <p:nvPr/>
        </p:nvSpPr>
        <p:spPr bwMode="auto">
          <a:xfrm>
            <a:off x="5940425" y="2492375"/>
            <a:ext cx="719138" cy="360363"/>
          </a:xfrm>
          <a:prstGeom prst="line">
            <a:avLst/>
          </a:prstGeom>
          <a:noFill/>
          <a:ln w="19050">
            <a:solidFill>
              <a:srgbClr val="FF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2819" name="Line 1027"/>
          <p:cNvSpPr>
            <a:spLocks noChangeShapeType="1"/>
          </p:cNvSpPr>
          <p:nvPr/>
        </p:nvSpPr>
        <p:spPr bwMode="auto">
          <a:xfrm flipH="1">
            <a:off x="6300788" y="2852738"/>
            <a:ext cx="358775" cy="720725"/>
          </a:xfrm>
          <a:prstGeom prst="line">
            <a:avLst/>
          </a:prstGeom>
          <a:noFill/>
          <a:ln w="19050">
            <a:solidFill>
              <a:srgbClr val="FF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2820" name="Line 1028"/>
          <p:cNvSpPr>
            <a:spLocks noChangeShapeType="1"/>
          </p:cNvSpPr>
          <p:nvPr/>
        </p:nvSpPr>
        <p:spPr bwMode="auto">
          <a:xfrm flipV="1">
            <a:off x="6300788" y="3213100"/>
            <a:ext cx="719137" cy="360363"/>
          </a:xfrm>
          <a:prstGeom prst="line">
            <a:avLst/>
          </a:prstGeom>
          <a:noFill/>
          <a:ln w="19050">
            <a:solidFill>
              <a:srgbClr val="FF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2821" name="Line 1029"/>
          <p:cNvSpPr>
            <a:spLocks noChangeShapeType="1"/>
          </p:cNvSpPr>
          <p:nvPr/>
        </p:nvSpPr>
        <p:spPr bwMode="auto">
          <a:xfrm>
            <a:off x="7019925" y="3213100"/>
            <a:ext cx="720725" cy="360363"/>
          </a:xfrm>
          <a:prstGeom prst="line">
            <a:avLst/>
          </a:prstGeom>
          <a:noFill/>
          <a:ln w="19050">
            <a:solidFill>
              <a:srgbClr val="FF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2822" name="Line 1030"/>
          <p:cNvSpPr>
            <a:spLocks noChangeShapeType="1"/>
          </p:cNvSpPr>
          <p:nvPr/>
        </p:nvSpPr>
        <p:spPr bwMode="auto">
          <a:xfrm flipH="1" flipV="1">
            <a:off x="7380288" y="2852738"/>
            <a:ext cx="360362" cy="720725"/>
          </a:xfrm>
          <a:prstGeom prst="line">
            <a:avLst/>
          </a:prstGeom>
          <a:noFill/>
          <a:ln w="19050">
            <a:solidFill>
              <a:srgbClr val="FF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2823" name="Line 1031"/>
          <p:cNvSpPr>
            <a:spLocks noChangeShapeType="1"/>
          </p:cNvSpPr>
          <p:nvPr/>
        </p:nvSpPr>
        <p:spPr bwMode="auto">
          <a:xfrm flipV="1">
            <a:off x="7380288" y="2492375"/>
            <a:ext cx="720725" cy="360363"/>
          </a:xfrm>
          <a:prstGeom prst="line">
            <a:avLst/>
          </a:prstGeom>
          <a:noFill/>
          <a:ln w="19050">
            <a:solidFill>
              <a:srgbClr val="FF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2824" name="Line 1032"/>
          <p:cNvSpPr>
            <a:spLocks noChangeShapeType="1"/>
          </p:cNvSpPr>
          <p:nvPr/>
        </p:nvSpPr>
        <p:spPr bwMode="auto">
          <a:xfrm flipH="1">
            <a:off x="7235825" y="2492375"/>
            <a:ext cx="865188" cy="0"/>
          </a:xfrm>
          <a:prstGeom prst="line">
            <a:avLst/>
          </a:prstGeom>
          <a:noFill/>
          <a:ln w="19050">
            <a:solidFill>
              <a:srgbClr val="FF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2825" name="Line 1033"/>
          <p:cNvSpPr>
            <a:spLocks noChangeShapeType="1"/>
          </p:cNvSpPr>
          <p:nvPr/>
        </p:nvSpPr>
        <p:spPr bwMode="auto">
          <a:xfrm flipH="1" flipV="1">
            <a:off x="7019925" y="1773238"/>
            <a:ext cx="215900" cy="719137"/>
          </a:xfrm>
          <a:prstGeom prst="line">
            <a:avLst/>
          </a:prstGeom>
          <a:noFill/>
          <a:ln w="19050">
            <a:solidFill>
              <a:srgbClr val="FF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161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18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18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18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4" dur="2000"/>
                                        <p:tgtEl>
                                          <p:spTgt spid="161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9" dur="2000"/>
                                        <p:tgtEl>
                                          <p:spTgt spid="161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18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18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18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1000"/>
                                        <p:tgtEl>
                                          <p:spTgt spid="162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1000"/>
                                        <p:tgtEl>
                                          <p:spTgt spid="162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1000"/>
                                        <p:tgtEl>
                                          <p:spTgt spid="162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1000"/>
                                        <p:tgtEl>
                                          <p:spTgt spid="162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1000"/>
                                        <p:tgtEl>
                                          <p:spTgt spid="162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1000"/>
                                        <p:tgtEl>
                                          <p:spTgt spid="162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1000"/>
                                        <p:tgtEl>
                                          <p:spTgt spid="162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1000"/>
                                        <p:tgtEl>
                                          <p:spTgt spid="162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6" dur="1000"/>
                                        <p:tgtEl>
                                          <p:spTgt spid="162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1000"/>
                                        <p:tgtEl>
                                          <p:spTgt spid="162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796" grpId="0"/>
      <p:bldP spid="161838" grpId="0"/>
      <p:bldP spid="161839" grpId="0"/>
      <p:bldP spid="162816" grpId="0" animBg="1"/>
      <p:bldP spid="162817" grpId="0" animBg="1"/>
      <p:bldP spid="162818" grpId="0" animBg="1"/>
      <p:bldP spid="162819" grpId="0" animBg="1"/>
      <p:bldP spid="162820" grpId="0" animBg="1"/>
      <p:bldP spid="162821" grpId="0" animBg="1"/>
      <p:bldP spid="162822" grpId="0" animBg="1"/>
      <p:bldP spid="162823" grpId="0" animBg="1"/>
      <p:bldP spid="162824" grpId="0" animBg="1"/>
      <p:bldP spid="16282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99FF"/>
            </a:gs>
            <a:gs pos="50000">
              <a:srgbClr val="00F2EC"/>
            </a:gs>
            <a:gs pos="100000">
              <a:srgbClr val="0099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2" name="Rectangle 4"/>
          <p:cNvSpPr>
            <a:spLocks noGrp="1" noChangeArrowheads="1"/>
          </p:cNvSpPr>
          <p:nvPr>
            <p:ph type="title"/>
          </p:nvPr>
        </p:nvSpPr>
        <p:spPr>
          <a:xfrm>
            <a:off x="827088" y="1125538"/>
            <a:ext cx="7920037" cy="5329237"/>
          </a:xfrm>
        </p:spPr>
        <p:txBody>
          <a:bodyPr/>
          <a:lstStyle/>
          <a:p>
            <a:pPr algn="l"/>
            <a:r>
              <a:rPr lang="ru-RU" sz="2800" b="1" i="1">
                <a:solidFill>
                  <a:srgbClr val="990099"/>
                </a:solidFill>
              </a:rPr>
              <a:t>«Всё есть число», «числа правят миром», - искренне верил Пифагор. Пифагорейцы обожествляли числа и геометрические фигуры, а их богатая фантазия наделяла их невероятными свойствами.</a:t>
            </a:r>
            <a:br>
              <a:rPr lang="ru-RU" sz="2800" b="1" i="1">
                <a:solidFill>
                  <a:srgbClr val="990099"/>
                </a:solidFill>
              </a:rPr>
            </a:br>
            <a:r>
              <a:rPr lang="ru-RU" sz="2800" b="1" i="1">
                <a:solidFill>
                  <a:srgbClr val="990099"/>
                </a:solidFill>
              </a:rPr>
              <a:t>Число 1 означает огонь,</a:t>
            </a:r>
            <a:br>
              <a:rPr lang="ru-RU" sz="2800" b="1" i="1">
                <a:solidFill>
                  <a:srgbClr val="990099"/>
                </a:solidFill>
              </a:rPr>
            </a:br>
            <a:r>
              <a:rPr lang="ru-RU" sz="2800" b="1" i="1">
                <a:solidFill>
                  <a:srgbClr val="990099"/>
                </a:solidFill>
              </a:rPr>
              <a:t>2 – землю,</a:t>
            </a:r>
            <a:br>
              <a:rPr lang="ru-RU" sz="2800" b="1" i="1">
                <a:solidFill>
                  <a:srgbClr val="990099"/>
                </a:solidFill>
              </a:rPr>
            </a:br>
            <a:r>
              <a:rPr lang="ru-RU" sz="2800" b="1" i="1">
                <a:solidFill>
                  <a:srgbClr val="990099"/>
                </a:solidFill>
              </a:rPr>
              <a:t>3 – воду,</a:t>
            </a:r>
            <a:br>
              <a:rPr lang="ru-RU" sz="2800" b="1" i="1">
                <a:solidFill>
                  <a:srgbClr val="990099"/>
                </a:solidFill>
              </a:rPr>
            </a:br>
            <a:r>
              <a:rPr lang="ru-RU" sz="2800" b="1" i="1">
                <a:solidFill>
                  <a:srgbClr val="990099"/>
                </a:solidFill>
              </a:rPr>
              <a:t>4 – воздух,</a:t>
            </a:r>
            <a:br>
              <a:rPr lang="ru-RU" sz="2800" b="1" i="1">
                <a:solidFill>
                  <a:srgbClr val="990099"/>
                </a:solidFill>
              </a:rPr>
            </a:br>
            <a:r>
              <a:rPr lang="ru-RU" sz="2800" b="1" i="1">
                <a:solidFill>
                  <a:srgbClr val="990099"/>
                </a:solidFill>
              </a:rPr>
              <a:t>А мы с вами попробуем построить символ разума</a:t>
            </a:r>
            <a:br>
              <a:rPr lang="ru-RU" sz="2800" b="1" i="1">
                <a:solidFill>
                  <a:srgbClr val="990099"/>
                </a:solidFill>
              </a:rPr>
            </a:br>
            <a:endParaRPr lang="ru-RU" sz="4000" b="1" i="1">
              <a:solidFill>
                <a:srgbClr val="990099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2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0" y="1412875"/>
            <a:ext cx="4186238" cy="3816350"/>
          </a:xfrm>
        </p:spPr>
        <p:txBody>
          <a:bodyPr/>
          <a:lstStyle/>
          <a:p>
            <a:pPr algn="l"/>
            <a:r>
              <a:rPr lang="ru-RU" sz="4000" b="1" i="1">
                <a:solidFill>
                  <a:srgbClr val="FF0000"/>
                </a:solidFill>
              </a:rPr>
              <a:t>          А(</a:t>
            </a:r>
            <a:r>
              <a:rPr lang="en-US" sz="4000" b="1" i="1">
                <a:solidFill>
                  <a:srgbClr val="FF0000"/>
                </a:solidFill>
              </a:rPr>
              <a:t>1</a:t>
            </a:r>
            <a:r>
              <a:rPr lang="ru-RU" sz="4000" b="1" i="1">
                <a:solidFill>
                  <a:srgbClr val="FF0000"/>
                </a:solidFill>
              </a:rPr>
              <a:t>;2)</a:t>
            </a:r>
            <a:br>
              <a:rPr lang="ru-RU" sz="4000" b="1" i="1">
                <a:solidFill>
                  <a:srgbClr val="FF0000"/>
                </a:solidFill>
              </a:rPr>
            </a:br>
            <a:r>
              <a:rPr lang="ru-RU" sz="4000" b="1" i="1">
                <a:solidFill>
                  <a:srgbClr val="FF0000"/>
                </a:solidFill>
              </a:rPr>
              <a:t>          В(</a:t>
            </a:r>
            <a:r>
              <a:rPr lang="en-US" sz="4000" b="1" i="1">
                <a:solidFill>
                  <a:srgbClr val="FF0000"/>
                </a:solidFill>
              </a:rPr>
              <a:t>3</a:t>
            </a:r>
            <a:r>
              <a:rPr lang="ru-RU" sz="4000" b="1" i="1">
                <a:solidFill>
                  <a:srgbClr val="FF0000"/>
                </a:solidFill>
              </a:rPr>
              <a:t>;2)</a:t>
            </a:r>
            <a:br>
              <a:rPr lang="ru-RU" sz="4000" b="1" i="1">
                <a:solidFill>
                  <a:srgbClr val="FF0000"/>
                </a:solidFill>
              </a:rPr>
            </a:br>
            <a:r>
              <a:rPr lang="ru-RU" sz="4000" b="1" i="1">
                <a:solidFill>
                  <a:srgbClr val="FF0000"/>
                </a:solidFill>
              </a:rPr>
              <a:t>          С(</a:t>
            </a:r>
            <a:r>
              <a:rPr lang="en-US" sz="4000" b="1" i="1">
                <a:solidFill>
                  <a:srgbClr val="FF0000"/>
                </a:solidFill>
              </a:rPr>
              <a:t>2</a:t>
            </a:r>
            <a:r>
              <a:rPr lang="ru-RU" sz="4000" b="1" i="1">
                <a:solidFill>
                  <a:srgbClr val="FF0000"/>
                </a:solidFill>
              </a:rPr>
              <a:t>;-3)</a:t>
            </a:r>
            <a:br>
              <a:rPr lang="ru-RU" sz="4000" b="1" i="1">
                <a:solidFill>
                  <a:srgbClr val="FF0000"/>
                </a:solidFill>
              </a:rPr>
            </a:br>
            <a:r>
              <a:rPr lang="ru-RU" sz="4000" b="1" i="1">
                <a:solidFill>
                  <a:srgbClr val="FF0000"/>
                </a:solidFill>
              </a:rPr>
              <a:t>          </a:t>
            </a:r>
            <a:r>
              <a:rPr lang="en-US" sz="4000" b="1" i="1">
                <a:solidFill>
                  <a:srgbClr val="FF0000"/>
                </a:solidFill>
              </a:rPr>
              <a:t>D(1</a:t>
            </a:r>
            <a:r>
              <a:rPr lang="ru-RU" sz="4000" b="1" i="1">
                <a:solidFill>
                  <a:srgbClr val="FF0000"/>
                </a:solidFill>
              </a:rPr>
              <a:t>,5;-1)</a:t>
            </a:r>
            <a:br>
              <a:rPr lang="ru-RU" sz="4000" b="1" i="1">
                <a:solidFill>
                  <a:srgbClr val="FF0000"/>
                </a:solidFill>
              </a:rPr>
            </a:br>
            <a:r>
              <a:rPr lang="ru-RU" sz="4000" b="1" i="1">
                <a:solidFill>
                  <a:srgbClr val="FF0000"/>
                </a:solidFill>
              </a:rPr>
              <a:t>          Е(3;-1)</a:t>
            </a:r>
          </a:p>
        </p:txBody>
      </p:sp>
      <p:grpSp>
        <p:nvGrpSpPr>
          <p:cNvPr id="168965" name="Group 5"/>
          <p:cNvGrpSpPr>
            <a:grpSpLocks/>
          </p:cNvGrpSpPr>
          <p:nvPr/>
        </p:nvGrpSpPr>
        <p:grpSpPr bwMode="auto">
          <a:xfrm>
            <a:off x="755650" y="1557338"/>
            <a:ext cx="3889375" cy="3887787"/>
            <a:chOff x="2880" y="527"/>
            <a:chExt cx="2404" cy="2495"/>
          </a:xfrm>
        </p:grpSpPr>
        <p:sp>
          <p:nvSpPr>
            <p:cNvPr id="168966" name="Line 6"/>
            <p:cNvSpPr>
              <a:spLocks noChangeShapeType="1"/>
            </p:cNvSpPr>
            <p:nvPr/>
          </p:nvSpPr>
          <p:spPr bwMode="auto">
            <a:xfrm>
              <a:off x="2880" y="1888"/>
              <a:ext cx="2404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68967" name="Line 7"/>
            <p:cNvSpPr>
              <a:spLocks noChangeShapeType="1"/>
            </p:cNvSpPr>
            <p:nvPr/>
          </p:nvSpPr>
          <p:spPr bwMode="auto">
            <a:xfrm flipV="1">
              <a:off x="4105" y="618"/>
              <a:ext cx="0" cy="2404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68968" name="Line 8"/>
            <p:cNvSpPr>
              <a:spLocks noChangeShapeType="1"/>
            </p:cNvSpPr>
            <p:nvPr/>
          </p:nvSpPr>
          <p:spPr bwMode="auto">
            <a:xfrm>
              <a:off x="2880" y="2115"/>
              <a:ext cx="2404" cy="0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68969" name="Line 9"/>
            <p:cNvSpPr>
              <a:spLocks noChangeShapeType="1"/>
            </p:cNvSpPr>
            <p:nvPr/>
          </p:nvSpPr>
          <p:spPr bwMode="auto">
            <a:xfrm>
              <a:off x="2880" y="2341"/>
              <a:ext cx="2404" cy="0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68970" name="Line 10"/>
            <p:cNvSpPr>
              <a:spLocks noChangeShapeType="1"/>
            </p:cNvSpPr>
            <p:nvPr/>
          </p:nvSpPr>
          <p:spPr bwMode="auto">
            <a:xfrm>
              <a:off x="2880" y="2568"/>
              <a:ext cx="2404" cy="0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68971" name="Line 11"/>
            <p:cNvSpPr>
              <a:spLocks noChangeShapeType="1"/>
            </p:cNvSpPr>
            <p:nvPr/>
          </p:nvSpPr>
          <p:spPr bwMode="auto">
            <a:xfrm>
              <a:off x="2880" y="2795"/>
              <a:ext cx="2404" cy="0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68972" name="Line 12"/>
            <p:cNvSpPr>
              <a:spLocks noChangeShapeType="1"/>
            </p:cNvSpPr>
            <p:nvPr/>
          </p:nvSpPr>
          <p:spPr bwMode="auto">
            <a:xfrm>
              <a:off x="2880" y="1661"/>
              <a:ext cx="2404" cy="0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68973" name="Line 13"/>
            <p:cNvSpPr>
              <a:spLocks noChangeShapeType="1"/>
            </p:cNvSpPr>
            <p:nvPr/>
          </p:nvSpPr>
          <p:spPr bwMode="auto">
            <a:xfrm>
              <a:off x="2880" y="1434"/>
              <a:ext cx="2404" cy="0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68974" name="Line 14"/>
            <p:cNvSpPr>
              <a:spLocks noChangeShapeType="1"/>
            </p:cNvSpPr>
            <p:nvPr/>
          </p:nvSpPr>
          <p:spPr bwMode="auto">
            <a:xfrm>
              <a:off x="2880" y="1207"/>
              <a:ext cx="2404" cy="0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68975" name="Line 15"/>
            <p:cNvSpPr>
              <a:spLocks noChangeShapeType="1"/>
            </p:cNvSpPr>
            <p:nvPr/>
          </p:nvSpPr>
          <p:spPr bwMode="auto">
            <a:xfrm>
              <a:off x="2880" y="981"/>
              <a:ext cx="2404" cy="0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68976" name="Line 16"/>
            <p:cNvSpPr>
              <a:spLocks noChangeShapeType="1"/>
            </p:cNvSpPr>
            <p:nvPr/>
          </p:nvSpPr>
          <p:spPr bwMode="auto">
            <a:xfrm>
              <a:off x="2880" y="754"/>
              <a:ext cx="2404" cy="0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68977" name="Line 17"/>
            <p:cNvSpPr>
              <a:spLocks noChangeShapeType="1"/>
            </p:cNvSpPr>
            <p:nvPr/>
          </p:nvSpPr>
          <p:spPr bwMode="auto">
            <a:xfrm flipV="1">
              <a:off x="3878" y="618"/>
              <a:ext cx="0" cy="2404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68978" name="Line 18"/>
            <p:cNvSpPr>
              <a:spLocks noChangeShapeType="1"/>
            </p:cNvSpPr>
            <p:nvPr/>
          </p:nvSpPr>
          <p:spPr bwMode="auto">
            <a:xfrm flipV="1">
              <a:off x="3651" y="618"/>
              <a:ext cx="0" cy="2404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68979" name="Line 19"/>
            <p:cNvSpPr>
              <a:spLocks noChangeShapeType="1"/>
            </p:cNvSpPr>
            <p:nvPr/>
          </p:nvSpPr>
          <p:spPr bwMode="auto">
            <a:xfrm flipV="1">
              <a:off x="3198" y="618"/>
              <a:ext cx="0" cy="2404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68980" name="Line 20"/>
            <p:cNvSpPr>
              <a:spLocks noChangeShapeType="1"/>
            </p:cNvSpPr>
            <p:nvPr/>
          </p:nvSpPr>
          <p:spPr bwMode="auto">
            <a:xfrm flipV="1">
              <a:off x="3424" y="618"/>
              <a:ext cx="0" cy="2404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68981" name="Line 21"/>
            <p:cNvSpPr>
              <a:spLocks noChangeShapeType="1"/>
            </p:cNvSpPr>
            <p:nvPr/>
          </p:nvSpPr>
          <p:spPr bwMode="auto">
            <a:xfrm flipV="1">
              <a:off x="2971" y="618"/>
              <a:ext cx="0" cy="2404"/>
            </a:xfrm>
            <a:prstGeom prst="line">
              <a:avLst/>
            </a:prstGeom>
            <a:noFill/>
            <a:ln w="6350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68982" name="Line 22"/>
            <p:cNvSpPr>
              <a:spLocks noChangeShapeType="1"/>
            </p:cNvSpPr>
            <p:nvPr/>
          </p:nvSpPr>
          <p:spPr bwMode="auto">
            <a:xfrm flipV="1">
              <a:off x="4558" y="618"/>
              <a:ext cx="0" cy="2404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68983" name="Line 23"/>
            <p:cNvSpPr>
              <a:spLocks noChangeShapeType="1"/>
            </p:cNvSpPr>
            <p:nvPr/>
          </p:nvSpPr>
          <p:spPr bwMode="auto">
            <a:xfrm flipV="1">
              <a:off x="4332" y="618"/>
              <a:ext cx="0" cy="2404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68984" name="Line 24"/>
            <p:cNvSpPr>
              <a:spLocks noChangeShapeType="1"/>
            </p:cNvSpPr>
            <p:nvPr/>
          </p:nvSpPr>
          <p:spPr bwMode="auto">
            <a:xfrm flipV="1">
              <a:off x="4785" y="618"/>
              <a:ext cx="0" cy="2404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68985" name="Line 25"/>
            <p:cNvSpPr>
              <a:spLocks noChangeShapeType="1"/>
            </p:cNvSpPr>
            <p:nvPr/>
          </p:nvSpPr>
          <p:spPr bwMode="auto">
            <a:xfrm flipV="1">
              <a:off x="5012" y="618"/>
              <a:ext cx="0" cy="2404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68986" name="Line 26"/>
            <p:cNvSpPr>
              <a:spLocks noChangeShapeType="1"/>
            </p:cNvSpPr>
            <p:nvPr/>
          </p:nvSpPr>
          <p:spPr bwMode="auto">
            <a:xfrm flipV="1">
              <a:off x="5239" y="618"/>
              <a:ext cx="0" cy="2404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68987" name="Text Box 27"/>
            <p:cNvSpPr txBox="1">
              <a:spLocks noChangeArrowheads="1"/>
            </p:cNvSpPr>
            <p:nvPr/>
          </p:nvSpPr>
          <p:spPr bwMode="auto">
            <a:xfrm>
              <a:off x="4105" y="527"/>
              <a:ext cx="317" cy="2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400">
                  <a:solidFill>
                    <a:srgbClr val="0000FF"/>
                  </a:solidFill>
                  <a:latin typeface="Times New Roman" pitchFamily="18" charset="0"/>
                </a:rPr>
                <a:t>y</a:t>
              </a:r>
              <a:endParaRPr lang="ru-RU" sz="2400">
                <a:solidFill>
                  <a:srgbClr val="0000FF"/>
                </a:solidFill>
                <a:latin typeface="Times New Roman" pitchFamily="18" charset="0"/>
              </a:endParaRPr>
            </a:p>
          </p:txBody>
        </p:sp>
        <p:sp>
          <p:nvSpPr>
            <p:cNvPr id="168988" name="Text Box 28"/>
            <p:cNvSpPr txBox="1">
              <a:spLocks noChangeArrowheads="1"/>
            </p:cNvSpPr>
            <p:nvPr/>
          </p:nvSpPr>
          <p:spPr bwMode="auto">
            <a:xfrm>
              <a:off x="4241" y="1888"/>
              <a:ext cx="184" cy="2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i="0">
                  <a:latin typeface="Times New Roman" pitchFamily="18" charset="0"/>
                </a:rPr>
                <a:t>1</a:t>
              </a:r>
              <a:endParaRPr lang="ru-RU" sz="1800" i="0">
                <a:latin typeface="Times New Roman" pitchFamily="18" charset="0"/>
              </a:endParaRPr>
            </a:p>
          </p:txBody>
        </p:sp>
        <p:sp>
          <p:nvSpPr>
            <p:cNvPr id="168989" name="Text Box 29"/>
            <p:cNvSpPr txBox="1">
              <a:spLocks noChangeArrowheads="1"/>
            </p:cNvSpPr>
            <p:nvPr/>
          </p:nvSpPr>
          <p:spPr bwMode="auto">
            <a:xfrm>
              <a:off x="4468" y="1888"/>
              <a:ext cx="363" cy="2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800" i="0">
                  <a:latin typeface="Times New Roman" pitchFamily="18" charset="0"/>
                </a:rPr>
                <a:t>2</a:t>
              </a:r>
              <a:endParaRPr lang="ru-RU" sz="1800" i="0">
                <a:latin typeface="Times New Roman" pitchFamily="18" charset="0"/>
              </a:endParaRPr>
            </a:p>
          </p:txBody>
        </p:sp>
        <p:sp>
          <p:nvSpPr>
            <p:cNvPr id="168990" name="Text Box 30"/>
            <p:cNvSpPr txBox="1">
              <a:spLocks noChangeArrowheads="1"/>
            </p:cNvSpPr>
            <p:nvPr/>
          </p:nvSpPr>
          <p:spPr bwMode="auto">
            <a:xfrm>
              <a:off x="4694" y="1888"/>
              <a:ext cx="185" cy="2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i="0">
                  <a:latin typeface="Times New Roman" pitchFamily="18" charset="0"/>
                </a:rPr>
                <a:t>3</a:t>
              </a:r>
              <a:endParaRPr lang="ru-RU" sz="1800" i="0">
                <a:latin typeface="Times New Roman" pitchFamily="18" charset="0"/>
              </a:endParaRPr>
            </a:p>
          </p:txBody>
        </p:sp>
        <p:sp>
          <p:nvSpPr>
            <p:cNvPr id="168991" name="Text Box 31"/>
            <p:cNvSpPr txBox="1">
              <a:spLocks noChangeArrowheads="1"/>
            </p:cNvSpPr>
            <p:nvPr/>
          </p:nvSpPr>
          <p:spPr bwMode="auto">
            <a:xfrm>
              <a:off x="4921" y="1888"/>
              <a:ext cx="184" cy="2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i="0">
                  <a:latin typeface="Times New Roman" pitchFamily="18" charset="0"/>
                </a:rPr>
                <a:t>4</a:t>
              </a:r>
              <a:endParaRPr lang="ru-RU" sz="1800" i="0">
                <a:latin typeface="Times New Roman" pitchFamily="18" charset="0"/>
              </a:endParaRPr>
            </a:p>
          </p:txBody>
        </p:sp>
        <p:sp>
          <p:nvSpPr>
            <p:cNvPr id="168992" name="Text Box 32"/>
            <p:cNvSpPr txBox="1">
              <a:spLocks noChangeArrowheads="1"/>
            </p:cNvSpPr>
            <p:nvPr/>
          </p:nvSpPr>
          <p:spPr bwMode="auto">
            <a:xfrm>
              <a:off x="3742" y="1888"/>
              <a:ext cx="231" cy="2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i="0">
                  <a:latin typeface="Times New Roman" pitchFamily="18" charset="0"/>
                </a:rPr>
                <a:t>-1</a:t>
              </a:r>
              <a:endParaRPr lang="ru-RU" sz="1800" i="0">
                <a:latin typeface="Times New Roman" pitchFamily="18" charset="0"/>
              </a:endParaRPr>
            </a:p>
          </p:txBody>
        </p:sp>
        <p:sp>
          <p:nvSpPr>
            <p:cNvPr id="168993" name="Text Box 33"/>
            <p:cNvSpPr txBox="1">
              <a:spLocks noChangeArrowheads="1"/>
            </p:cNvSpPr>
            <p:nvPr/>
          </p:nvSpPr>
          <p:spPr bwMode="auto">
            <a:xfrm>
              <a:off x="3515" y="1888"/>
              <a:ext cx="231" cy="2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i="0">
                  <a:latin typeface="Times New Roman" pitchFamily="18" charset="0"/>
                </a:rPr>
                <a:t>-2</a:t>
              </a:r>
              <a:endParaRPr lang="ru-RU" sz="1800" i="0">
                <a:latin typeface="Times New Roman" pitchFamily="18" charset="0"/>
              </a:endParaRPr>
            </a:p>
          </p:txBody>
        </p:sp>
        <p:sp>
          <p:nvSpPr>
            <p:cNvPr id="168994" name="Text Box 34"/>
            <p:cNvSpPr txBox="1">
              <a:spLocks noChangeArrowheads="1"/>
            </p:cNvSpPr>
            <p:nvPr/>
          </p:nvSpPr>
          <p:spPr bwMode="auto">
            <a:xfrm>
              <a:off x="3334" y="1888"/>
              <a:ext cx="232" cy="2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i="0">
                  <a:latin typeface="Times New Roman" pitchFamily="18" charset="0"/>
                </a:rPr>
                <a:t>-3</a:t>
              </a:r>
              <a:endParaRPr lang="ru-RU" sz="1800" i="0">
                <a:latin typeface="Times New Roman" pitchFamily="18" charset="0"/>
              </a:endParaRPr>
            </a:p>
          </p:txBody>
        </p:sp>
        <p:sp>
          <p:nvSpPr>
            <p:cNvPr id="168995" name="Text Box 35"/>
            <p:cNvSpPr txBox="1">
              <a:spLocks noChangeArrowheads="1"/>
            </p:cNvSpPr>
            <p:nvPr/>
          </p:nvSpPr>
          <p:spPr bwMode="auto">
            <a:xfrm>
              <a:off x="3107" y="1888"/>
              <a:ext cx="231" cy="2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i="0">
                  <a:latin typeface="Times New Roman" pitchFamily="18" charset="0"/>
                </a:rPr>
                <a:t>-4</a:t>
              </a:r>
              <a:endParaRPr lang="ru-RU" sz="1800" i="0">
                <a:latin typeface="Times New Roman" pitchFamily="18" charset="0"/>
              </a:endParaRPr>
            </a:p>
          </p:txBody>
        </p:sp>
        <p:sp>
          <p:nvSpPr>
            <p:cNvPr id="168996" name="Text Box 36"/>
            <p:cNvSpPr txBox="1">
              <a:spLocks noChangeArrowheads="1"/>
            </p:cNvSpPr>
            <p:nvPr/>
          </p:nvSpPr>
          <p:spPr bwMode="auto">
            <a:xfrm>
              <a:off x="4105" y="1570"/>
              <a:ext cx="184" cy="2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i="0">
                  <a:latin typeface="Times New Roman" pitchFamily="18" charset="0"/>
                </a:rPr>
                <a:t>1</a:t>
              </a:r>
              <a:endParaRPr lang="ru-RU" sz="1800" i="0">
                <a:latin typeface="Times New Roman" pitchFamily="18" charset="0"/>
              </a:endParaRPr>
            </a:p>
          </p:txBody>
        </p:sp>
        <p:sp>
          <p:nvSpPr>
            <p:cNvPr id="168997" name="Text Box 37"/>
            <p:cNvSpPr txBox="1">
              <a:spLocks noChangeArrowheads="1"/>
            </p:cNvSpPr>
            <p:nvPr/>
          </p:nvSpPr>
          <p:spPr bwMode="auto">
            <a:xfrm>
              <a:off x="4105" y="1344"/>
              <a:ext cx="184" cy="2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i="0">
                  <a:latin typeface="Times New Roman" pitchFamily="18" charset="0"/>
                </a:rPr>
                <a:t>2</a:t>
              </a:r>
              <a:endParaRPr lang="ru-RU" sz="1800" i="0">
                <a:latin typeface="Times New Roman" pitchFamily="18" charset="0"/>
              </a:endParaRPr>
            </a:p>
          </p:txBody>
        </p:sp>
        <p:sp>
          <p:nvSpPr>
            <p:cNvPr id="168998" name="Text Box 38"/>
            <p:cNvSpPr txBox="1">
              <a:spLocks noChangeArrowheads="1"/>
            </p:cNvSpPr>
            <p:nvPr/>
          </p:nvSpPr>
          <p:spPr bwMode="auto">
            <a:xfrm>
              <a:off x="4105" y="1117"/>
              <a:ext cx="184" cy="2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i="0">
                  <a:latin typeface="Times New Roman" pitchFamily="18" charset="0"/>
                </a:rPr>
                <a:t>3</a:t>
              </a:r>
              <a:endParaRPr lang="ru-RU" sz="1800" i="0">
                <a:latin typeface="Times New Roman" pitchFamily="18" charset="0"/>
              </a:endParaRPr>
            </a:p>
          </p:txBody>
        </p:sp>
        <p:sp>
          <p:nvSpPr>
            <p:cNvPr id="168999" name="Text Box 39"/>
            <p:cNvSpPr txBox="1">
              <a:spLocks noChangeArrowheads="1"/>
            </p:cNvSpPr>
            <p:nvPr/>
          </p:nvSpPr>
          <p:spPr bwMode="auto">
            <a:xfrm>
              <a:off x="4105" y="890"/>
              <a:ext cx="184" cy="2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b="0" i="0">
                  <a:latin typeface="Times New Roman" pitchFamily="18" charset="0"/>
                </a:rPr>
                <a:t>4</a:t>
              </a:r>
              <a:endParaRPr lang="ru-RU" sz="1800" b="0" i="0">
                <a:latin typeface="Times New Roman" pitchFamily="18" charset="0"/>
              </a:endParaRPr>
            </a:p>
          </p:txBody>
        </p:sp>
        <p:sp>
          <p:nvSpPr>
            <p:cNvPr id="169000" name="Text Box 40"/>
            <p:cNvSpPr txBox="1">
              <a:spLocks noChangeArrowheads="1"/>
            </p:cNvSpPr>
            <p:nvPr/>
          </p:nvSpPr>
          <p:spPr bwMode="auto">
            <a:xfrm>
              <a:off x="4105" y="2024"/>
              <a:ext cx="231" cy="2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i="0">
                  <a:latin typeface="Times New Roman" pitchFamily="18" charset="0"/>
                </a:rPr>
                <a:t>-1</a:t>
              </a:r>
              <a:endParaRPr lang="ru-RU" sz="1800" i="0">
                <a:latin typeface="Times New Roman" pitchFamily="18" charset="0"/>
              </a:endParaRPr>
            </a:p>
          </p:txBody>
        </p:sp>
        <p:sp>
          <p:nvSpPr>
            <p:cNvPr id="169001" name="Text Box 41"/>
            <p:cNvSpPr txBox="1">
              <a:spLocks noChangeArrowheads="1"/>
            </p:cNvSpPr>
            <p:nvPr/>
          </p:nvSpPr>
          <p:spPr bwMode="auto">
            <a:xfrm>
              <a:off x="4105" y="2251"/>
              <a:ext cx="231" cy="2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i="0">
                  <a:latin typeface="Times New Roman" pitchFamily="18" charset="0"/>
                </a:rPr>
                <a:t>-2</a:t>
              </a:r>
              <a:endParaRPr lang="ru-RU" sz="1800" i="0">
                <a:latin typeface="Times New Roman" pitchFamily="18" charset="0"/>
              </a:endParaRPr>
            </a:p>
          </p:txBody>
        </p:sp>
        <p:sp>
          <p:nvSpPr>
            <p:cNvPr id="169002" name="Text Box 42"/>
            <p:cNvSpPr txBox="1">
              <a:spLocks noChangeArrowheads="1"/>
            </p:cNvSpPr>
            <p:nvPr/>
          </p:nvSpPr>
          <p:spPr bwMode="auto">
            <a:xfrm>
              <a:off x="4105" y="2478"/>
              <a:ext cx="231" cy="2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i="0">
                  <a:latin typeface="Times New Roman" pitchFamily="18" charset="0"/>
                </a:rPr>
                <a:t>-3</a:t>
              </a:r>
              <a:endParaRPr lang="ru-RU" sz="1800" i="0">
                <a:latin typeface="Times New Roman" pitchFamily="18" charset="0"/>
              </a:endParaRPr>
            </a:p>
          </p:txBody>
        </p:sp>
        <p:sp>
          <p:nvSpPr>
            <p:cNvPr id="169003" name="Text Box 43"/>
            <p:cNvSpPr txBox="1">
              <a:spLocks noChangeArrowheads="1"/>
            </p:cNvSpPr>
            <p:nvPr/>
          </p:nvSpPr>
          <p:spPr bwMode="auto">
            <a:xfrm>
              <a:off x="4105" y="2704"/>
              <a:ext cx="231" cy="2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i="0">
                  <a:latin typeface="Times New Roman" pitchFamily="18" charset="0"/>
                </a:rPr>
                <a:t>-4</a:t>
              </a:r>
              <a:endParaRPr lang="ru-RU" sz="1800" i="0">
                <a:latin typeface="Times New Roman" pitchFamily="18" charset="0"/>
              </a:endParaRPr>
            </a:p>
          </p:txBody>
        </p:sp>
        <p:sp>
          <p:nvSpPr>
            <p:cNvPr id="169004" name="Text Box 44"/>
            <p:cNvSpPr txBox="1">
              <a:spLocks noChangeArrowheads="1"/>
            </p:cNvSpPr>
            <p:nvPr/>
          </p:nvSpPr>
          <p:spPr bwMode="auto">
            <a:xfrm>
              <a:off x="4059" y="1888"/>
              <a:ext cx="185" cy="2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i="0">
                  <a:latin typeface="Times New Roman" pitchFamily="18" charset="0"/>
                </a:rPr>
                <a:t>0</a:t>
              </a:r>
              <a:endParaRPr lang="ru-RU" sz="1800" i="0">
                <a:latin typeface="Times New Roman" pitchFamily="18" charset="0"/>
              </a:endParaRPr>
            </a:p>
          </p:txBody>
        </p:sp>
      </p:grpSp>
      <p:sp>
        <p:nvSpPr>
          <p:cNvPr id="169005" name="Text Box 45"/>
          <p:cNvSpPr txBox="1">
            <a:spLocks noChangeArrowheads="1"/>
          </p:cNvSpPr>
          <p:nvPr/>
        </p:nvSpPr>
        <p:spPr bwMode="auto">
          <a:xfrm>
            <a:off x="1692275" y="284163"/>
            <a:ext cx="4102100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000">
                <a:solidFill>
                  <a:srgbClr val="FF0000"/>
                </a:solidFill>
              </a:rPr>
              <a:t>Символ разума</a:t>
            </a:r>
          </a:p>
        </p:txBody>
      </p:sp>
      <p:sp>
        <p:nvSpPr>
          <p:cNvPr id="169006" name="Text Box 46"/>
          <p:cNvSpPr txBox="1">
            <a:spLocks noChangeArrowheads="1"/>
          </p:cNvSpPr>
          <p:nvPr/>
        </p:nvSpPr>
        <p:spPr bwMode="auto">
          <a:xfrm>
            <a:off x="5651500" y="5491163"/>
            <a:ext cx="2695575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000">
                <a:solidFill>
                  <a:srgbClr val="FF0000"/>
                </a:solidFill>
              </a:rPr>
              <a:t>АВС,    </a:t>
            </a:r>
            <a:r>
              <a:rPr lang="en-US" sz="4000">
                <a:solidFill>
                  <a:srgbClr val="FF0000"/>
                </a:solidFill>
              </a:rPr>
              <a:t>DE</a:t>
            </a:r>
            <a:endParaRPr lang="ru-RU" sz="4000">
              <a:solidFill>
                <a:srgbClr val="FF0000"/>
              </a:solidFill>
            </a:endParaRPr>
          </a:p>
        </p:txBody>
      </p:sp>
      <p:grpSp>
        <p:nvGrpSpPr>
          <p:cNvPr id="169020" name="Group 60"/>
          <p:cNvGrpSpPr>
            <a:grpSpLocks/>
          </p:cNvGrpSpPr>
          <p:nvPr/>
        </p:nvGrpSpPr>
        <p:grpSpPr bwMode="auto">
          <a:xfrm>
            <a:off x="2916238" y="2492375"/>
            <a:ext cx="1289050" cy="2628900"/>
            <a:chOff x="1837" y="1570"/>
            <a:chExt cx="812" cy="1656"/>
          </a:xfrm>
        </p:grpSpPr>
        <p:sp>
          <p:nvSpPr>
            <p:cNvPr id="169007" name="Oval 47"/>
            <p:cNvSpPr>
              <a:spLocks noChangeArrowheads="1"/>
            </p:cNvSpPr>
            <p:nvPr/>
          </p:nvSpPr>
          <p:spPr bwMode="auto">
            <a:xfrm>
              <a:off x="1927" y="1842"/>
              <a:ext cx="44" cy="44"/>
            </a:xfrm>
            <a:prstGeom prst="ellipse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69008" name="Oval 48"/>
            <p:cNvSpPr>
              <a:spLocks noChangeArrowheads="1"/>
            </p:cNvSpPr>
            <p:nvPr/>
          </p:nvSpPr>
          <p:spPr bwMode="auto">
            <a:xfrm>
              <a:off x="2154" y="2931"/>
              <a:ext cx="44" cy="44"/>
            </a:xfrm>
            <a:prstGeom prst="ellipse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69009" name="Oval 49"/>
            <p:cNvSpPr>
              <a:spLocks noChangeArrowheads="1"/>
            </p:cNvSpPr>
            <p:nvPr/>
          </p:nvSpPr>
          <p:spPr bwMode="auto">
            <a:xfrm>
              <a:off x="2381" y="1842"/>
              <a:ext cx="44" cy="44"/>
            </a:xfrm>
            <a:prstGeom prst="ellipse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69010" name="Oval 50"/>
            <p:cNvSpPr>
              <a:spLocks noChangeArrowheads="1"/>
            </p:cNvSpPr>
            <p:nvPr/>
          </p:nvSpPr>
          <p:spPr bwMode="auto">
            <a:xfrm>
              <a:off x="2064" y="2523"/>
              <a:ext cx="44" cy="44"/>
            </a:xfrm>
            <a:prstGeom prst="ellipse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69011" name="Oval 51"/>
            <p:cNvSpPr>
              <a:spLocks noChangeArrowheads="1"/>
            </p:cNvSpPr>
            <p:nvPr/>
          </p:nvSpPr>
          <p:spPr bwMode="auto">
            <a:xfrm>
              <a:off x="2426" y="2523"/>
              <a:ext cx="44" cy="44"/>
            </a:xfrm>
            <a:prstGeom prst="ellipse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69012" name="Text Box 52"/>
            <p:cNvSpPr txBox="1">
              <a:spLocks noChangeArrowheads="1"/>
            </p:cNvSpPr>
            <p:nvPr/>
          </p:nvSpPr>
          <p:spPr bwMode="auto">
            <a:xfrm>
              <a:off x="1837" y="1570"/>
              <a:ext cx="232" cy="2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>
                  <a:solidFill>
                    <a:srgbClr val="FF0000"/>
                  </a:solidFill>
                </a:rPr>
                <a:t>А</a:t>
              </a:r>
            </a:p>
          </p:txBody>
        </p:sp>
        <p:sp>
          <p:nvSpPr>
            <p:cNvPr id="169013" name="Text Box 53"/>
            <p:cNvSpPr txBox="1">
              <a:spLocks noChangeArrowheads="1"/>
            </p:cNvSpPr>
            <p:nvPr/>
          </p:nvSpPr>
          <p:spPr bwMode="auto">
            <a:xfrm>
              <a:off x="2336" y="1570"/>
              <a:ext cx="232" cy="2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>
                  <a:solidFill>
                    <a:srgbClr val="FF0000"/>
                  </a:solidFill>
                </a:rPr>
                <a:t>В</a:t>
              </a:r>
            </a:p>
          </p:txBody>
        </p:sp>
        <p:sp>
          <p:nvSpPr>
            <p:cNvPr id="169014" name="Text Box 54"/>
            <p:cNvSpPr txBox="1">
              <a:spLocks noChangeArrowheads="1"/>
            </p:cNvSpPr>
            <p:nvPr/>
          </p:nvSpPr>
          <p:spPr bwMode="auto">
            <a:xfrm>
              <a:off x="2064" y="2976"/>
              <a:ext cx="232" cy="2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>
                  <a:solidFill>
                    <a:srgbClr val="FF0000"/>
                  </a:solidFill>
                </a:rPr>
                <a:t>С</a:t>
              </a:r>
            </a:p>
          </p:txBody>
        </p:sp>
        <p:sp>
          <p:nvSpPr>
            <p:cNvPr id="169015" name="Text Box 55"/>
            <p:cNvSpPr txBox="1">
              <a:spLocks noChangeArrowheads="1"/>
            </p:cNvSpPr>
            <p:nvPr/>
          </p:nvSpPr>
          <p:spPr bwMode="auto">
            <a:xfrm>
              <a:off x="2426" y="2523"/>
              <a:ext cx="223" cy="2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>
                  <a:solidFill>
                    <a:srgbClr val="FF0000"/>
                  </a:solidFill>
                </a:rPr>
                <a:t>Е</a:t>
              </a:r>
            </a:p>
          </p:txBody>
        </p:sp>
        <p:sp>
          <p:nvSpPr>
            <p:cNvPr id="169016" name="Text Box 56"/>
            <p:cNvSpPr txBox="1">
              <a:spLocks noChangeArrowheads="1"/>
            </p:cNvSpPr>
            <p:nvPr/>
          </p:nvSpPr>
          <p:spPr bwMode="auto">
            <a:xfrm>
              <a:off x="1882" y="2523"/>
              <a:ext cx="232" cy="2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0000"/>
                  </a:solidFill>
                </a:rPr>
                <a:t>D</a:t>
              </a:r>
              <a:endParaRPr lang="ru-RU">
                <a:solidFill>
                  <a:srgbClr val="FF0000"/>
                </a:solidFill>
              </a:endParaRPr>
            </a:p>
          </p:txBody>
        </p:sp>
        <p:sp>
          <p:nvSpPr>
            <p:cNvPr id="169017" name="Line 57"/>
            <p:cNvSpPr>
              <a:spLocks noChangeShapeType="1"/>
            </p:cNvSpPr>
            <p:nvPr/>
          </p:nvSpPr>
          <p:spPr bwMode="auto">
            <a:xfrm flipV="1">
              <a:off x="1973" y="1842"/>
              <a:ext cx="453" cy="0"/>
            </a:xfrm>
            <a:prstGeom prst="line">
              <a:avLst/>
            </a:prstGeom>
            <a:noFill/>
            <a:ln w="381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69018" name="Line 58"/>
            <p:cNvSpPr>
              <a:spLocks noChangeShapeType="1"/>
            </p:cNvSpPr>
            <p:nvPr/>
          </p:nvSpPr>
          <p:spPr bwMode="auto">
            <a:xfrm flipH="1">
              <a:off x="2200" y="1842"/>
              <a:ext cx="226" cy="1089"/>
            </a:xfrm>
            <a:prstGeom prst="line">
              <a:avLst/>
            </a:prstGeom>
            <a:noFill/>
            <a:ln w="381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69019" name="Line 59"/>
            <p:cNvSpPr>
              <a:spLocks noChangeShapeType="1"/>
            </p:cNvSpPr>
            <p:nvPr/>
          </p:nvSpPr>
          <p:spPr bwMode="auto">
            <a:xfrm>
              <a:off x="2109" y="2523"/>
              <a:ext cx="363" cy="0"/>
            </a:xfrm>
            <a:prstGeom prst="line">
              <a:avLst/>
            </a:prstGeom>
            <a:noFill/>
            <a:ln w="381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169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1000"/>
                                        <p:tgtEl>
                                          <p:spTgt spid="168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1000"/>
                                        <p:tgtEl>
                                          <p:spTgt spid="1690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68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2000"/>
                                        <p:tgtEl>
                                          <p:spTgt spid="169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64" grpId="0"/>
      <p:bldP spid="169005" grpId="0"/>
      <p:bldP spid="16900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2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6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549275"/>
            <a:ext cx="8218487" cy="1800225"/>
          </a:xfrm>
        </p:spPr>
        <p:txBody>
          <a:bodyPr/>
          <a:lstStyle/>
          <a:p>
            <a:pPr algn="l"/>
            <a:r>
              <a:rPr lang="ru-RU" sz="2400"/>
              <a:t>                                  </a:t>
            </a:r>
            <a:r>
              <a:rPr lang="ru-RU" sz="3600" b="1" i="1">
                <a:solidFill>
                  <a:srgbClr val="FF0000"/>
                </a:solidFill>
              </a:rPr>
              <a:t>Задача.</a:t>
            </a:r>
            <a:br>
              <a:rPr lang="ru-RU" sz="3600" b="1" i="1">
                <a:solidFill>
                  <a:srgbClr val="FF0000"/>
                </a:solidFill>
              </a:rPr>
            </a:br>
            <a:r>
              <a:rPr lang="ru-RU" sz="3200" b="1" i="1">
                <a:solidFill>
                  <a:srgbClr val="0000FF"/>
                </a:solidFill>
              </a:rPr>
              <a:t>С помощью трёх точек, соединённых между собой отрезками, нарисуйте на координатной плоскости число 5.</a:t>
            </a:r>
            <a:br>
              <a:rPr lang="ru-RU" sz="3200" b="1" i="1">
                <a:solidFill>
                  <a:srgbClr val="0000FF"/>
                </a:solidFill>
              </a:rPr>
            </a:br>
            <a:endParaRPr lang="ru-RU" sz="3200" b="1" i="1">
              <a:solidFill>
                <a:srgbClr val="0000FF"/>
              </a:solidFill>
            </a:endParaRPr>
          </a:p>
        </p:txBody>
      </p:sp>
      <p:grpSp>
        <p:nvGrpSpPr>
          <p:cNvPr id="172037" name="Group 5"/>
          <p:cNvGrpSpPr>
            <a:grpSpLocks/>
          </p:cNvGrpSpPr>
          <p:nvPr/>
        </p:nvGrpSpPr>
        <p:grpSpPr bwMode="auto">
          <a:xfrm>
            <a:off x="4140200" y="2420938"/>
            <a:ext cx="3816350" cy="3960812"/>
            <a:chOff x="2880" y="527"/>
            <a:chExt cx="2404" cy="2495"/>
          </a:xfrm>
        </p:grpSpPr>
        <p:sp>
          <p:nvSpPr>
            <p:cNvPr id="172038" name="Line 6"/>
            <p:cNvSpPr>
              <a:spLocks noChangeShapeType="1"/>
            </p:cNvSpPr>
            <p:nvPr/>
          </p:nvSpPr>
          <p:spPr bwMode="auto">
            <a:xfrm>
              <a:off x="2880" y="1888"/>
              <a:ext cx="2404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72039" name="Line 7"/>
            <p:cNvSpPr>
              <a:spLocks noChangeShapeType="1"/>
            </p:cNvSpPr>
            <p:nvPr/>
          </p:nvSpPr>
          <p:spPr bwMode="auto">
            <a:xfrm flipV="1">
              <a:off x="4105" y="618"/>
              <a:ext cx="0" cy="2404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72040" name="Line 8"/>
            <p:cNvSpPr>
              <a:spLocks noChangeShapeType="1"/>
            </p:cNvSpPr>
            <p:nvPr/>
          </p:nvSpPr>
          <p:spPr bwMode="auto">
            <a:xfrm>
              <a:off x="2880" y="2115"/>
              <a:ext cx="2404" cy="0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72041" name="Line 9"/>
            <p:cNvSpPr>
              <a:spLocks noChangeShapeType="1"/>
            </p:cNvSpPr>
            <p:nvPr/>
          </p:nvSpPr>
          <p:spPr bwMode="auto">
            <a:xfrm>
              <a:off x="2880" y="2341"/>
              <a:ext cx="2404" cy="0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72042" name="Line 10"/>
            <p:cNvSpPr>
              <a:spLocks noChangeShapeType="1"/>
            </p:cNvSpPr>
            <p:nvPr/>
          </p:nvSpPr>
          <p:spPr bwMode="auto">
            <a:xfrm>
              <a:off x="2880" y="2568"/>
              <a:ext cx="2404" cy="0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72043" name="Line 11"/>
            <p:cNvSpPr>
              <a:spLocks noChangeShapeType="1"/>
            </p:cNvSpPr>
            <p:nvPr/>
          </p:nvSpPr>
          <p:spPr bwMode="auto">
            <a:xfrm>
              <a:off x="2880" y="2795"/>
              <a:ext cx="2404" cy="0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72044" name="Line 12"/>
            <p:cNvSpPr>
              <a:spLocks noChangeShapeType="1"/>
            </p:cNvSpPr>
            <p:nvPr/>
          </p:nvSpPr>
          <p:spPr bwMode="auto">
            <a:xfrm>
              <a:off x="2880" y="1661"/>
              <a:ext cx="2404" cy="0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72045" name="Line 13"/>
            <p:cNvSpPr>
              <a:spLocks noChangeShapeType="1"/>
            </p:cNvSpPr>
            <p:nvPr/>
          </p:nvSpPr>
          <p:spPr bwMode="auto">
            <a:xfrm>
              <a:off x="2880" y="1434"/>
              <a:ext cx="2404" cy="0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72046" name="Line 14"/>
            <p:cNvSpPr>
              <a:spLocks noChangeShapeType="1"/>
            </p:cNvSpPr>
            <p:nvPr/>
          </p:nvSpPr>
          <p:spPr bwMode="auto">
            <a:xfrm>
              <a:off x="2880" y="1207"/>
              <a:ext cx="2404" cy="0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72047" name="Line 15"/>
            <p:cNvSpPr>
              <a:spLocks noChangeShapeType="1"/>
            </p:cNvSpPr>
            <p:nvPr/>
          </p:nvSpPr>
          <p:spPr bwMode="auto">
            <a:xfrm>
              <a:off x="2880" y="981"/>
              <a:ext cx="2404" cy="0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72048" name="Line 16"/>
            <p:cNvSpPr>
              <a:spLocks noChangeShapeType="1"/>
            </p:cNvSpPr>
            <p:nvPr/>
          </p:nvSpPr>
          <p:spPr bwMode="auto">
            <a:xfrm>
              <a:off x="2880" y="754"/>
              <a:ext cx="2404" cy="0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72049" name="Line 17"/>
            <p:cNvSpPr>
              <a:spLocks noChangeShapeType="1"/>
            </p:cNvSpPr>
            <p:nvPr/>
          </p:nvSpPr>
          <p:spPr bwMode="auto">
            <a:xfrm flipV="1">
              <a:off x="3878" y="618"/>
              <a:ext cx="0" cy="2404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72050" name="Line 18"/>
            <p:cNvSpPr>
              <a:spLocks noChangeShapeType="1"/>
            </p:cNvSpPr>
            <p:nvPr/>
          </p:nvSpPr>
          <p:spPr bwMode="auto">
            <a:xfrm flipV="1">
              <a:off x="3651" y="618"/>
              <a:ext cx="0" cy="2404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72051" name="Line 19"/>
            <p:cNvSpPr>
              <a:spLocks noChangeShapeType="1"/>
            </p:cNvSpPr>
            <p:nvPr/>
          </p:nvSpPr>
          <p:spPr bwMode="auto">
            <a:xfrm flipV="1">
              <a:off x="3198" y="618"/>
              <a:ext cx="0" cy="2404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72052" name="Line 20"/>
            <p:cNvSpPr>
              <a:spLocks noChangeShapeType="1"/>
            </p:cNvSpPr>
            <p:nvPr/>
          </p:nvSpPr>
          <p:spPr bwMode="auto">
            <a:xfrm flipV="1">
              <a:off x="3424" y="618"/>
              <a:ext cx="0" cy="2404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72053" name="Line 21"/>
            <p:cNvSpPr>
              <a:spLocks noChangeShapeType="1"/>
            </p:cNvSpPr>
            <p:nvPr/>
          </p:nvSpPr>
          <p:spPr bwMode="auto">
            <a:xfrm flipV="1">
              <a:off x="2971" y="618"/>
              <a:ext cx="0" cy="2404"/>
            </a:xfrm>
            <a:prstGeom prst="line">
              <a:avLst/>
            </a:prstGeom>
            <a:noFill/>
            <a:ln w="6350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72054" name="Line 22"/>
            <p:cNvSpPr>
              <a:spLocks noChangeShapeType="1"/>
            </p:cNvSpPr>
            <p:nvPr/>
          </p:nvSpPr>
          <p:spPr bwMode="auto">
            <a:xfrm flipV="1">
              <a:off x="4558" y="618"/>
              <a:ext cx="0" cy="2404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72055" name="Line 23"/>
            <p:cNvSpPr>
              <a:spLocks noChangeShapeType="1"/>
            </p:cNvSpPr>
            <p:nvPr/>
          </p:nvSpPr>
          <p:spPr bwMode="auto">
            <a:xfrm flipV="1">
              <a:off x="4332" y="618"/>
              <a:ext cx="0" cy="2404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72056" name="Line 24"/>
            <p:cNvSpPr>
              <a:spLocks noChangeShapeType="1"/>
            </p:cNvSpPr>
            <p:nvPr/>
          </p:nvSpPr>
          <p:spPr bwMode="auto">
            <a:xfrm flipV="1">
              <a:off x="4785" y="618"/>
              <a:ext cx="0" cy="2404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72057" name="Line 25"/>
            <p:cNvSpPr>
              <a:spLocks noChangeShapeType="1"/>
            </p:cNvSpPr>
            <p:nvPr/>
          </p:nvSpPr>
          <p:spPr bwMode="auto">
            <a:xfrm flipV="1">
              <a:off x="5012" y="618"/>
              <a:ext cx="0" cy="2404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72058" name="Line 26"/>
            <p:cNvSpPr>
              <a:spLocks noChangeShapeType="1"/>
            </p:cNvSpPr>
            <p:nvPr/>
          </p:nvSpPr>
          <p:spPr bwMode="auto">
            <a:xfrm flipV="1">
              <a:off x="5239" y="618"/>
              <a:ext cx="0" cy="2404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72059" name="Text Box 27"/>
            <p:cNvSpPr txBox="1">
              <a:spLocks noChangeArrowheads="1"/>
            </p:cNvSpPr>
            <p:nvPr/>
          </p:nvSpPr>
          <p:spPr bwMode="auto">
            <a:xfrm>
              <a:off x="4105" y="527"/>
              <a:ext cx="31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400">
                  <a:solidFill>
                    <a:srgbClr val="0000FF"/>
                  </a:solidFill>
                  <a:latin typeface="Times New Roman" pitchFamily="18" charset="0"/>
                </a:rPr>
                <a:t>y</a:t>
              </a:r>
              <a:endParaRPr lang="ru-RU" sz="2400">
                <a:solidFill>
                  <a:srgbClr val="0000FF"/>
                </a:solidFill>
                <a:latin typeface="Times New Roman" pitchFamily="18" charset="0"/>
              </a:endParaRPr>
            </a:p>
          </p:txBody>
        </p:sp>
        <p:sp>
          <p:nvSpPr>
            <p:cNvPr id="172060" name="Text Box 28"/>
            <p:cNvSpPr txBox="1">
              <a:spLocks noChangeArrowheads="1"/>
            </p:cNvSpPr>
            <p:nvPr/>
          </p:nvSpPr>
          <p:spPr bwMode="auto">
            <a:xfrm>
              <a:off x="4241" y="1888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i="0">
                  <a:latin typeface="Times New Roman" pitchFamily="18" charset="0"/>
                </a:rPr>
                <a:t>1</a:t>
              </a:r>
              <a:endParaRPr lang="ru-RU" sz="1800" i="0">
                <a:latin typeface="Times New Roman" pitchFamily="18" charset="0"/>
              </a:endParaRPr>
            </a:p>
          </p:txBody>
        </p:sp>
        <p:sp>
          <p:nvSpPr>
            <p:cNvPr id="172061" name="Text Box 29"/>
            <p:cNvSpPr txBox="1">
              <a:spLocks noChangeArrowheads="1"/>
            </p:cNvSpPr>
            <p:nvPr/>
          </p:nvSpPr>
          <p:spPr bwMode="auto">
            <a:xfrm>
              <a:off x="4468" y="1888"/>
              <a:ext cx="36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800" i="0">
                  <a:latin typeface="Times New Roman" pitchFamily="18" charset="0"/>
                </a:rPr>
                <a:t>2</a:t>
              </a:r>
              <a:endParaRPr lang="ru-RU" sz="1800" i="0">
                <a:latin typeface="Times New Roman" pitchFamily="18" charset="0"/>
              </a:endParaRPr>
            </a:p>
          </p:txBody>
        </p:sp>
        <p:sp>
          <p:nvSpPr>
            <p:cNvPr id="172062" name="Text Box 30"/>
            <p:cNvSpPr txBox="1">
              <a:spLocks noChangeArrowheads="1"/>
            </p:cNvSpPr>
            <p:nvPr/>
          </p:nvSpPr>
          <p:spPr bwMode="auto">
            <a:xfrm>
              <a:off x="4694" y="1888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i="0">
                  <a:latin typeface="Times New Roman" pitchFamily="18" charset="0"/>
                </a:rPr>
                <a:t>3</a:t>
              </a:r>
              <a:endParaRPr lang="ru-RU" sz="1800" i="0">
                <a:latin typeface="Times New Roman" pitchFamily="18" charset="0"/>
              </a:endParaRPr>
            </a:p>
          </p:txBody>
        </p:sp>
        <p:sp>
          <p:nvSpPr>
            <p:cNvPr id="172063" name="Text Box 31"/>
            <p:cNvSpPr txBox="1">
              <a:spLocks noChangeArrowheads="1"/>
            </p:cNvSpPr>
            <p:nvPr/>
          </p:nvSpPr>
          <p:spPr bwMode="auto">
            <a:xfrm>
              <a:off x="4921" y="1888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i="0">
                  <a:latin typeface="Times New Roman" pitchFamily="18" charset="0"/>
                </a:rPr>
                <a:t>4</a:t>
              </a:r>
              <a:endParaRPr lang="ru-RU" sz="1800" i="0">
                <a:latin typeface="Times New Roman" pitchFamily="18" charset="0"/>
              </a:endParaRPr>
            </a:p>
          </p:txBody>
        </p:sp>
        <p:sp>
          <p:nvSpPr>
            <p:cNvPr id="172064" name="Text Box 32"/>
            <p:cNvSpPr txBox="1">
              <a:spLocks noChangeArrowheads="1"/>
            </p:cNvSpPr>
            <p:nvPr/>
          </p:nvSpPr>
          <p:spPr bwMode="auto">
            <a:xfrm>
              <a:off x="3742" y="1888"/>
              <a:ext cx="2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i="0">
                  <a:latin typeface="Times New Roman" pitchFamily="18" charset="0"/>
                </a:rPr>
                <a:t>-1</a:t>
              </a:r>
              <a:endParaRPr lang="ru-RU" sz="1800" i="0">
                <a:latin typeface="Times New Roman" pitchFamily="18" charset="0"/>
              </a:endParaRPr>
            </a:p>
          </p:txBody>
        </p:sp>
        <p:sp>
          <p:nvSpPr>
            <p:cNvPr id="172065" name="Text Box 33"/>
            <p:cNvSpPr txBox="1">
              <a:spLocks noChangeArrowheads="1"/>
            </p:cNvSpPr>
            <p:nvPr/>
          </p:nvSpPr>
          <p:spPr bwMode="auto">
            <a:xfrm>
              <a:off x="3515" y="1888"/>
              <a:ext cx="2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i="0">
                  <a:latin typeface="Times New Roman" pitchFamily="18" charset="0"/>
                </a:rPr>
                <a:t>-2</a:t>
              </a:r>
              <a:endParaRPr lang="ru-RU" sz="1800" i="0">
                <a:latin typeface="Times New Roman" pitchFamily="18" charset="0"/>
              </a:endParaRPr>
            </a:p>
          </p:txBody>
        </p:sp>
        <p:sp>
          <p:nvSpPr>
            <p:cNvPr id="172066" name="Text Box 34"/>
            <p:cNvSpPr txBox="1">
              <a:spLocks noChangeArrowheads="1"/>
            </p:cNvSpPr>
            <p:nvPr/>
          </p:nvSpPr>
          <p:spPr bwMode="auto">
            <a:xfrm>
              <a:off x="3334" y="1888"/>
              <a:ext cx="2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i="0">
                  <a:latin typeface="Times New Roman" pitchFamily="18" charset="0"/>
                </a:rPr>
                <a:t>-3</a:t>
              </a:r>
              <a:endParaRPr lang="ru-RU" sz="1800" i="0">
                <a:latin typeface="Times New Roman" pitchFamily="18" charset="0"/>
              </a:endParaRPr>
            </a:p>
          </p:txBody>
        </p:sp>
        <p:sp>
          <p:nvSpPr>
            <p:cNvPr id="172067" name="Text Box 35"/>
            <p:cNvSpPr txBox="1">
              <a:spLocks noChangeArrowheads="1"/>
            </p:cNvSpPr>
            <p:nvPr/>
          </p:nvSpPr>
          <p:spPr bwMode="auto">
            <a:xfrm>
              <a:off x="3107" y="1888"/>
              <a:ext cx="2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i="0">
                  <a:latin typeface="Times New Roman" pitchFamily="18" charset="0"/>
                </a:rPr>
                <a:t>-4</a:t>
              </a:r>
              <a:endParaRPr lang="ru-RU" sz="1800" i="0">
                <a:latin typeface="Times New Roman" pitchFamily="18" charset="0"/>
              </a:endParaRPr>
            </a:p>
          </p:txBody>
        </p:sp>
        <p:sp>
          <p:nvSpPr>
            <p:cNvPr id="172068" name="Text Box 36"/>
            <p:cNvSpPr txBox="1">
              <a:spLocks noChangeArrowheads="1"/>
            </p:cNvSpPr>
            <p:nvPr/>
          </p:nvSpPr>
          <p:spPr bwMode="auto">
            <a:xfrm>
              <a:off x="4105" y="1570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i="0">
                  <a:latin typeface="Times New Roman" pitchFamily="18" charset="0"/>
                </a:rPr>
                <a:t>1</a:t>
              </a:r>
              <a:endParaRPr lang="ru-RU" sz="1800" i="0">
                <a:latin typeface="Times New Roman" pitchFamily="18" charset="0"/>
              </a:endParaRPr>
            </a:p>
          </p:txBody>
        </p:sp>
        <p:sp>
          <p:nvSpPr>
            <p:cNvPr id="172069" name="Text Box 37"/>
            <p:cNvSpPr txBox="1">
              <a:spLocks noChangeArrowheads="1"/>
            </p:cNvSpPr>
            <p:nvPr/>
          </p:nvSpPr>
          <p:spPr bwMode="auto">
            <a:xfrm>
              <a:off x="4105" y="1344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i="0">
                  <a:latin typeface="Times New Roman" pitchFamily="18" charset="0"/>
                </a:rPr>
                <a:t>2</a:t>
              </a:r>
              <a:endParaRPr lang="ru-RU" sz="1800" i="0">
                <a:latin typeface="Times New Roman" pitchFamily="18" charset="0"/>
              </a:endParaRPr>
            </a:p>
          </p:txBody>
        </p:sp>
        <p:sp>
          <p:nvSpPr>
            <p:cNvPr id="172070" name="Text Box 38"/>
            <p:cNvSpPr txBox="1">
              <a:spLocks noChangeArrowheads="1"/>
            </p:cNvSpPr>
            <p:nvPr/>
          </p:nvSpPr>
          <p:spPr bwMode="auto">
            <a:xfrm>
              <a:off x="4105" y="1117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i="0">
                  <a:latin typeface="Times New Roman" pitchFamily="18" charset="0"/>
                </a:rPr>
                <a:t>3</a:t>
              </a:r>
              <a:endParaRPr lang="ru-RU" sz="1800" i="0">
                <a:latin typeface="Times New Roman" pitchFamily="18" charset="0"/>
              </a:endParaRPr>
            </a:p>
          </p:txBody>
        </p:sp>
        <p:sp>
          <p:nvSpPr>
            <p:cNvPr id="172071" name="Text Box 39"/>
            <p:cNvSpPr txBox="1">
              <a:spLocks noChangeArrowheads="1"/>
            </p:cNvSpPr>
            <p:nvPr/>
          </p:nvSpPr>
          <p:spPr bwMode="auto">
            <a:xfrm>
              <a:off x="4105" y="890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b="0" i="0">
                  <a:latin typeface="Times New Roman" pitchFamily="18" charset="0"/>
                </a:rPr>
                <a:t>4</a:t>
              </a:r>
              <a:endParaRPr lang="ru-RU" sz="1800" b="0" i="0">
                <a:latin typeface="Times New Roman" pitchFamily="18" charset="0"/>
              </a:endParaRPr>
            </a:p>
          </p:txBody>
        </p:sp>
        <p:sp>
          <p:nvSpPr>
            <p:cNvPr id="172072" name="Text Box 40"/>
            <p:cNvSpPr txBox="1">
              <a:spLocks noChangeArrowheads="1"/>
            </p:cNvSpPr>
            <p:nvPr/>
          </p:nvSpPr>
          <p:spPr bwMode="auto">
            <a:xfrm>
              <a:off x="4105" y="2024"/>
              <a:ext cx="2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i="0">
                  <a:latin typeface="Times New Roman" pitchFamily="18" charset="0"/>
                </a:rPr>
                <a:t>-1</a:t>
              </a:r>
              <a:endParaRPr lang="ru-RU" sz="1800" i="0">
                <a:latin typeface="Times New Roman" pitchFamily="18" charset="0"/>
              </a:endParaRPr>
            </a:p>
          </p:txBody>
        </p:sp>
        <p:sp>
          <p:nvSpPr>
            <p:cNvPr id="172073" name="Text Box 41"/>
            <p:cNvSpPr txBox="1">
              <a:spLocks noChangeArrowheads="1"/>
            </p:cNvSpPr>
            <p:nvPr/>
          </p:nvSpPr>
          <p:spPr bwMode="auto">
            <a:xfrm>
              <a:off x="4105" y="2251"/>
              <a:ext cx="2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i="0">
                  <a:latin typeface="Times New Roman" pitchFamily="18" charset="0"/>
                </a:rPr>
                <a:t>-2</a:t>
              </a:r>
              <a:endParaRPr lang="ru-RU" sz="1800" i="0">
                <a:latin typeface="Times New Roman" pitchFamily="18" charset="0"/>
              </a:endParaRPr>
            </a:p>
          </p:txBody>
        </p:sp>
        <p:sp>
          <p:nvSpPr>
            <p:cNvPr id="172074" name="Text Box 42"/>
            <p:cNvSpPr txBox="1">
              <a:spLocks noChangeArrowheads="1"/>
            </p:cNvSpPr>
            <p:nvPr/>
          </p:nvSpPr>
          <p:spPr bwMode="auto">
            <a:xfrm>
              <a:off x="4105" y="2478"/>
              <a:ext cx="2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i="0">
                  <a:latin typeface="Times New Roman" pitchFamily="18" charset="0"/>
                </a:rPr>
                <a:t>-3</a:t>
              </a:r>
              <a:endParaRPr lang="ru-RU" sz="1800" i="0">
                <a:latin typeface="Times New Roman" pitchFamily="18" charset="0"/>
              </a:endParaRPr>
            </a:p>
          </p:txBody>
        </p:sp>
        <p:sp>
          <p:nvSpPr>
            <p:cNvPr id="172075" name="Text Box 43"/>
            <p:cNvSpPr txBox="1">
              <a:spLocks noChangeArrowheads="1"/>
            </p:cNvSpPr>
            <p:nvPr/>
          </p:nvSpPr>
          <p:spPr bwMode="auto">
            <a:xfrm>
              <a:off x="4105" y="2704"/>
              <a:ext cx="2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i="0">
                  <a:latin typeface="Times New Roman" pitchFamily="18" charset="0"/>
                </a:rPr>
                <a:t>-4</a:t>
              </a:r>
              <a:endParaRPr lang="ru-RU" sz="1800" i="0">
                <a:latin typeface="Times New Roman" pitchFamily="18" charset="0"/>
              </a:endParaRPr>
            </a:p>
          </p:txBody>
        </p:sp>
        <p:sp>
          <p:nvSpPr>
            <p:cNvPr id="172076" name="Text Box 44"/>
            <p:cNvSpPr txBox="1">
              <a:spLocks noChangeArrowheads="1"/>
            </p:cNvSpPr>
            <p:nvPr/>
          </p:nvSpPr>
          <p:spPr bwMode="auto">
            <a:xfrm>
              <a:off x="4059" y="1888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i="0">
                  <a:latin typeface="Times New Roman" pitchFamily="18" charset="0"/>
                </a:rPr>
                <a:t>0</a:t>
              </a:r>
              <a:endParaRPr lang="ru-RU" sz="1800" i="0">
                <a:latin typeface="Times New Roman" pitchFamily="18" charset="0"/>
              </a:endParaRPr>
            </a:p>
          </p:txBody>
        </p:sp>
      </p:grpSp>
      <p:grpSp>
        <p:nvGrpSpPr>
          <p:cNvPr id="172082" name="Group 50"/>
          <p:cNvGrpSpPr>
            <a:grpSpLocks/>
          </p:cNvGrpSpPr>
          <p:nvPr/>
        </p:nvGrpSpPr>
        <p:grpSpPr bwMode="auto">
          <a:xfrm>
            <a:off x="4932363" y="3429000"/>
            <a:ext cx="885825" cy="1533525"/>
            <a:chOff x="3107" y="2160"/>
            <a:chExt cx="558" cy="966"/>
          </a:xfrm>
        </p:grpSpPr>
        <p:sp>
          <p:nvSpPr>
            <p:cNvPr id="172077" name="Oval 45"/>
            <p:cNvSpPr>
              <a:spLocks noChangeArrowheads="1"/>
            </p:cNvSpPr>
            <p:nvPr/>
          </p:nvSpPr>
          <p:spPr bwMode="auto">
            <a:xfrm flipH="1" flipV="1">
              <a:off x="3107" y="2160"/>
              <a:ext cx="59" cy="59"/>
            </a:xfrm>
            <a:prstGeom prst="ellipse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2078" name="Oval 46"/>
            <p:cNvSpPr>
              <a:spLocks noChangeArrowheads="1"/>
            </p:cNvSpPr>
            <p:nvPr/>
          </p:nvSpPr>
          <p:spPr bwMode="auto">
            <a:xfrm flipH="1" flipV="1">
              <a:off x="3334" y="3067"/>
              <a:ext cx="59" cy="59"/>
            </a:xfrm>
            <a:prstGeom prst="ellipse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2079" name="Oval 47"/>
            <p:cNvSpPr>
              <a:spLocks noChangeArrowheads="1"/>
            </p:cNvSpPr>
            <p:nvPr/>
          </p:nvSpPr>
          <p:spPr bwMode="auto">
            <a:xfrm flipH="1" flipV="1">
              <a:off x="3606" y="2160"/>
              <a:ext cx="59" cy="59"/>
            </a:xfrm>
            <a:prstGeom prst="ellipse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2080" name="Line 48"/>
            <p:cNvSpPr>
              <a:spLocks noChangeShapeType="1"/>
            </p:cNvSpPr>
            <p:nvPr/>
          </p:nvSpPr>
          <p:spPr bwMode="auto">
            <a:xfrm>
              <a:off x="3152" y="2205"/>
              <a:ext cx="227" cy="90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72081" name="Line 49"/>
            <p:cNvSpPr>
              <a:spLocks noChangeShapeType="1"/>
            </p:cNvSpPr>
            <p:nvPr/>
          </p:nvSpPr>
          <p:spPr bwMode="auto">
            <a:xfrm flipV="1">
              <a:off x="3379" y="2205"/>
              <a:ext cx="227" cy="90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72083" name="Text Box 51"/>
          <p:cNvSpPr txBox="1">
            <a:spLocks noChangeArrowheads="1"/>
          </p:cNvSpPr>
          <p:nvPr/>
        </p:nvSpPr>
        <p:spPr bwMode="auto">
          <a:xfrm>
            <a:off x="468313" y="2781300"/>
            <a:ext cx="3259137" cy="20415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200">
                <a:solidFill>
                  <a:srgbClr val="0000FF"/>
                </a:solidFill>
              </a:rPr>
              <a:t>Запишите координаты построенных точек.</a:t>
            </a:r>
          </a:p>
        </p:txBody>
      </p:sp>
      <p:sp>
        <p:nvSpPr>
          <p:cNvPr id="172084" name="Text Box 52"/>
          <p:cNvSpPr txBox="1">
            <a:spLocks noChangeArrowheads="1"/>
          </p:cNvSpPr>
          <p:nvPr/>
        </p:nvSpPr>
        <p:spPr bwMode="auto">
          <a:xfrm>
            <a:off x="0" y="5157788"/>
            <a:ext cx="4152900" cy="1006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>
                <a:solidFill>
                  <a:srgbClr val="FF0000"/>
                </a:solidFill>
              </a:rPr>
              <a:t>    </a:t>
            </a:r>
            <a:r>
              <a:rPr lang="ru-RU" sz="3000">
                <a:solidFill>
                  <a:srgbClr val="FF0000"/>
                </a:solidFill>
              </a:rPr>
              <a:t>Число 5 </a:t>
            </a:r>
          </a:p>
          <a:p>
            <a:r>
              <a:rPr lang="ru-RU" sz="3000">
                <a:solidFill>
                  <a:srgbClr val="FF0000"/>
                </a:solidFill>
              </a:rPr>
              <a:t>        – символ любви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720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720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720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172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2000"/>
                                        <p:tgtEl>
                                          <p:spTgt spid="172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1720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1720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1720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1720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1720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1720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36" grpId="0"/>
      <p:bldP spid="172083" grpId="0"/>
      <p:bldP spid="17208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99FF"/>
            </a:gs>
            <a:gs pos="50000">
              <a:srgbClr val="00F2EC"/>
            </a:gs>
            <a:gs pos="100000">
              <a:srgbClr val="0099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4" name="Rectangle 4"/>
          <p:cNvSpPr>
            <a:spLocks noGrp="1" noChangeArrowheads="1"/>
          </p:cNvSpPr>
          <p:nvPr>
            <p:ph type="title"/>
          </p:nvPr>
        </p:nvSpPr>
        <p:spPr>
          <a:xfrm>
            <a:off x="1643042" y="785794"/>
            <a:ext cx="6121400" cy="3595691"/>
          </a:xfrm>
        </p:spPr>
        <p:txBody>
          <a:bodyPr/>
          <a:lstStyle/>
          <a:p>
            <a:pPr algn="l"/>
            <a:r>
              <a:rPr lang="ru-RU" sz="4000" b="1" i="1" dirty="0"/>
              <a:t>   </a:t>
            </a:r>
            <a:r>
              <a:rPr lang="ru-RU" sz="4000" b="1" i="1" dirty="0">
                <a:solidFill>
                  <a:srgbClr val="990099"/>
                </a:solidFill>
              </a:rPr>
              <a:t>Домашнее задание:</a:t>
            </a:r>
            <a:br>
              <a:rPr lang="ru-RU" sz="4000" b="1" i="1" dirty="0">
                <a:solidFill>
                  <a:srgbClr val="990099"/>
                </a:solidFill>
              </a:rPr>
            </a:br>
            <a:br>
              <a:rPr lang="ru-RU" sz="4000" b="1" i="1" dirty="0">
                <a:solidFill>
                  <a:srgbClr val="990099"/>
                </a:solidFill>
              </a:rPr>
            </a:br>
            <a:r>
              <a:rPr lang="ru-RU" sz="4000" b="1" i="1" dirty="0">
                <a:solidFill>
                  <a:srgbClr val="990099"/>
                </a:solidFill>
              </a:rPr>
              <a:t>      п.8.5    №8.68</a:t>
            </a:r>
            <a:br>
              <a:rPr lang="ru-RU" sz="4000" b="1" i="1" dirty="0">
                <a:solidFill>
                  <a:srgbClr val="990099"/>
                </a:solidFill>
              </a:rPr>
            </a:br>
            <a:r>
              <a:rPr lang="ru-RU" sz="4000" b="1" i="1" dirty="0">
                <a:solidFill>
                  <a:srgbClr val="990099"/>
                </a:solidFill>
              </a:rPr>
              <a:t>                  №8.69</a:t>
            </a:r>
            <a:br>
              <a:rPr lang="ru-RU" sz="4000" b="1" i="1" dirty="0">
                <a:solidFill>
                  <a:srgbClr val="990099"/>
                </a:solidFill>
              </a:rPr>
            </a:br>
            <a:r>
              <a:rPr lang="ru-RU" sz="4000" b="1" i="1" dirty="0">
                <a:solidFill>
                  <a:srgbClr val="990099"/>
                </a:solidFill>
              </a:rPr>
              <a:t>                  №8.72(1)</a:t>
            </a:r>
            <a:br>
              <a:rPr lang="ru-RU" sz="4000" b="1" i="1" dirty="0">
                <a:solidFill>
                  <a:srgbClr val="990099"/>
                </a:solidFill>
              </a:rPr>
            </a:br>
            <a:endParaRPr lang="ru-RU" sz="4000" b="1" i="1" dirty="0">
              <a:solidFill>
                <a:srgbClr val="990099"/>
              </a:solidFill>
            </a:endParaRPr>
          </a:p>
        </p:txBody>
      </p:sp>
      <p:sp>
        <p:nvSpPr>
          <p:cNvPr id="180228" name="Text Box 1028"/>
          <p:cNvSpPr txBox="1">
            <a:spLocks noChangeArrowheads="1"/>
          </p:cNvSpPr>
          <p:nvPr/>
        </p:nvSpPr>
        <p:spPr bwMode="auto">
          <a:xfrm>
            <a:off x="6948488" y="5300663"/>
            <a:ext cx="1655762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pic>
        <p:nvPicPr>
          <p:cNvPr id="180231" name="Picture 1031" descr="BOOK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500298" y="4286256"/>
            <a:ext cx="4708525" cy="2292350"/>
          </a:xfrm>
          <a:noFill/>
          <a:ln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188913"/>
            <a:ext cx="7869237" cy="1139825"/>
          </a:xfrm>
        </p:spPr>
        <p:txBody>
          <a:bodyPr/>
          <a:lstStyle/>
          <a:p>
            <a:r>
              <a:rPr lang="ru-RU" sz="4600" b="1">
                <a:solidFill>
                  <a:srgbClr val="FF00FF"/>
                </a:solidFill>
              </a:rPr>
              <a:t>Подведём итог урока.</a:t>
            </a:r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55650" y="1412875"/>
            <a:ext cx="8147050" cy="51133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3600" b="1" i="1">
                <a:solidFill>
                  <a:srgbClr val="FFFF00"/>
                </a:solidFill>
              </a:rPr>
              <a:t>За что ты можешь себя</a:t>
            </a:r>
            <a:r>
              <a:rPr lang="ru-RU" sz="2800" b="1" i="1"/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800" b="1" i="1"/>
              <a:t>                                   </a:t>
            </a:r>
            <a:r>
              <a:rPr lang="ru-RU" sz="4400" b="1" i="1">
                <a:solidFill>
                  <a:srgbClr val="FF0000"/>
                </a:solidFill>
              </a:rPr>
              <a:t>похвалить?</a:t>
            </a:r>
          </a:p>
          <a:p>
            <a:pPr>
              <a:lnSpc>
                <a:spcPct val="90000"/>
              </a:lnSpc>
            </a:pPr>
            <a:r>
              <a:rPr lang="ru-RU" sz="3600" b="1" i="1">
                <a:solidFill>
                  <a:srgbClr val="FFFF00"/>
                </a:solidFill>
              </a:rPr>
              <a:t>Что тебе </a:t>
            </a:r>
            <a:r>
              <a:rPr lang="ru-RU" sz="4400" b="1" i="1">
                <a:solidFill>
                  <a:srgbClr val="FF0000"/>
                </a:solidFill>
              </a:rPr>
              <a:t>удалось</a:t>
            </a:r>
            <a:r>
              <a:rPr lang="ru-RU" sz="4800" b="1" i="1">
                <a:solidFill>
                  <a:srgbClr val="FFFF00"/>
                </a:solidFill>
              </a:rPr>
              <a:t> </a:t>
            </a:r>
            <a:r>
              <a:rPr lang="ru-RU" sz="3600" b="1" i="1">
                <a:solidFill>
                  <a:srgbClr val="FFFF00"/>
                </a:solidFill>
              </a:rPr>
              <a:t>на уроке?</a:t>
            </a:r>
          </a:p>
          <a:p>
            <a:pPr>
              <a:lnSpc>
                <a:spcPct val="90000"/>
              </a:lnSpc>
            </a:pPr>
            <a:r>
              <a:rPr lang="ru-RU" sz="3600" b="1" i="1">
                <a:solidFill>
                  <a:srgbClr val="FFFF00"/>
                </a:solidFill>
              </a:rPr>
              <a:t>Над чем ещё нужно</a:t>
            </a:r>
            <a:r>
              <a:rPr lang="ru-RU" sz="2800" b="1" i="1">
                <a:solidFill>
                  <a:srgbClr val="FFFF00"/>
                </a:solidFill>
              </a:rPr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800" b="1" i="1"/>
              <a:t>                                </a:t>
            </a:r>
            <a:r>
              <a:rPr lang="ru-RU" sz="4400" b="1" i="1">
                <a:solidFill>
                  <a:srgbClr val="FF0000"/>
                </a:solidFill>
              </a:rPr>
              <a:t>поработать?</a:t>
            </a:r>
          </a:p>
          <a:p>
            <a:pPr>
              <a:lnSpc>
                <a:spcPct val="90000"/>
              </a:lnSpc>
            </a:pPr>
            <a:r>
              <a:rPr lang="ru-RU" sz="3600" b="1" i="1">
                <a:solidFill>
                  <a:srgbClr val="FFFF00"/>
                </a:solidFill>
              </a:rPr>
              <a:t>Зачем нужен был этот урок?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800"/>
              <a:t>             </a:t>
            </a:r>
            <a:r>
              <a:rPr lang="ru-RU" sz="4000" b="1">
                <a:solidFill>
                  <a:srgbClr val="FF00FF"/>
                </a:solidFill>
              </a:rPr>
              <a:t>Спасибо за урок.</a:t>
            </a:r>
          </a:p>
          <a:p>
            <a:pPr>
              <a:lnSpc>
                <a:spcPct val="90000"/>
              </a:lnSpc>
            </a:pPr>
            <a:endParaRPr lang="ru-RU" sz="4000">
              <a:solidFill>
                <a:srgbClr val="FF00FF"/>
              </a:solidFill>
            </a:endParaRPr>
          </a:p>
        </p:txBody>
      </p:sp>
      <p:pic>
        <p:nvPicPr>
          <p:cNvPr id="175104" name="Picture 0" descr="BELLS7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1333500" cy="1439863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5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5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75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5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5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75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75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5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175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75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75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175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75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75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175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75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75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175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75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75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175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75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75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6" dur="1000"/>
                                        <p:tgtEl>
                                          <p:spTgt spid="175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10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00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>
          <a:xfrm flipH="1">
            <a:off x="609600" y="609600"/>
            <a:ext cx="76200" cy="76200"/>
          </a:xfrm>
        </p:spPr>
        <p:txBody>
          <a:bodyPr/>
          <a:lstStyle/>
          <a:p>
            <a:endParaRPr lang="ru-RU"/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685800"/>
            <a:ext cx="7062788" cy="3505200"/>
          </a:xfrm>
        </p:spPr>
        <p:txBody>
          <a:bodyPr/>
          <a:lstStyle/>
          <a:p>
            <a:pPr>
              <a:buFontTx/>
              <a:buNone/>
            </a:pPr>
            <a:r>
              <a:rPr lang="ru-RU">
                <a:solidFill>
                  <a:srgbClr val="FF0066"/>
                </a:solidFill>
              </a:rPr>
              <a:t> </a:t>
            </a:r>
            <a:r>
              <a:rPr lang="ru-RU" b="1" i="1">
                <a:solidFill>
                  <a:srgbClr val="FF0066"/>
                </a:solidFill>
              </a:rPr>
              <a:t>Прямую</a:t>
            </a:r>
            <a:r>
              <a:rPr lang="ru-RU" b="1" i="1"/>
              <a:t>, на которой выбраны:</a:t>
            </a:r>
          </a:p>
          <a:p>
            <a:pPr>
              <a:buClr>
                <a:schemeClr val="tx1"/>
              </a:buClr>
            </a:pPr>
            <a:r>
              <a:rPr lang="ru-RU" b="1" i="1">
                <a:solidFill>
                  <a:schemeClr val="accent2"/>
                </a:solidFill>
              </a:rPr>
              <a:t>начало отсчёта;</a:t>
            </a:r>
          </a:p>
          <a:p>
            <a:pPr>
              <a:buClr>
                <a:schemeClr val="tx1"/>
              </a:buClr>
            </a:pPr>
            <a:r>
              <a:rPr lang="ru-RU" b="1" i="1">
                <a:solidFill>
                  <a:schemeClr val="accent2"/>
                </a:solidFill>
              </a:rPr>
              <a:t>положительное направление;</a:t>
            </a:r>
          </a:p>
          <a:p>
            <a:pPr>
              <a:buClr>
                <a:schemeClr val="tx1"/>
              </a:buClr>
            </a:pPr>
            <a:r>
              <a:rPr lang="ru-RU" b="1" i="1">
                <a:solidFill>
                  <a:schemeClr val="accent2"/>
                </a:solidFill>
              </a:rPr>
              <a:t>единичный отрезок;</a:t>
            </a:r>
          </a:p>
          <a:p>
            <a:pPr>
              <a:buClr>
                <a:schemeClr val="tx1"/>
              </a:buClr>
              <a:buFontTx/>
              <a:buNone/>
            </a:pPr>
            <a:r>
              <a:rPr lang="ru-RU" b="1" i="1">
                <a:solidFill>
                  <a:srgbClr val="FF0066"/>
                </a:solidFill>
              </a:rPr>
              <a:t>называют координатной прямой</a:t>
            </a:r>
            <a:endParaRPr lang="ru-RU" b="1" i="1">
              <a:solidFill>
                <a:schemeClr val="accent2"/>
              </a:solidFill>
            </a:endParaRPr>
          </a:p>
          <a:p>
            <a:pPr>
              <a:buClr>
                <a:schemeClr val="tx1"/>
              </a:buClr>
              <a:buFontTx/>
              <a:buNone/>
            </a:pPr>
            <a:endParaRPr lang="ru-RU" b="1" i="1"/>
          </a:p>
          <a:p>
            <a:pPr>
              <a:buClr>
                <a:schemeClr val="tx1"/>
              </a:buClr>
              <a:buFont typeface="Marlett" pitchFamily="2" charset="2"/>
              <a:buNone/>
            </a:pPr>
            <a:r>
              <a:rPr lang="ru-RU"/>
              <a:t> </a:t>
            </a:r>
          </a:p>
        </p:txBody>
      </p:sp>
      <p:grpSp>
        <p:nvGrpSpPr>
          <p:cNvPr id="126980" name="Group 4"/>
          <p:cNvGrpSpPr>
            <a:grpSpLocks/>
          </p:cNvGrpSpPr>
          <p:nvPr/>
        </p:nvGrpSpPr>
        <p:grpSpPr bwMode="auto">
          <a:xfrm>
            <a:off x="8137525" y="685800"/>
            <a:ext cx="660400" cy="4689475"/>
            <a:chOff x="5126" y="432"/>
            <a:chExt cx="416" cy="2954"/>
          </a:xfrm>
        </p:grpSpPr>
        <p:sp>
          <p:nvSpPr>
            <p:cNvPr id="126981" name="Line 5"/>
            <p:cNvSpPr>
              <a:spLocks noChangeShapeType="1"/>
            </p:cNvSpPr>
            <p:nvPr/>
          </p:nvSpPr>
          <p:spPr bwMode="auto">
            <a:xfrm flipV="1">
              <a:off x="5184" y="432"/>
              <a:ext cx="0" cy="292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6982" name="Line 6"/>
            <p:cNvSpPr>
              <a:spLocks noChangeShapeType="1"/>
            </p:cNvSpPr>
            <p:nvPr/>
          </p:nvSpPr>
          <p:spPr bwMode="auto">
            <a:xfrm>
              <a:off x="5136" y="67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6983" name="Line 7"/>
            <p:cNvSpPr>
              <a:spLocks noChangeShapeType="1"/>
            </p:cNvSpPr>
            <p:nvPr/>
          </p:nvSpPr>
          <p:spPr bwMode="auto">
            <a:xfrm>
              <a:off x="5136" y="816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6984" name="Line 8"/>
            <p:cNvSpPr>
              <a:spLocks noChangeShapeType="1"/>
            </p:cNvSpPr>
            <p:nvPr/>
          </p:nvSpPr>
          <p:spPr bwMode="auto">
            <a:xfrm>
              <a:off x="5136" y="816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6985" name="Line 9"/>
            <p:cNvSpPr>
              <a:spLocks noChangeShapeType="1"/>
            </p:cNvSpPr>
            <p:nvPr/>
          </p:nvSpPr>
          <p:spPr bwMode="auto">
            <a:xfrm>
              <a:off x="5136" y="960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6986" name="Line 10"/>
            <p:cNvSpPr>
              <a:spLocks noChangeShapeType="1"/>
            </p:cNvSpPr>
            <p:nvPr/>
          </p:nvSpPr>
          <p:spPr bwMode="auto">
            <a:xfrm>
              <a:off x="5136" y="1104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6987" name="Line 11"/>
            <p:cNvSpPr>
              <a:spLocks noChangeShapeType="1"/>
            </p:cNvSpPr>
            <p:nvPr/>
          </p:nvSpPr>
          <p:spPr bwMode="auto">
            <a:xfrm>
              <a:off x="5136" y="1248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6988" name="Line 12"/>
            <p:cNvSpPr>
              <a:spLocks noChangeShapeType="1"/>
            </p:cNvSpPr>
            <p:nvPr/>
          </p:nvSpPr>
          <p:spPr bwMode="auto">
            <a:xfrm>
              <a:off x="5136" y="139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6989" name="Line 13"/>
            <p:cNvSpPr>
              <a:spLocks noChangeShapeType="1"/>
            </p:cNvSpPr>
            <p:nvPr/>
          </p:nvSpPr>
          <p:spPr bwMode="auto">
            <a:xfrm>
              <a:off x="5136" y="1536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6990" name="Line 14"/>
            <p:cNvSpPr>
              <a:spLocks noChangeShapeType="1"/>
            </p:cNvSpPr>
            <p:nvPr/>
          </p:nvSpPr>
          <p:spPr bwMode="auto">
            <a:xfrm>
              <a:off x="5136" y="1680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6991" name="Line 15"/>
            <p:cNvSpPr>
              <a:spLocks noChangeShapeType="1"/>
            </p:cNvSpPr>
            <p:nvPr/>
          </p:nvSpPr>
          <p:spPr bwMode="auto">
            <a:xfrm>
              <a:off x="5136" y="1824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6992" name="Line 16"/>
            <p:cNvSpPr>
              <a:spLocks noChangeShapeType="1"/>
            </p:cNvSpPr>
            <p:nvPr/>
          </p:nvSpPr>
          <p:spPr bwMode="auto">
            <a:xfrm>
              <a:off x="5136" y="1968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6993" name="Line 17"/>
            <p:cNvSpPr>
              <a:spLocks noChangeShapeType="1"/>
            </p:cNvSpPr>
            <p:nvPr/>
          </p:nvSpPr>
          <p:spPr bwMode="auto">
            <a:xfrm>
              <a:off x="5136" y="211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6994" name="Line 18"/>
            <p:cNvSpPr>
              <a:spLocks noChangeShapeType="1"/>
            </p:cNvSpPr>
            <p:nvPr/>
          </p:nvSpPr>
          <p:spPr bwMode="auto">
            <a:xfrm>
              <a:off x="5136" y="2256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6995" name="Line 19"/>
            <p:cNvSpPr>
              <a:spLocks noChangeShapeType="1"/>
            </p:cNvSpPr>
            <p:nvPr/>
          </p:nvSpPr>
          <p:spPr bwMode="auto">
            <a:xfrm>
              <a:off x="5136" y="2400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6996" name="Line 20"/>
            <p:cNvSpPr>
              <a:spLocks noChangeShapeType="1"/>
            </p:cNvSpPr>
            <p:nvPr/>
          </p:nvSpPr>
          <p:spPr bwMode="auto">
            <a:xfrm>
              <a:off x="5136" y="2544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6997" name="Line 21"/>
            <p:cNvSpPr>
              <a:spLocks noChangeShapeType="1"/>
            </p:cNvSpPr>
            <p:nvPr/>
          </p:nvSpPr>
          <p:spPr bwMode="auto">
            <a:xfrm>
              <a:off x="5136" y="2688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6998" name="Line 22"/>
            <p:cNvSpPr>
              <a:spLocks noChangeShapeType="1"/>
            </p:cNvSpPr>
            <p:nvPr/>
          </p:nvSpPr>
          <p:spPr bwMode="auto">
            <a:xfrm>
              <a:off x="5136" y="283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6999" name="Line 23"/>
            <p:cNvSpPr>
              <a:spLocks noChangeShapeType="1"/>
            </p:cNvSpPr>
            <p:nvPr/>
          </p:nvSpPr>
          <p:spPr bwMode="auto">
            <a:xfrm>
              <a:off x="5136" y="2976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7000" name="Line 24"/>
            <p:cNvSpPr>
              <a:spLocks noChangeShapeType="1"/>
            </p:cNvSpPr>
            <p:nvPr/>
          </p:nvSpPr>
          <p:spPr bwMode="auto">
            <a:xfrm>
              <a:off x="5136" y="3120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7001" name="Line 25"/>
            <p:cNvSpPr>
              <a:spLocks noChangeShapeType="1"/>
            </p:cNvSpPr>
            <p:nvPr/>
          </p:nvSpPr>
          <p:spPr bwMode="auto">
            <a:xfrm>
              <a:off x="5136" y="3264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7002" name="Text Box 26"/>
            <p:cNvSpPr txBox="1">
              <a:spLocks noChangeArrowheads="1"/>
            </p:cNvSpPr>
            <p:nvPr/>
          </p:nvSpPr>
          <p:spPr bwMode="auto">
            <a:xfrm>
              <a:off x="5174" y="3098"/>
              <a:ext cx="32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ru-RU" sz="2400" b="0" i="0">
                  <a:latin typeface="Times New Roman" pitchFamily="18" charset="0"/>
                </a:rPr>
                <a:t> </a:t>
              </a:r>
              <a:r>
                <a:rPr lang="ru-RU" sz="1800" b="0" i="0">
                  <a:latin typeface="Times New Roman" pitchFamily="18" charset="0"/>
                </a:rPr>
                <a:t>- 7</a:t>
              </a:r>
              <a:endParaRPr lang="ru-RU" sz="2400" b="0" i="0">
                <a:latin typeface="Times New Roman" pitchFamily="18" charset="0"/>
              </a:endParaRPr>
            </a:p>
          </p:txBody>
        </p:sp>
        <p:sp>
          <p:nvSpPr>
            <p:cNvPr id="127003" name="Text Box 27"/>
            <p:cNvSpPr txBox="1">
              <a:spLocks noChangeArrowheads="1"/>
            </p:cNvSpPr>
            <p:nvPr/>
          </p:nvSpPr>
          <p:spPr bwMode="auto">
            <a:xfrm>
              <a:off x="5222" y="3000"/>
              <a:ext cx="2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ru-RU" sz="1800" b="0" i="0">
                  <a:latin typeface="Times New Roman" pitchFamily="18" charset="0"/>
                </a:rPr>
                <a:t>- 6</a:t>
              </a:r>
              <a:endParaRPr lang="ru-RU" sz="2400" b="0" i="0">
                <a:latin typeface="Times New Roman" pitchFamily="18" charset="0"/>
              </a:endParaRPr>
            </a:p>
          </p:txBody>
        </p:sp>
        <p:sp>
          <p:nvSpPr>
            <p:cNvPr id="127004" name="Text Box 28"/>
            <p:cNvSpPr txBox="1">
              <a:spLocks noChangeArrowheads="1"/>
            </p:cNvSpPr>
            <p:nvPr/>
          </p:nvSpPr>
          <p:spPr bwMode="auto">
            <a:xfrm>
              <a:off x="5222" y="2856"/>
              <a:ext cx="2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ru-RU" sz="1800" b="0" i="0">
                  <a:latin typeface="Times New Roman" pitchFamily="18" charset="0"/>
                </a:rPr>
                <a:t>- 5</a:t>
              </a:r>
              <a:endParaRPr lang="ru-RU" sz="2400" b="0" i="0">
                <a:latin typeface="Times New Roman" pitchFamily="18" charset="0"/>
              </a:endParaRPr>
            </a:p>
          </p:txBody>
        </p:sp>
        <p:sp>
          <p:nvSpPr>
            <p:cNvPr id="127005" name="Text Box 29"/>
            <p:cNvSpPr txBox="1">
              <a:spLocks noChangeArrowheads="1"/>
            </p:cNvSpPr>
            <p:nvPr/>
          </p:nvSpPr>
          <p:spPr bwMode="auto">
            <a:xfrm>
              <a:off x="5222" y="2712"/>
              <a:ext cx="2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ru-RU" sz="1800" b="0" i="0">
                  <a:latin typeface="Times New Roman" pitchFamily="18" charset="0"/>
                </a:rPr>
                <a:t>- 4</a:t>
              </a:r>
              <a:endParaRPr lang="ru-RU" sz="2400" b="0" i="0">
                <a:latin typeface="Times New Roman" pitchFamily="18" charset="0"/>
              </a:endParaRPr>
            </a:p>
          </p:txBody>
        </p:sp>
        <p:sp>
          <p:nvSpPr>
            <p:cNvPr id="127006" name="Text Box 30"/>
            <p:cNvSpPr txBox="1">
              <a:spLocks noChangeArrowheads="1"/>
            </p:cNvSpPr>
            <p:nvPr/>
          </p:nvSpPr>
          <p:spPr bwMode="auto">
            <a:xfrm>
              <a:off x="5126" y="2568"/>
              <a:ext cx="38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ru-RU" sz="1800" b="0" i="0">
                  <a:latin typeface="Times New Roman" pitchFamily="18" charset="0"/>
                </a:rPr>
                <a:t>   - 3</a:t>
              </a:r>
              <a:endParaRPr lang="ru-RU" sz="2400" b="0" i="0">
                <a:latin typeface="Times New Roman" pitchFamily="18" charset="0"/>
              </a:endParaRPr>
            </a:p>
          </p:txBody>
        </p:sp>
        <p:sp>
          <p:nvSpPr>
            <p:cNvPr id="127007" name="Text Box 31"/>
            <p:cNvSpPr txBox="1">
              <a:spLocks noChangeArrowheads="1"/>
            </p:cNvSpPr>
            <p:nvPr/>
          </p:nvSpPr>
          <p:spPr bwMode="auto">
            <a:xfrm>
              <a:off x="5222" y="2424"/>
              <a:ext cx="2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ru-RU" sz="1800" b="0" i="0">
                  <a:latin typeface="Times New Roman" pitchFamily="18" charset="0"/>
                </a:rPr>
                <a:t>- 2</a:t>
              </a:r>
              <a:endParaRPr lang="ru-RU" sz="2400" b="0" i="0">
                <a:latin typeface="Times New Roman" pitchFamily="18" charset="0"/>
              </a:endParaRPr>
            </a:p>
          </p:txBody>
        </p:sp>
        <p:sp>
          <p:nvSpPr>
            <p:cNvPr id="127008" name="Text Box 32"/>
            <p:cNvSpPr txBox="1">
              <a:spLocks noChangeArrowheads="1"/>
            </p:cNvSpPr>
            <p:nvPr/>
          </p:nvSpPr>
          <p:spPr bwMode="auto">
            <a:xfrm>
              <a:off x="5222" y="2280"/>
              <a:ext cx="2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ru-RU" sz="1800" b="0" i="0">
                  <a:latin typeface="Times New Roman" pitchFamily="18" charset="0"/>
                </a:rPr>
                <a:t>- 1</a:t>
              </a:r>
              <a:endParaRPr lang="ru-RU" sz="2400" b="0" i="0">
                <a:latin typeface="Times New Roman" pitchFamily="18" charset="0"/>
              </a:endParaRPr>
            </a:p>
          </p:txBody>
        </p:sp>
        <p:sp>
          <p:nvSpPr>
            <p:cNvPr id="127009" name="Text Box 33"/>
            <p:cNvSpPr txBox="1">
              <a:spLocks noChangeArrowheads="1"/>
            </p:cNvSpPr>
            <p:nvPr/>
          </p:nvSpPr>
          <p:spPr bwMode="auto">
            <a:xfrm>
              <a:off x="5222" y="2090"/>
              <a:ext cx="28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ru-RU" sz="2400" b="0" i="0">
                  <a:latin typeface="Times New Roman" pitchFamily="18" charset="0"/>
                </a:rPr>
                <a:t>  </a:t>
              </a:r>
              <a:r>
                <a:rPr lang="ru-RU" sz="1800" b="0" i="0">
                  <a:latin typeface="Times New Roman" pitchFamily="18" charset="0"/>
                </a:rPr>
                <a:t>0</a:t>
              </a:r>
              <a:endParaRPr lang="ru-RU" sz="2400" b="0" i="0">
                <a:latin typeface="Times New Roman" pitchFamily="18" charset="0"/>
              </a:endParaRPr>
            </a:p>
          </p:txBody>
        </p:sp>
        <p:sp>
          <p:nvSpPr>
            <p:cNvPr id="127010" name="Text Box 34"/>
            <p:cNvSpPr txBox="1">
              <a:spLocks noChangeArrowheads="1"/>
            </p:cNvSpPr>
            <p:nvPr/>
          </p:nvSpPr>
          <p:spPr bwMode="auto">
            <a:xfrm>
              <a:off x="5222" y="1946"/>
              <a:ext cx="28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ru-RU" sz="2400" b="0" i="0">
                  <a:latin typeface="Times New Roman" pitchFamily="18" charset="0"/>
                </a:rPr>
                <a:t>  </a:t>
              </a:r>
              <a:r>
                <a:rPr lang="ru-RU" sz="1800" b="0" i="0">
                  <a:latin typeface="Times New Roman" pitchFamily="18" charset="0"/>
                </a:rPr>
                <a:t>1</a:t>
              </a:r>
              <a:endParaRPr lang="ru-RU" sz="2400" b="0" i="0">
                <a:latin typeface="Times New Roman" pitchFamily="18" charset="0"/>
              </a:endParaRPr>
            </a:p>
          </p:txBody>
        </p:sp>
        <p:sp>
          <p:nvSpPr>
            <p:cNvPr id="127011" name="Text Box 35"/>
            <p:cNvSpPr txBox="1">
              <a:spLocks noChangeArrowheads="1"/>
            </p:cNvSpPr>
            <p:nvPr/>
          </p:nvSpPr>
          <p:spPr bwMode="auto">
            <a:xfrm>
              <a:off x="5174" y="1802"/>
              <a:ext cx="33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ru-RU" sz="2400" b="0" i="0">
                  <a:latin typeface="Times New Roman" pitchFamily="18" charset="0"/>
                </a:rPr>
                <a:t>   </a:t>
              </a:r>
              <a:r>
                <a:rPr lang="ru-RU" sz="1800" b="0" i="0">
                  <a:latin typeface="Times New Roman" pitchFamily="18" charset="0"/>
                </a:rPr>
                <a:t>2</a:t>
              </a:r>
              <a:endParaRPr lang="ru-RU" sz="2400" b="0" i="0">
                <a:latin typeface="Times New Roman" pitchFamily="18" charset="0"/>
              </a:endParaRPr>
            </a:p>
          </p:txBody>
        </p:sp>
        <p:sp>
          <p:nvSpPr>
            <p:cNvPr id="127012" name="Text Box 36"/>
            <p:cNvSpPr txBox="1">
              <a:spLocks noChangeArrowheads="1"/>
            </p:cNvSpPr>
            <p:nvPr/>
          </p:nvSpPr>
          <p:spPr bwMode="auto">
            <a:xfrm>
              <a:off x="5222" y="1658"/>
              <a:ext cx="28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ru-RU" sz="2400" b="0" i="0">
                  <a:latin typeface="Times New Roman" pitchFamily="18" charset="0"/>
                </a:rPr>
                <a:t>  </a:t>
              </a:r>
              <a:r>
                <a:rPr lang="ru-RU" sz="1800" b="0" i="0">
                  <a:latin typeface="Times New Roman" pitchFamily="18" charset="0"/>
                </a:rPr>
                <a:t>3</a:t>
              </a:r>
              <a:endParaRPr lang="ru-RU" sz="2400" b="0" i="0">
                <a:latin typeface="Times New Roman" pitchFamily="18" charset="0"/>
              </a:endParaRPr>
            </a:p>
          </p:txBody>
        </p:sp>
        <p:sp>
          <p:nvSpPr>
            <p:cNvPr id="127013" name="Text Box 37"/>
            <p:cNvSpPr txBox="1">
              <a:spLocks noChangeArrowheads="1"/>
            </p:cNvSpPr>
            <p:nvPr/>
          </p:nvSpPr>
          <p:spPr bwMode="auto">
            <a:xfrm>
              <a:off x="5222" y="1514"/>
              <a:ext cx="27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ru-RU" sz="2400" b="0" i="0">
                  <a:latin typeface="Times New Roman" pitchFamily="18" charset="0"/>
                </a:rPr>
                <a:t> </a:t>
              </a:r>
              <a:r>
                <a:rPr lang="ru-RU" sz="1800" b="0" i="0">
                  <a:latin typeface="Times New Roman" pitchFamily="18" charset="0"/>
                </a:rPr>
                <a:t> 4</a:t>
              </a:r>
              <a:endParaRPr lang="ru-RU" sz="2400" b="0" i="0">
                <a:latin typeface="Times New Roman" pitchFamily="18" charset="0"/>
              </a:endParaRPr>
            </a:p>
          </p:txBody>
        </p:sp>
        <p:sp>
          <p:nvSpPr>
            <p:cNvPr id="127014" name="Text Box 38"/>
            <p:cNvSpPr txBox="1">
              <a:spLocks noChangeArrowheads="1"/>
            </p:cNvSpPr>
            <p:nvPr/>
          </p:nvSpPr>
          <p:spPr bwMode="auto">
            <a:xfrm>
              <a:off x="5222" y="1370"/>
              <a:ext cx="26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ru-RU" sz="2400" b="0" i="0">
                  <a:latin typeface="Times New Roman" pitchFamily="18" charset="0"/>
                </a:rPr>
                <a:t> </a:t>
              </a:r>
              <a:r>
                <a:rPr lang="ru-RU" sz="1600" b="0" i="0">
                  <a:latin typeface="Times New Roman" pitchFamily="18" charset="0"/>
                </a:rPr>
                <a:t> </a:t>
              </a:r>
              <a:r>
                <a:rPr lang="ru-RU" sz="1800" b="0" i="0">
                  <a:latin typeface="Times New Roman" pitchFamily="18" charset="0"/>
                </a:rPr>
                <a:t>5</a:t>
              </a:r>
              <a:endParaRPr lang="ru-RU" sz="2400" b="0" i="0">
                <a:latin typeface="Times New Roman" pitchFamily="18" charset="0"/>
              </a:endParaRPr>
            </a:p>
          </p:txBody>
        </p:sp>
        <p:sp>
          <p:nvSpPr>
            <p:cNvPr id="127015" name="Text Box 39"/>
            <p:cNvSpPr txBox="1">
              <a:spLocks noChangeArrowheads="1"/>
            </p:cNvSpPr>
            <p:nvPr/>
          </p:nvSpPr>
          <p:spPr bwMode="auto">
            <a:xfrm>
              <a:off x="5184" y="1248"/>
              <a:ext cx="32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ru-RU" sz="2400" b="0" i="0">
                  <a:latin typeface="Times New Roman" pitchFamily="18" charset="0"/>
                </a:rPr>
                <a:t>  </a:t>
              </a:r>
              <a:r>
                <a:rPr lang="ru-RU" sz="1800" b="0" i="0">
                  <a:latin typeface="Times New Roman" pitchFamily="18" charset="0"/>
                </a:rPr>
                <a:t> 6</a:t>
              </a:r>
              <a:endParaRPr lang="ru-RU" sz="2400" b="0" i="0">
                <a:latin typeface="Times New Roman" pitchFamily="18" charset="0"/>
              </a:endParaRPr>
            </a:p>
          </p:txBody>
        </p:sp>
        <p:sp>
          <p:nvSpPr>
            <p:cNvPr id="127016" name="Text Box 40"/>
            <p:cNvSpPr txBox="1">
              <a:spLocks noChangeArrowheads="1"/>
            </p:cNvSpPr>
            <p:nvPr/>
          </p:nvSpPr>
          <p:spPr bwMode="auto">
            <a:xfrm>
              <a:off x="5126" y="1082"/>
              <a:ext cx="38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ru-RU" sz="2400" b="0" i="0">
                  <a:latin typeface="Times New Roman" pitchFamily="18" charset="0"/>
                </a:rPr>
                <a:t>    </a:t>
              </a:r>
              <a:r>
                <a:rPr lang="ru-RU" sz="1800" b="0" i="0">
                  <a:latin typeface="Times New Roman" pitchFamily="18" charset="0"/>
                </a:rPr>
                <a:t>7</a:t>
              </a:r>
            </a:p>
          </p:txBody>
        </p:sp>
        <p:sp>
          <p:nvSpPr>
            <p:cNvPr id="127017" name="Text Box 41"/>
            <p:cNvSpPr txBox="1">
              <a:spLocks noChangeArrowheads="1"/>
            </p:cNvSpPr>
            <p:nvPr/>
          </p:nvSpPr>
          <p:spPr bwMode="auto">
            <a:xfrm>
              <a:off x="5174" y="938"/>
              <a:ext cx="36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ru-RU" sz="2400" b="0" i="0">
                  <a:latin typeface="Times New Roman" pitchFamily="18" charset="0"/>
                </a:rPr>
                <a:t>   </a:t>
              </a:r>
              <a:r>
                <a:rPr lang="ru-RU" sz="1800" b="0" i="0">
                  <a:latin typeface="Times New Roman" pitchFamily="18" charset="0"/>
                </a:rPr>
                <a:t>8 </a:t>
              </a:r>
              <a:endParaRPr lang="ru-RU" sz="2400" b="0" i="0">
                <a:latin typeface="Times New Roman" pitchFamily="18" charset="0"/>
              </a:endParaRPr>
            </a:p>
          </p:txBody>
        </p:sp>
        <p:sp>
          <p:nvSpPr>
            <p:cNvPr id="127018" name="Text Box 42"/>
            <p:cNvSpPr txBox="1">
              <a:spLocks noChangeArrowheads="1"/>
            </p:cNvSpPr>
            <p:nvPr/>
          </p:nvSpPr>
          <p:spPr bwMode="auto">
            <a:xfrm>
              <a:off x="5232" y="816"/>
              <a:ext cx="28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ru-RU" sz="2400" b="0" i="0">
                  <a:latin typeface="Times New Roman" pitchFamily="18" charset="0"/>
                </a:rPr>
                <a:t>  </a:t>
              </a:r>
              <a:r>
                <a:rPr lang="ru-RU" sz="1800" b="0" i="0">
                  <a:latin typeface="Times New Roman" pitchFamily="18" charset="0"/>
                </a:rPr>
                <a:t>9</a:t>
              </a:r>
              <a:endParaRPr lang="ru-RU" sz="2400" b="0" i="0">
                <a:latin typeface="Times New Roman" pitchFamily="18" charset="0"/>
              </a:endParaRPr>
            </a:p>
          </p:txBody>
        </p:sp>
        <p:sp>
          <p:nvSpPr>
            <p:cNvPr id="127019" name="Text Box 43"/>
            <p:cNvSpPr txBox="1">
              <a:spLocks noChangeArrowheads="1"/>
            </p:cNvSpPr>
            <p:nvPr/>
          </p:nvSpPr>
          <p:spPr bwMode="auto">
            <a:xfrm>
              <a:off x="5184" y="672"/>
              <a:ext cx="35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ru-RU" sz="2400" b="0" i="0">
                  <a:latin typeface="Times New Roman" pitchFamily="18" charset="0"/>
                </a:rPr>
                <a:t>  </a:t>
              </a:r>
              <a:r>
                <a:rPr lang="ru-RU" sz="1800" b="0" i="0">
                  <a:latin typeface="Times New Roman" pitchFamily="18" charset="0"/>
                </a:rPr>
                <a:t>10</a:t>
              </a:r>
              <a:endParaRPr lang="ru-RU" sz="2400" b="0" i="0">
                <a:latin typeface="Times New Roman" pitchFamily="18" charset="0"/>
              </a:endParaRPr>
            </a:p>
          </p:txBody>
        </p:sp>
      </p:grpSp>
      <p:sp>
        <p:nvSpPr>
          <p:cNvPr id="127054" name="Text Box 78"/>
          <p:cNvSpPr txBox="1">
            <a:spLocks noChangeArrowheads="1"/>
          </p:cNvSpPr>
          <p:nvPr/>
        </p:nvSpPr>
        <p:spPr bwMode="auto">
          <a:xfrm>
            <a:off x="593725" y="5222875"/>
            <a:ext cx="82057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ru-RU" sz="2400" i="0">
                <a:latin typeface="Times New Roman" pitchFamily="18" charset="0"/>
              </a:rPr>
              <a:t>Положение точки  на координатной прямой определяется</a:t>
            </a:r>
          </a:p>
          <a:p>
            <a:pPr eaLnBrk="0" hangingPunct="0"/>
            <a:r>
              <a:rPr lang="ru-RU" sz="2400" i="0">
                <a:latin typeface="Times New Roman" pitchFamily="18" charset="0"/>
              </a:rPr>
              <a:t>одним числом - её </a:t>
            </a:r>
            <a:r>
              <a:rPr lang="ru-RU" sz="2400" i="0">
                <a:solidFill>
                  <a:srgbClr val="FF0066"/>
                </a:solidFill>
                <a:latin typeface="Times New Roman" pitchFamily="18" charset="0"/>
              </a:rPr>
              <a:t>координатой.</a:t>
            </a:r>
            <a:r>
              <a:rPr lang="ru-RU" sz="2400" i="0">
                <a:latin typeface="Times New Roman" pitchFamily="18" charset="0"/>
              </a:rPr>
              <a:t>  А(5)</a:t>
            </a:r>
          </a:p>
        </p:txBody>
      </p:sp>
      <p:grpSp>
        <p:nvGrpSpPr>
          <p:cNvPr id="185345" name="Group 1"/>
          <p:cNvGrpSpPr>
            <a:grpSpLocks/>
          </p:cNvGrpSpPr>
          <p:nvPr/>
        </p:nvGrpSpPr>
        <p:grpSpPr bwMode="auto">
          <a:xfrm>
            <a:off x="755650" y="4437063"/>
            <a:ext cx="6553200" cy="838200"/>
            <a:chOff x="476" y="2795"/>
            <a:chExt cx="4128" cy="528"/>
          </a:xfrm>
        </p:grpSpPr>
        <p:sp>
          <p:nvSpPr>
            <p:cNvPr id="127022" name="Line 46"/>
            <p:cNvSpPr>
              <a:spLocks noChangeShapeType="1"/>
            </p:cNvSpPr>
            <p:nvPr/>
          </p:nvSpPr>
          <p:spPr bwMode="auto">
            <a:xfrm>
              <a:off x="476" y="3083"/>
              <a:ext cx="41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7023" name="Line 47"/>
            <p:cNvSpPr>
              <a:spLocks noChangeShapeType="1"/>
            </p:cNvSpPr>
            <p:nvPr/>
          </p:nvSpPr>
          <p:spPr bwMode="auto">
            <a:xfrm>
              <a:off x="2636" y="3035"/>
              <a:ext cx="1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7024" name="Line 48"/>
            <p:cNvSpPr>
              <a:spLocks noChangeShapeType="1"/>
            </p:cNvSpPr>
            <p:nvPr/>
          </p:nvSpPr>
          <p:spPr bwMode="auto">
            <a:xfrm>
              <a:off x="2780" y="3035"/>
              <a:ext cx="1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7025" name="Line 49"/>
            <p:cNvSpPr>
              <a:spLocks noChangeShapeType="1"/>
            </p:cNvSpPr>
            <p:nvPr/>
          </p:nvSpPr>
          <p:spPr bwMode="auto">
            <a:xfrm>
              <a:off x="2924" y="3035"/>
              <a:ext cx="1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7026" name="Line 50"/>
            <p:cNvSpPr>
              <a:spLocks noChangeShapeType="1"/>
            </p:cNvSpPr>
            <p:nvPr/>
          </p:nvSpPr>
          <p:spPr bwMode="auto">
            <a:xfrm>
              <a:off x="3068" y="3035"/>
              <a:ext cx="1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7027" name="Line 51"/>
            <p:cNvSpPr>
              <a:spLocks noChangeShapeType="1"/>
            </p:cNvSpPr>
            <p:nvPr/>
          </p:nvSpPr>
          <p:spPr bwMode="auto">
            <a:xfrm>
              <a:off x="3212" y="3083"/>
              <a:ext cx="1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7028" name="Line 52"/>
            <p:cNvSpPr>
              <a:spLocks noChangeShapeType="1"/>
            </p:cNvSpPr>
            <p:nvPr/>
          </p:nvSpPr>
          <p:spPr bwMode="auto">
            <a:xfrm>
              <a:off x="3212" y="3035"/>
              <a:ext cx="1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7029" name="Line 53"/>
            <p:cNvSpPr>
              <a:spLocks noChangeShapeType="1"/>
            </p:cNvSpPr>
            <p:nvPr/>
          </p:nvSpPr>
          <p:spPr bwMode="auto">
            <a:xfrm>
              <a:off x="3356" y="3035"/>
              <a:ext cx="1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7030" name="Line 54"/>
            <p:cNvSpPr>
              <a:spLocks noChangeShapeType="1"/>
            </p:cNvSpPr>
            <p:nvPr/>
          </p:nvSpPr>
          <p:spPr bwMode="auto">
            <a:xfrm>
              <a:off x="3500" y="3035"/>
              <a:ext cx="1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7031" name="Line 55"/>
            <p:cNvSpPr>
              <a:spLocks noChangeShapeType="1"/>
            </p:cNvSpPr>
            <p:nvPr/>
          </p:nvSpPr>
          <p:spPr bwMode="auto">
            <a:xfrm>
              <a:off x="3644" y="3035"/>
              <a:ext cx="1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7032" name="Line 56"/>
            <p:cNvSpPr>
              <a:spLocks noChangeShapeType="1"/>
            </p:cNvSpPr>
            <p:nvPr/>
          </p:nvSpPr>
          <p:spPr bwMode="auto">
            <a:xfrm>
              <a:off x="3788" y="3035"/>
              <a:ext cx="1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7033" name="Line 57"/>
            <p:cNvSpPr>
              <a:spLocks noChangeShapeType="1"/>
            </p:cNvSpPr>
            <p:nvPr/>
          </p:nvSpPr>
          <p:spPr bwMode="auto">
            <a:xfrm>
              <a:off x="3932" y="3035"/>
              <a:ext cx="1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7034" name="Line 58"/>
            <p:cNvSpPr>
              <a:spLocks noChangeShapeType="1"/>
            </p:cNvSpPr>
            <p:nvPr/>
          </p:nvSpPr>
          <p:spPr bwMode="auto">
            <a:xfrm>
              <a:off x="4076" y="3035"/>
              <a:ext cx="1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7035" name="Line 59"/>
            <p:cNvSpPr>
              <a:spLocks noChangeShapeType="1"/>
            </p:cNvSpPr>
            <p:nvPr/>
          </p:nvSpPr>
          <p:spPr bwMode="auto">
            <a:xfrm>
              <a:off x="4220" y="3035"/>
              <a:ext cx="1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7036" name="Line 60"/>
            <p:cNvSpPr>
              <a:spLocks noChangeShapeType="1"/>
            </p:cNvSpPr>
            <p:nvPr/>
          </p:nvSpPr>
          <p:spPr bwMode="auto">
            <a:xfrm>
              <a:off x="4364" y="3035"/>
              <a:ext cx="1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7037" name="Line 61"/>
            <p:cNvSpPr>
              <a:spLocks noChangeShapeType="1"/>
            </p:cNvSpPr>
            <p:nvPr/>
          </p:nvSpPr>
          <p:spPr bwMode="auto">
            <a:xfrm>
              <a:off x="2492" y="3035"/>
              <a:ext cx="1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7038" name="Line 62"/>
            <p:cNvSpPr>
              <a:spLocks noChangeShapeType="1"/>
            </p:cNvSpPr>
            <p:nvPr/>
          </p:nvSpPr>
          <p:spPr bwMode="auto">
            <a:xfrm>
              <a:off x="2348" y="3035"/>
              <a:ext cx="1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7039" name="Line 63"/>
            <p:cNvSpPr>
              <a:spLocks noChangeShapeType="1"/>
            </p:cNvSpPr>
            <p:nvPr/>
          </p:nvSpPr>
          <p:spPr bwMode="auto">
            <a:xfrm>
              <a:off x="2204" y="3035"/>
              <a:ext cx="1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7040" name="Line 64"/>
            <p:cNvSpPr>
              <a:spLocks noChangeShapeType="1"/>
            </p:cNvSpPr>
            <p:nvPr/>
          </p:nvSpPr>
          <p:spPr bwMode="auto">
            <a:xfrm>
              <a:off x="2060" y="3035"/>
              <a:ext cx="1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7041" name="Line 65"/>
            <p:cNvSpPr>
              <a:spLocks noChangeShapeType="1"/>
            </p:cNvSpPr>
            <p:nvPr/>
          </p:nvSpPr>
          <p:spPr bwMode="auto">
            <a:xfrm>
              <a:off x="1916" y="3035"/>
              <a:ext cx="1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7042" name="Line 66"/>
            <p:cNvSpPr>
              <a:spLocks noChangeShapeType="1"/>
            </p:cNvSpPr>
            <p:nvPr/>
          </p:nvSpPr>
          <p:spPr bwMode="auto">
            <a:xfrm>
              <a:off x="1484" y="3035"/>
              <a:ext cx="1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7043" name="Line 67"/>
            <p:cNvSpPr>
              <a:spLocks noChangeShapeType="1"/>
            </p:cNvSpPr>
            <p:nvPr/>
          </p:nvSpPr>
          <p:spPr bwMode="auto">
            <a:xfrm>
              <a:off x="1628" y="3035"/>
              <a:ext cx="1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7044" name="Line 68"/>
            <p:cNvSpPr>
              <a:spLocks noChangeShapeType="1"/>
            </p:cNvSpPr>
            <p:nvPr/>
          </p:nvSpPr>
          <p:spPr bwMode="auto">
            <a:xfrm>
              <a:off x="1772" y="3035"/>
              <a:ext cx="1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7045" name="Line 69"/>
            <p:cNvSpPr>
              <a:spLocks noChangeShapeType="1"/>
            </p:cNvSpPr>
            <p:nvPr/>
          </p:nvSpPr>
          <p:spPr bwMode="auto">
            <a:xfrm>
              <a:off x="908" y="3035"/>
              <a:ext cx="1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7046" name="Line 70"/>
            <p:cNvSpPr>
              <a:spLocks noChangeShapeType="1"/>
            </p:cNvSpPr>
            <p:nvPr/>
          </p:nvSpPr>
          <p:spPr bwMode="auto">
            <a:xfrm>
              <a:off x="1052" y="3035"/>
              <a:ext cx="1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7047" name="Line 71"/>
            <p:cNvSpPr>
              <a:spLocks noChangeShapeType="1"/>
            </p:cNvSpPr>
            <p:nvPr/>
          </p:nvSpPr>
          <p:spPr bwMode="auto">
            <a:xfrm>
              <a:off x="1340" y="3035"/>
              <a:ext cx="1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7048" name="Line 72"/>
            <p:cNvSpPr>
              <a:spLocks noChangeShapeType="1"/>
            </p:cNvSpPr>
            <p:nvPr/>
          </p:nvSpPr>
          <p:spPr bwMode="auto">
            <a:xfrm>
              <a:off x="1196" y="3035"/>
              <a:ext cx="1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7049" name="Line 73"/>
            <p:cNvSpPr>
              <a:spLocks noChangeShapeType="1"/>
            </p:cNvSpPr>
            <p:nvPr/>
          </p:nvSpPr>
          <p:spPr bwMode="auto">
            <a:xfrm>
              <a:off x="764" y="3035"/>
              <a:ext cx="1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7050" name="Line 74"/>
            <p:cNvSpPr>
              <a:spLocks noChangeShapeType="1"/>
            </p:cNvSpPr>
            <p:nvPr/>
          </p:nvSpPr>
          <p:spPr bwMode="auto">
            <a:xfrm>
              <a:off x="620" y="3035"/>
              <a:ext cx="1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7051" name="Text Box 75"/>
            <p:cNvSpPr txBox="1">
              <a:spLocks noChangeArrowheads="1"/>
            </p:cNvSpPr>
            <p:nvPr/>
          </p:nvSpPr>
          <p:spPr bwMode="auto">
            <a:xfrm>
              <a:off x="572" y="3035"/>
              <a:ext cx="384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ru-RU" sz="2400" b="0" i="0">
                  <a:latin typeface="Times New Roman" pitchFamily="18" charset="0"/>
                </a:rPr>
                <a:t>      </a:t>
              </a:r>
              <a:r>
                <a:rPr lang="ru-RU" sz="1800" b="0" i="0">
                  <a:latin typeface="Times New Roman" pitchFamily="18" charset="0"/>
                </a:rPr>
                <a:t>-10-9 -8 -7-6 -5-4 -3 -2 -1  0  1 2  3  4  5  6  7  8  9 10 11</a:t>
              </a:r>
              <a:endParaRPr lang="ru-RU" sz="2400" b="0" i="0">
                <a:latin typeface="Times New Roman" pitchFamily="18" charset="0"/>
              </a:endParaRPr>
            </a:p>
          </p:txBody>
        </p:sp>
        <p:sp>
          <p:nvSpPr>
            <p:cNvPr id="127052" name="Text Box 76"/>
            <p:cNvSpPr txBox="1">
              <a:spLocks noChangeArrowheads="1"/>
            </p:cNvSpPr>
            <p:nvPr/>
          </p:nvSpPr>
          <p:spPr bwMode="auto">
            <a:xfrm>
              <a:off x="3260" y="2939"/>
              <a:ext cx="38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endParaRPr lang="ru-RU" sz="2400" b="0" i="0">
                <a:latin typeface="Times New Roman" pitchFamily="18" charset="0"/>
              </a:endParaRPr>
            </a:p>
          </p:txBody>
        </p:sp>
        <p:sp>
          <p:nvSpPr>
            <p:cNvPr id="127053" name="Text Box 77"/>
            <p:cNvSpPr txBox="1">
              <a:spLocks noChangeArrowheads="1"/>
            </p:cNvSpPr>
            <p:nvPr/>
          </p:nvSpPr>
          <p:spPr bwMode="auto">
            <a:xfrm>
              <a:off x="3068" y="2795"/>
              <a:ext cx="48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ru-RU" sz="2400" b="0" i="0">
                  <a:latin typeface="Times New Roman" pitchFamily="18" charset="0"/>
                </a:rPr>
                <a:t> </a:t>
              </a:r>
              <a:r>
                <a:rPr lang="ru-RU" sz="2400" i="0">
                  <a:solidFill>
                    <a:schemeClr val="accent2"/>
                  </a:solidFill>
                  <a:latin typeface="Times New Roman" pitchFamily="18" charset="0"/>
                </a:rPr>
                <a:t>А</a:t>
              </a:r>
              <a:r>
                <a:rPr lang="ru-RU" sz="2400" b="0" i="0">
                  <a:solidFill>
                    <a:schemeClr val="accent2"/>
                  </a:solidFill>
                  <a:latin typeface="Times New Roman" pitchFamily="18" charset="0"/>
                </a:rPr>
                <a:t> </a:t>
              </a:r>
              <a:endParaRPr lang="ru-RU" sz="2400" b="0" i="0">
                <a:latin typeface="Times New Roman" pitchFamily="18" charset="0"/>
              </a:endParaRPr>
            </a:p>
          </p:txBody>
        </p:sp>
        <p:sp>
          <p:nvSpPr>
            <p:cNvPr id="185344" name="Oval 0"/>
            <p:cNvSpPr>
              <a:spLocks noChangeArrowheads="1"/>
            </p:cNvSpPr>
            <p:nvPr/>
          </p:nvSpPr>
          <p:spPr bwMode="auto">
            <a:xfrm flipH="1">
              <a:off x="3198" y="3067"/>
              <a:ext cx="45" cy="46"/>
            </a:xfrm>
            <a:prstGeom prst="ellipse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85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85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6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6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6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6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6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6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1269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1269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79" grpId="0" uiExpand="1" build="p" autoUpdateAnimBg="0"/>
      <p:bldP spid="127054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i="1">
                <a:solidFill>
                  <a:srgbClr val="0000FF"/>
                </a:solidFill>
              </a:rPr>
              <a:t>Для определения положения точки </a:t>
            </a:r>
            <a:br>
              <a:rPr lang="ru-RU" sz="2800" b="1" i="1">
                <a:solidFill>
                  <a:srgbClr val="0000FF"/>
                </a:solidFill>
              </a:rPr>
            </a:br>
            <a:r>
              <a:rPr lang="ru-RU" sz="2800" b="1" i="1">
                <a:solidFill>
                  <a:srgbClr val="0000FF"/>
                </a:solidFill>
              </a:rPr>
              <a:t>на плоскости одного числа недостаточно</a:t>
            </a:r>
          </a:p>
        </p:txBody>
      </p:sp>
      <p:sp>
        <p:nvSpPr>
          <p:cNvPr id="128003" name="Text Box 3"/>
          <p:cNvSpPr txBox="1">
            <a:spLocks noChangeArrowheads="1"/>
          </p:cNvSpPr>
          <p:nvPr/>
        </p:nvSpPr>
        <p:spPr bwMode="auto">
          <a:xfrm>
            <a:off x="652463" y="5159375"/>
            <a:ext cx="7561262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ru-RU" sz="3200">
                <a:solidFill>
                  <a:srgbClr val="FF0066"/>
                </a:solidFill>
                <a:latin typeface="Times New Roman" pitchFamily="18" charset="0"/>
              </a:rPr>
              <a:t>Значит положение точки на плоскости</a:t>
            </a:r>
          </a:p>
          <a:p>
            <a:pPr algn="ctr" eaLnBrk="0" hangingPunct="0"/>
            <a:r>
              <a:rPr lang="ru-RU" sz="3200">
                <a:solidFill>
                  <a:srgbClr val="FF0066"/>
                </a:solidFill>
                <a:latin typeface="Times New Roman" pitchFamily="18" charset="0"/>
              </a:rPr>
              <a:t> определяется двумя координатами</a:t>
            </a:r>
          </a:p>
        </p:txBody>
      </p:sp>
      <p:pic>
        <p:nvPicPr>
          <p:cNvPr id="128004" name="Picture 4"/>
          <p:cNvPicPr>
            <a:picLocks noChangeAspect="1" noChangeArrowheads="1"/>
          </p:cNvPicPr>
          <p:nvPr/>
        </p:nvPicPr>
        <p:blipFill>
          <a:blip r:embed="rId2" cstate="print">
            <a:lum contrast="24000"/>
          </a:blip>
          <a:srcRect/>
          <a:stretch>
            <a:fillRect/>
          </a:stretch>
        </p:blipFill>
        <p:spPr bwMode="auto">
          <a:xfrm>
            <a:off x="2057400" y="1905000"/>
            <a:ext cx="4724400" cy="314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28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8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28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02" grpId="0"/>
      <p:bldP spid="12800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00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375" name="Line 471"/>
          <p:cNvSpPr>
            <a:spLocks noChangeShapeType="1"/>
          </p:cNvSpPr>
          <p:nvPr/>
        </p:nvSpPr>
        <p:spPr bwMode="auto">
          <a:xfrm>
            <a:off x="4572000" y="3716338"/>
            <a:ext cx="3816350" cy="0"/>
          </a:xfrm>
          <a:prstGeom prst="line">
            <a:avLst/>
          </a:prstGeom>
          <a:noFill/>
          <a:ln w="9525">
            <a:solidFill>
              <a:srgbClr val="B2B2B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4376" name="Line 472"/>
          <p:cNvSpPr>
            <a:spLocks noChangeShapeType="1"/>
          </p:cNvSpPr>
          <p:nvPr/>
        </p:nvSpPr>
        <p:spPr bwMode="auto">
          <a:xfrm>
            <a:off x="4572000" y="4076700"/>
            <a:ext cx="3816350" cy="0"/>
          </a:xfrm>
          <a:prstGeom prst="line">
            <a:avLst/>
          </a:prstGeom>
          <a:noFill/>
          <a:ln w="9525">
            <a:solidFill>
              <a:srgbClr val="B2B2B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4377" name="Line 473"/>
          <p:cNvSpPr>
            <a:spLocks noChangeShapeType="1"/>
          </p:cNvSpPr>
          <p:nvPr/>
        </p:nvSpPr>
        <p:spPr bwMode="auto">
          <a:xfrm>
            <a:off x="4572000" y="4437063"/>
            <a:ext cx="3816350" cy="0"/>
          </a:xfrm>
          <a:prstGeom prst="line">
            <a:avLst/>
          </a:prstGeom>
          <a:noFill/>
          <a:ln w="9525">
            <a:solidFill>
              <a:srgbClr val="B2B2B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4378" name="Line 474"/>
          <p:cNvSpPr>
            <a:spLocks noChangeShapeType="1"/>
          </p:cNvSpPr>
          <p:nvPr/>
        </p:nvSpPr>
        <p:spPr bwMode="auto">
          <a:xfrm>
            <a:off x="4572000" y="2636838"/>
            <a:ext cx="3816350" cy="0"/>
          </a:xfrm>
          <a:prstGeom prst="line">
            <a:avLst/>
          </a:prstGeom>
          <a:noFill/>
          <a:ln w="9525">
            <a:solidFill>
              <a:srgbClr val="B2B2B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4379" name="Line 475"/>
          <p:cNvSpPr>
            <a:spLocks noChangeShapeType="1"/>
          </p:cNvSpPr>
          <p:nvPr/>
        </p:nvSpPr>
        <p:spPr bwMode="auto">
          <a:xfrm>
            <a:off x="4572000" y="2276475"/>
            <a:ext cx="3816350" cy="0"/>
          </a:xfrm>
          <a:prstGeom prst="line">
            <a:avLst/>
          </a:prstGeom>
          <a:noFill/>
          <a:ln w="9525">
            <a:solidFill>
              <a:srgbClr val="B2B2B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4380" name="Line 476"/>
          <p:cNvSpPr>
            <a:spLocks noChangeShapeType="1"/>
          </p:cNvSpPr>
          <p:nvPr/>
        </p:nvSpPr>
        <p:spPr bwMode="auto">
          <a:xfrm>
            <a:off x="4572000" y="1916113"/>
            <a:ext cx="3816350" cy="0"/>
          </a:xfrm>
          <a:prstGeom prst="line">
            <a:avLst/>
          </a:prstGeom>
          <a:noFill/>
          <a:ln w="9525">
            <a:solidFill>
              <a:srgbClr val="B2B2B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4381" name="Line 477"/>
          <p:cNvSpPr>
            <a:spLocks noChangeShapeType="1"/>
          </p:cNvSpPr>
          <p:nvPr/>
        </p:nvSpPr>
        <p:spPr bwMode="auto">
          <a:xfrm>
            <a:off x="4572000" y="1557338"/>
            <a:ext cx="3816350" cy="0"/>
          </a:xfrm>
          <a:prstGeom prst="line">
            <a:avLst/>
          </a:prstGeom>
          <a:noFill/>
          <a:ln w="9525">
            <a:solidFill>
              <a:srgbClr val="B2B2B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4382" name="Line 478"/>
          <p:cNvSpPr>
            <a:spLocks noChangeShapeType="1"/>
          </p:cNvSpPr>
          <p:nvPr/>
        </p:nvSpPr>
        <p:spPr bwMode="auto">
          <a:xfrm>
            <a:off x="4572000" y="1196975"/>
            <a:ext cx="3816350" cy="0"/>
          </a:xfrm>
          <a:prstGeom prst="line">
            <a:avLst/>
          </a:prstGeom>
          <a:noFill/>
          <a:ln w="9525">
            <a:solidFill>
              <a:srgbClr val="B2B2B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4384" name="Line 480"/>
          <p:cNvSpPr>
            <a:spLocks noChangeShapeType="1"/>
          </p:cNvSpPr>
          <p:nvPr/>
        </p:nvSpPr>
        <p:spPr bwMode="auto">
          <a:xfrm flipV="1">
            <a:off x="6156325" y="981075"/>
            <a:ext cx="0" cy="3816350"/>
          </a:xfrm>
          <a:prstGeom prst="line">
            <a:avLst/>
          </a:prstGeom>
          <a:noFill/>
          <a:ln w="9525">
            <a:solidFill>
              <a:srgbClr val="B2B2B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4388" name="Line 484"/>
          <p:cNvSpPr>
            <a:spLocks noChangeShapeType="1"/>
          </p:cNvSpPr>
          <p:nvPr/>
        </p:nvSpPr>
        <p:spPr bwMode="auto">
          <a:xfrm flipV="1">
            <a:off x="5795963" y="981075"/>
            <a:ext cx="0" cy="3816350"/>
          </a:xfrm>
          <a:prstGeom prst="line">
            <a:avLst/>
          </a:prstGeom>
          <a:noFill/>
          <a:ln w="9525">
            <a:solidFill>
              <a:srgbClr val="B2B2B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4389" name="Line 485"/>
          <p:cNvSpPr>
            <a:spLocks noChangeShapeType="1"/>
          </p:cNvSpPr>
          <p:nvPr/>
        </p:nvSpPr>
        <p:spPr bwMode="auto">
          <a:xfrm flipV="1">
            <a:off x="5076825" y="981075"/>
            <a:ext cx="0" cy="3816350"/>
          </a:xfrm>
          <a:prstGeom prst="line">
            <a:avLst/>
          </a:prstGeom>
          <a:noFill/>
          <a:ln w="9525">
            <a:solidFill>
              <a:srgbClr val="B2B2B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4390" name="Line 486"/>
          <p:cNvSpPr>
            <a:spLocks noChangeShapeType="1"/>
          </p:cNvSpPr>
          <p:nvPr/>
        </p:nvSpPr>
        <p:spPr bwMode="auto">
          <a:xfrm flipV="1">
            <a:off x="5435600" y="981075"/>
            <a:ext cx="0" cy="3816350"/>
          </a:xfrm>
          <a:prstGeom prst="line">
            <a:avLst/>
          </a:prstGeom>
          <a:noFill/>
          <a:ln w="9525">
            <a:solidFill>
              <a:srgbClr val="B2B2B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4391" name="Line 487"/>
          <p:cNvSpPr>
            <a:spLocks noChangeShapeType="1"/>
          </p:cNvSpPr>
          <p:nvPr/>
        </p:nvSpPr>
        <p:spPr bwMode="auto">
          <a:xfrm flipV="1">
            <a:off x="4716463" y="981075"/>
            <a:ext cx="0" cy="3816350"/>
          </a:xfrm>
          <a:prstGeom prst="line">
            <a:avLst/>
          </a:prstGeom>
          <a:noFill/>
          <a:ln w="6350">
            <a:solidFill>
              <a:srgbClr val="B2B2B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4392" name="Line 488"/>
          <p:cNvSpPr>
            <a:spLocks noChangeShapeType="1"/>
          </p:cNvSpPr>
          <p:nvPr/>
        </p:nvSpPr>
        <p:spPr bwMode="auto">
          <a:xfrm flipV="1">
            <a:off x="7235825" y="981075"/>
            <a:ext cx="0" cy="3816350"/>
          </a:xfrm>
          <a:prstGeom prst="line">
            <a:avLst/>
          </a:prstGeom>
          <a:noFill/>
          <a:ln w="9525">
            <a:solidFill>
              <a:srgbClr val="B2B2B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4393" name="Line 489"/>
          <p:cNvSpPr>
            <a:spLocks noChangeShapeType="1"/>
          </p:cNvSpPr>
          <p:nvPr/>
        </p:nvSpPr>
        <p:spPr bwMode="auto">
          <a:xfrm flipV="1">
            <a:off x="6877050" y="981075"/>
            <a:ext cx="0" cy="3816350"/>
          </a:xfrm>
          <a:prstGeom prst="line">
            <a:avLst/>
          </a:prstGeom>
          <a:noFill/>
          <a:ln w="9525">
            <a:solidFill>
              <a:srgbClr val="B2B2B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4394" name="Line 490"/>
          <p:cNvSpPr>
            <a:spLocks noChangeShapeType="1"/>
          </p:cNvSpPr>
          <p:nvPr/>
        </p:nvSpPr>
        <p:spPr bwMode="auto">
          <a:xfrm flipV="1">
            <a:off x="7596188" y="981075"/>
            <a:ext cx="0" cy="3816350"/>
          </a:xfrm>
          <a:prstGeom prst="line">
            <a:avLst/>
          </a:prstGeom>
          <a:noFill/>
          <a:ln w="9525">
            <a:solidFill>
              <a:srgbClr val="B2B2B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4395" name="Line 491"/>
          <p:cNvSpPr>
            <a:spLocks noChangeShapeType="1"/>
          </p:cNvSpPr>
          <p:nvPr/>
        </p:nvSpPr>
        <p:spPr bwMode="auto">
          <a:xfrm flipV="1">
            <a:off x="7956550" y="981075"/>
            <a:ext cx="0" cy="3816350"/>
          </a:xfrm>
          <a:prstGeom prst="line">
            <a:avLst/>
          </a:prstGeom>
          <a:noFill/>
          <a:ln w="9525">
            <a:solidFill>
              <a:srgbClr val="B2B2B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4396" name="Line 492"/>
          <p:cNvSpPr>
            <a:spLocks noChangeShapeType="1"/>
          </p:cNvSpPr>
          <p:nvPr/>
        </p:nvSpPr>
        <p:spPr bwMode="auto">
          <a:xfrm flipV="1">
            <a:off x="8316913" y="981075"/>
            <a:ext cx="0" cy="3816350"/>
          </a:xfrm>
          <a:prstGeom prst="line">
            <a:avLst/>
          </a:prstGeom>
          <a:noFill/>
          <a:ln w="9525">
            <a:solidFill>
              <a:srgbClr val="B2B2B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124423" name="Group 519"/>
          <p:cNvGrpSpPr>
            <a:grpSpLocks/>
          </p:cNvGrpSpPr>
          <p:nvPr/>
        </p:nvGrpSpPr>
        <p:grpSpPr bwMode="auto">
          <a:xfrm>
            <a:off x="6516688" y="908050"/>
            <a:ext cx="341312" cy="3889375"/>
            <a:chOff x="4105" y="572"/>
            <a:chExt cx="215" cy="2450"/>
          </a:xfrm>
        </p:grpSpPr>
        <p:sp>
          <p:nvSpPr>
            <p:cNvPr id="124398" name="Text Box 494"/>
            <p:cNvSpPr txBox="1">
              <a:spLocks noChangeArrowheads="1"/>
            </p:cNvSpPr>
            <p:nvPr/>
          </p:nvSpPr>
          <p:spPr bwMode="auto">
            <a:xfrm>
              <a:off x="4105" y="572"/>
              <a:ext cx="1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solidFill>
                    <a:srgbClr val="0000FF"/>
                  </a:solidFill>
                </a:rPr>
                <a:t>y</a:t>
              </a:r>
              <a:endParaRPr lang="ru-RU" sz="1800">
                <a:solidFill>
                  <a:srgbClr val="0000FF"/>
                </a:solidFill>
              </a:endParaRPr>
            </a:p>
          </p:txBody>
        </p:sp>
        <p:sp>
          <p:nvSpPr>
            <p:cNvPr id="124372" name="Line 468"/>
            <p:cNvSpPr>
              <a:spLocks noChangeShapeType="1"/>
            </p:cNvSpPr>
            <p:nvPr/>
          </p:nvSpPr>
          <p:spPr bwMode="auto">
            <a:xfrm flipV="1">
              <a:off x="4105" y="618"/>
              <a:ext cx="0" cy="2404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24409" name="Text Box 505"/>
            <p:cNvSpPr txBox="1">
              <a:spLocks noChangeArrowheads="1"/>
            </p:cNvSpPr>
            <p:nvPr/>
          </p:nvSpPr>
          <p:spPr bwMode="auto">
            <a:xfrm>
              <a:off x="4105" y="1570"/>
              <a:ext cx="17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 i="0"/>
                <a:t>1</a:t>
              </a:r>
              <a:endParaRPr lang="ru-RU" sz="1400" i="0"/>
            </a:p>
          </p:txBody>
        </p:sp>
        <p:sp>
          <p:nvSpPr>
            <p:cNvPr id="124410" name="Text Box 506"/>
            <p:cNvSpPr txBox="1">
              <a:spLocks noChangeArrowheads="1"/>
            </p:cNvSpPr>
            <p:nvPr/>
          </p:nvSpPr>
          <p:spPr bwMode="auto">
            <a:xfrm>
              <a:off x="4105" y="1344"/>
              <a:ext cx="17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 i="0"/>
                <a:t>2</a:t>
              </a:r>
              <a:endParaRPr lang="ru-RU" sz="1400" i="0"/>
            </a:p>
          </p:txBody>
        </p:sp>
        <p:sp>
          <p:nvSpPr>
            <p:cNvPr id="124411" name="Text Box 507"/>
            <p:cNvSpPr txBox="1">
              <a:spLocks noChangeArrowheads="1"/>
            </p:cNvSpPr>
            <p:nvPr/>
          </p:nvSpPr>
          <p:spPr bwMode="auto">
            <a:xfrm>
              <a:off x="4105" y="1117"/>
              <a:ext cx="17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 i="0"/>
                <a:t>3</a:t>
              </a:r>
              <a:endParaRPr lang="ru-RU" sz="1400" i="0"/>
            </a:p>
          </p:txBody>
        </p:sp>
        <p:sp>
          <p:nvSpPr>
            <p:cNvPr id="124412" name="Text Box 508"/>
            <p:cNvSpPr txBox="1">
              <a:spLocks noChangeArrowheads="1"/>
            </p:cNvSpPr>
            <p:nvPr/>
          </p:nvSpPr>
          <p:spPr bwMode="auto">
            <a:xfrm>
              <a:off x="4105" y="890"/>
              <a:ext cx="17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 b="0" i="0"/>
                <a:t>4</a:t>
              </a:r>
              <a:endParaRPr lang="ru-RU" sz="1400" b="0" i="0"/>
            </a:p>
          </p:txBody>
        </p:sp>
        <p:sp>
          <p:nvSpPr>
            <p:cNvPr id="124413" name="Text Box 509"/>
            <p:cNvSpPr txBox="1">
              <a:spLocks noChangeArrowheads="1"/>
            </p:cNvSpPr>
            <p:nvPr/>
          </p:nvSpPr>
          <p:spPr bwMode="auto">
            <a:xfrm>
              <a:off x="4105" y="2024"/>
              <a:ext cx="215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 i="0"/>
                <a:t>-1</a:t>
              </a:r>
              <a:endParaRPr lang="ru-RU" sz="1400" i="0"/>
            </a:p>
          </p:txBody>
        </p:sp>
        <p:sp>
          <p:nvSpPr>
            <p:cNvPr id="124414" name="Text Box 510"/>
            <p:cNvSpPr txBox="1">
              <a:spLocks noChangeArrowheads="1"/>
            </p:cNvSpPr>
            <p:nvPr/>
          </p:nvSpPr>
          <p:spPr bwMode="auto">
            <a:xfrm>
              <a:off x="4105" y="2251"/>
              <a:ext cx="215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 i="0"/>
                <a:t>-2</a:t>
              </a:r>
              <a:endParaRPr lang="ru-RU" sz="1400" i="0"/>
            </a:p>
          </p:txBody>
        </p:sp>
        <p:sp>
          <p:nvSpPr>
            <p:cNvPr id="124415" name="Text Box 511"/>
            <p:cNvSpPr txBox="1">
              <a:spLocks noChangeArrowheads="1"/>
            </p:cNvSpPr>
            <p:nvPr/>
          </p:nvSpPr>
          <p:spPr bwMode="auto">
            <a:xfrm>
              <a:off x="4105" y="2478"/>
              <a:ext cx="215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 i="0"/>
                <a:t>-3</a:t>
              </a:r>
              <a:endParaRPr lang="ru-RU" sz="1400" i="0"/>
            </a:p>
          </p:txBody>
        </p:sp>
        <p:sp>
          <p:nvSpPr>
            <p:cNvPr id="124416" name="Text Box 512"/>
            <p:cNvSpPr txBox="1">
              <a:spLocks noChangeArrowheads="1"/>
            </p:cNvSpPr>
            <p:nvPr/>
          </p:nvSpPr>
          <p:spPr bwMode="auto">
            <a:xfrm>
              <a:off x="4105" y="2704"/>
              <a:ext cx="215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 i="0"/>
                <a:t>-4</a:t>
              </a:r>
              <a:endParaRPr lang="ru-RU" sz="1400" i="0"/>
            </a:p>
          </p:txBody>
        </p:sp>
      </p:grpSp>
      <p:grpSp>
        <p:nvGrpSpPr>
          <p:cNvPr id="124422" name="Group 518"/>
          <p:cNvGrpSpPr>
            <a:grpSpLocks/>
          </p:cNvGrpSpPr>
          <p:nvPr/>
        </p:nvGrpSpPr>
        <p:grpSpPr bwMode="auto">
          <a:xfrm>
            <a:off x="4572000" y="2997200"/>
            <a:ext cx="4033838" cy="366713"/>
            <a:chOff x="2880" y="1888"/>
            <a:chExt cx="2541" cy="231"/>
          </a:xfrm>
        </p:grpSpPr>
        <p:sp>
          <p:nvSpPr>
            <p:cNvPr id="124397" name="Text Box 493"/>
            <p:cNvSpPr txBox="1">
              <a:spLocks noChangeArrowheads="1"/>
            </p:cNvSpPr>
            <p:nvPr/>
          </p:nvSpPr>
          <p:spPr bwMode="auto">
            <a:xfrm>
              <a:off x="5148" y="1888"/>
              <a:ext cx="27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solidFill>
                    <a:srgbClr val="0000FF"/>
                  </a:solidFill>
                </a:rPr>
                <a:t>x</a:t>
              </a:r>
              <a:endParaRPr lang="ru-RU" sz="1800">
                <a:solidFill>
                  <a:srgbClr val="0000FF"/>
                </a:solidFill>
              </a:endParaRPr>
            </a:p>
          </p:txBody>
        </p:sp>
        <p:sp>
          <p:nvSpPr>
            <p:cNvPr id="124373" name="Line 469"/>
            <p:cNvSpPr>
              <a:spLocks noChangeShapeType="1"/>
            </p:cNvSpPr>
            <p:nvPr/>
          </p:nvSpPr>
          <p:spPr bwMode="auto">
            <a:xfrm>
              <a:off x="2880" y="2115"/>
              <a:ext cx="2404" cy="0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24371" name="Line 467"/>
            <p:cNvSpPr>
              <a:spLocks noChangeShapeType="1"/>
            </p:cNvSpPr>
            <p:nvPr/>
          </p:nvSpPr>
          <p:spPr bwMode="auto">
            <a:xfrm>
              <a:off x="2880" y="1888"/>
              <a:ext cx="2404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24399" name="Text Box 495"/>
            <p:cNvSpPr txBox="1">
              <a:spLocks noChangeArrowheads="1"/>
            </p:cNvSpPr>
            <p:nvPr/>
          </p:nvSpPr>
          <p:spPr bwMode="auto">
            <a:xfrm>
              <a:off x="4241" y="1888"/>
              <a:ext cx="17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 i="0"/>
                <a:t>1</a:t>
              </a:r>
              <a:endParaRPr lang="ru-RU" sz="1400" i="0"/>
            </a:p>
          </p:txBody>
        </p:sp>
        <p:sp>
          <p:nvSpPr>
            <p:cNvPr id="124400" name="Text Box 496"/>
            <p:cNvSpPr txBox="1">
              <a:spLocks noChangeArrowheads="1"/>
            </p:cNvSpPr>
            <p:nvPr/>
          </p:nvSpPr>
          <p:spPr bwMode="auto">
            <a:xfrm>
              <a:off x="4468" y="1888"/>
              <a:ext cx="363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i="0"/>
                <a:t>2</a:t>
              </a:r>
              <a:endParaRPr lang="ru-RU" sz="1400" i="0"/>
            </a:p>
          </p:txBody>
        </p:sp>
        <p:sp>
          <p:nvSpPr>
            <p:cNvPr id="124401" name="Text Box 497"/>
            <p:cNvSpPr txBox="1">
              <a:spLocks noChangeArrowheads="1"/>
            </p:cNvSpPr>
            <p:nvPr/>
          </p:nvSpPr>
          <p:spPr bwMode="auto">
            <a:xfrm>
              <a:off x="4694" y="1888"/>
              <a:ext cx="17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 i="0" dirty="0"/>
                <a:t>3</a:t>
              </a:r>
              <a:endParaRPr lang="ru-RU" sz="1400" i="0" dirty="0"/>
            </a:p>
          </p:txBody>
        </p:sp>
        <p:sp>
          <p:nvSpPr>
            <p:cNvPr id="124402" name="Text Box 498"/>
            <p:cNvSpPr txBox="1">
              <a:spLocks noChangeArrowheads="1"/>
            </p:cNvSpPr>
            <p:nvPr/>
          </p:nvSpPr>
          <p:spPr bwMode="auto">
            <a:xfrm>
              <a:off x="4921" y="1888"/>
              <a:ext cx="17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 i="0"/>
                <a:t>4</a:t>
              </a:r>
              <a:endParaRPr lang="ru-RU" sz="1400" i="0"/>
            </a:p>
          </p:txBody>
        </p:sp>
        <p:sp>
          <p:nvSpPr>
            <p:cNvPr id="124404" name="Text Box 500"/>
            <p:cNvSpPr txBox="1">
              <a:spLocks noChangeArrowheads="1"/>
            </p:cNvSpPr>
            <p:nvPr/>
          </p:nvSpPr>
          <p:spPr bwMode="auto">
            <a:xfrm>
              <a:off x="3742" y="1888"/>
              <a:ext cx="215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 i="0"/>
                <a:t>-1</a:t>
              </a:r>
              <a:endParaRPr lang="ru-RU" sz="1400" i="0"/>
            </a:p>
          </p:txBody>
        </p:sp>
        <p:sp>
          <p:nvSpPr>
            <p:cNvPr id="124405" name="Text Box 501"/>
            <p:cNvSpPr txBox="1">
              <a:spLocks noChangeArrowheads="1"/>
            </p:cNvSpPr>
            <p:nvPr/>
          </p:nvSpPr>
          <p:spPr bwMode="auto">
            <a:xfrm>
              <a:off x="3515" y="1888"/>
              <a:ext cx="215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 i="0"/>
                <a:t>-2</a:t>
              </a:r>
              <a:endParaRPr lang="ru-RU" sz="1400" i="0"/>
            </a:p>
          </p:txBody>
        </p:sp>
        <p:sp>
          <p:nvSpPr>
            <p:cNvPr id="124406" name="Text Box 502"/>
            <p:cNvSpPr txBox="1">
              <a:spLocks noChangeArrowheads="1"/>
            </p:cNvSpPr>
            <p:nvPr/>
          </p:nvSpPr>
          <p:spPr bwMode="auto">
            <a:xfrm>
              <a:off x="3334" y="1888"/>
              <a:ext cx="215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 i="0"/>
                <a:t>-3</a:t>
              </a:r>
              <a:endParaRPr lang="ru-RU" sz="1400" i="0"/>
            </a:p>
          </p:txBody>
        </p:sp>
        <p:sp>
          <p:nvSpPr>
            <p:cNvPr id="124407" name="Text Box 503"/>
            <p:cNvSpPr txBox="1">
              <a:spLocks noChangeArrowheads="1"/>
            </p:cNvSpPr>
            <p:nvPr/>
          </p:nvSpPr>
          <p:spPr bwMode="auto">
            <a:xfrm>
              <a:off x="3107" y="1888"/>
              <a:ext cx="215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 i="0"/>
                <a:t>-4</a:t>
              </a:r>
              <a:endParaRPr lang="ru-RU" sz="1400" i="0"/>
            </a:p>
          </p:txBody>
        </p:sp>
        <p:sp>
          <p:nvSpPr>
            <p:cNvPr id="124417" name="Text Box 513"/>
            <p:cNvSpPr txBox="1">
              <a:spLocks noChangeArrowheads="1"/>
            </p:cNvSpPr>
            <p:nvPr/>
          </p:nvSpPr>
          <p:spPr bwMode="auto">
            <a:xfrm>
              <a:off x="4059" y="1888"/>
              <a:ext cx="17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 i="0"/>
                <a:t>0</a:t>
              </a:r>
              <a:endParaRPr lang="ru-RU" sz="1400" i="0"/>
            </a:p>
          </p:txBody>
        </p:sp>
      </p:grpSp>
      <p:sp>
        <p:nvSpPr>
          <p:cNvPr id="124425" name="Line 521"/>
          <p:cNvSpPr>
            <a:spLocks noChangeShapeType="1"/>
          </p:cNvSpPr>
          <p:nvPr/>
        </p:nvSpPr>
        <p:spPr bwMode="auto">
          <a:xfrm>
            <a:off x="4716463" y="2997200"/>
            <a:ext cx="3673475" cy="0"/>
          </a:xfrm>
          <a:prstGeom prst="line">
            <a:avLst/>
          </a:prstGeom>
          <a:noFill/>
          <a:ln w="9525">
            <a:solidFill>
              <a:srgbClr val="B2B2B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4426" name="Line 522"/>
          <p:cNvSpPr>
            <a:spLocks noChangeShapeType="1"/>
          </p:cNvSpPr>
          <p:nvPr/>
        </p:nvSpPr>
        <p:spPr bwMode="auto">
          <a:xfrm flipV="1">
            <a:off x="6516688" y="1052513"/>
            <a:ext cx="0" cy="3743325"/>
          </a:xfrm>
          <a:prstGeom prst="line">
            <a:avLst/>
          </a:prstGeom>
          <a:noFill/>
          <a:ln w="9525">
            <a:solidFill>
              <a:srgbClr val="B2B2B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4427" name="Text Box 523"/>
          <p:cNvSpPr txBox="1">
            <a:spLocks noChangeArrowheads="1"/>
          </p:cNvSpPr>
          <p:nvPr/>
        </p:nvSpPr>
        <p:spPr bwMode="auto">
          <a:xfrm>
            <a:off x="323850" y="476250"/>
            <a:ext cx="3900488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>
                <a:solidFill>
                  <a:srgbClr val="0000FF"/>
                </a:solidFill>
              </a:rPr>
              <a:t>Проведём  </a:t>
            </a:r>
            <a:r>
              <a:rPr lang="ru-RU">
                <a:solidFill>
                  <a:srgbClr val="FF0066"/>
                </a:solidFill>
              </a:rPr>
              <a:t>горизонтальную </a:t>
            </a:r>
          </a:p>
          <a:p>
            <a:r>
              <a:rPr lang="ru-RU">
                <a:solidFill>
                  <a:srgbClr val="0000FF"/>
                </a:solidFill>
              </a:rPr>
              <a:t>координатную прямую,</a:t>
            </a:r>
          </a:p>
          <a:p>
            <a:r>
              <a:rPr lang="ru-RU">
                <a:solidFill>
                  <a:srgbClr val="0000FF"/>
                </a:solidFill>
              </a:rPr>
              <a:t>назовём её </a:t>
            </a:r>
            <a:r>
              <a:rPr lang="ru-RU">
                <a:solidFill>
                  <a:srgbClr val="FF0066"/>
                </a:solidFill>
              </a:rPr>
              <a:t>ось абсцисс</a:t>
            </a:r>
            <a:r>
              <a:rPr lang="ru-RU">
                <a:solidFill>
                  <a:srgbClr val="0000FF"/>
                </a:solidFill>
              </a:rPr>
              <a:t> и</a:t>
            </a:r>
          </a:p>
          <a:p>
            <a:r>
              <a:rPr lang="ru-RU">
                <a:solidFill>
                  <a:srgbClr val="0000FF"/>
                </a:solidFill>
              </a:rPr>
              <a:t>Обозначим буквой</a:t>
            </a:r>
            <a:r>
              <a:rPr lang="en-US">
                <a:solidFill>
                  <a:srgbClr val="0000FF"/>
                </a:solidFill>
              </a:rPr>
              <a:t>  </a:t>
            </a:r>
            <a:r>
              <a:rPr lang="en-US">
                <a:solidFill>
                  <a:srgbClr val="FF0066"/>
                </a:solidFill>
              </a:rPr>
              <a:t>x</a:t>
            </a:r>
            <a:r>
              <a:rPr lang="be-BY">
                <a:solidFill>
                  <a:srgbClr val="FF0066"/>
                </a:solidFill>
              </a:rPr>
              <a:t>.</a:t>
            </a:r>
            <a:endParaRPr lang="ru-RU">
              <a:solidFill>
                <a:srgbClr val="FF0066"/>
              </a:solidFill>
            </a:endParaRPr>
          </a:p>
        </p:txBody>
      </p:sp>
      <p:sp>
        <p:nvSpPr>
          <p:cNvPr id="124428" name="Text Box 524"/>
          <p:cNvSpPr txBox="1">
            <a:spLocks noChangeArrowheads="1"/>
          </p:cNvSpPr>
          <p:nvPr/>
        </p:nvSpPr>
        <p:spPr bwMode="auto">
          <a:xfrm>
            <a:off x="323850" y="2060575"/>
            <a:ext cx="4052888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>
                <a:solidFill>
                  <a:srgbClr val="0000FF"/>
                </a:solidFill>
              </a:rPr>
              <a:t>Через   </a:t>
            </a:r>
            <a:r>
              <a:rPr lang="ru-RU">
                <a:solidFill>
                  <a:srgbClr val="FF0066"/>
                </a:solidFill>
              </a:rPr>
              <a:t>0</a:t>
            </a:r>
            <a:r>
              <a:rPr lang="ru-RU">
                <a:solidFill>
                  <a:srgbClr val="0000FF"/>
                </a:solidFill>
              </a:rPr>
              <a:t>  на оси  </a:t>
            </a:r>
            <a:r>
              <a:rPr lang="en-US">
                <a:solidFill>
                  <a:srgbClr val="FF0066"/>
                </a:solidFill>
              </a:rPr>
              <a:t>x</a:t>
            </a:r>
          </a:p>
          <a:p>
            <a:r>
              <a:rPr lang="ru-RU">
                <a:solidFill>
                  <a:srgbClr val="0000FF"/>
                </a:solidFill>
              </a:rPr>
              <a:t>проведём  </a:t>
            </a:r>
            <a:r>
              <a:rPr lang="ru-RU">
                <a:solidFill>
                  <a:srgbClr val="FF0066"/>
                </a:solidFill>
              </a:rPr>
              <a:t>вертикальную</a:t>
            </a:r>
          </a:p>
          <a:p>
            <a:r>
              <a:rPr lang="ru-RU">
                <a:solidFill>
                  <a:srgbClr val="0000FF"/>
                </a:solidFill>
              </a:rPr>
              <a:t>координатную прямую,</a:t>
            </a:r>
          </a:p>
          <a:p>
            <a:r>
              <a:rPr lang="ru-RU">
                <a:solidFill>
                  <a:srgbClr val="0000FF"/>
                </a:solidFill>
              </a:rPr>
              <a:t>назовём её </a:t>
            </a:r>
            <a:r>
              <a:rPr lang="ru-RU">
                <a:solidFill>
                  <a:srgbClr val="FF0066"/>
                </a:solidFill>
              </a:rPr>
              <a:t>ось ординат</a:t>
            </a:r>
            <a:r>
              <a:rPr lang="ru-RU">
                <a:solidFill>
                  <a:srgbClr val="0000FF"/>
                </a:solidFill>
              </a:rPr>
              <a:t> и</a:t>
            </a:r>
          </a:p>
          <a:p>
            <a:r>
              <a:rPr lang="ru-RU">
                <a:solidFill>
                  <a:srgbClr val="0000FF"/>
                </a:solidFill>
              </a:rPr>
              <a:t>Обозначим буквой</a:t>
            </a:r>
            <a:r>
              <a:rPr lang="en-US">
                <a:solidFill>
                  <a:srgbClr val="0000FF"/>
                </a:solidFill>
              </a:rPr>
              <a:t>  </a:t>
            </a:r>
            <a:r>
              <a:rPr lang="en-US">
                <a:solidFill>
                  <a:srgbClr val="FF0066"/>
                </a:solidFill>
              </a:rPr>
              <a:t>y</a:t>
            </a:r>
            <a:r>
              <a:rPr lang="be-BY">
                <a:solidFill>
                  <a:srgbClr val="FF0066"/>
                </a:solidFill>
              </a:rPr>
              <a:t>.</a:t>
            </a:r>
            <a:endParaRPr lang="ru-RU">
              <a:solidFill>
                <a:srgbClr val="FF0066"/>
              </a:solidFill>
            </a:endParaRPr>
          </a:p>
          <a:p>
            <a:endParaRPr lang="ru-RU" i="0">
              <a:solidFill>
                <a:srgbClr val="FF0066"/>
              </a:solidFill>
            </a:endParaRPr>
          </a:p>
        </p:txBody>
      </p:sp>
      <p:sp>
        <p:nvSpPr>
          <p:cNvPr id="124429" name="Text Box 525"/>
          <p:cNvSpPr txBox="1">
            <a:spLocks noChangeArrowheads="1"/>
          </p:cNvSpPr>
          <p:nvPr/>
        </p:nvSpPr>
        <p:spPr bwMode="auto">
          <a:xfrm>
            <a:off x="395288" y="3716338"/>
            <a:ext cx="3765550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0066"/>
                </a:solidFill>
              </a:rPr>
              <a:t>Эти прямые</a:t>
            </a:r>
            <a:r>
              <a:rPr lang="ru-RU">
                <a:solidFill>
                  <a:srgbClr val="0000FF"/>
                </a:solidFill>
              </a:rPr>
              <a:t> называют</a:t>
            </a:r>
          </a:p>
          <a:p>
            <a:r>
              <a:rPr lang="ru-RU">
                <a:solidFill>
                  <a:srgbClr val="FF0066"/>
                </a:solidFill>
              </a:rPr>
              <a:t>координатными осями.</a:t>
            </a:r>
            <a:endParaRPr lang="en-US">
              <a:solidFill>
                <a:srgbClr val="FF0066"/>
              </a:solidFill>
            </a:endParaRPr>
          </a:p>
          <a:p>
            <a:r>
              <a:rPr lang="ru-RU">
                <a:solidFill>
                  <a:srgbClr val="FF0066"/>
                </a:solidFill>
              </a:rPr>
              <a:t>О – начало координат.</a:t>
            </a:r>
          </a:p>
          <a:p>
            <a:r>
              <a:rPr lang="ru-RU">
                <a:solidFill>
                  <a:srgbClr val="0000FF"/>
                </a:solidFill>
              </a:rPr>
              <a:t>Координатные оси </a:t>
            </a:r>
            <a:r>
              <a:rPr lang="en-US">
                <a:solidFill>
                  <a:srgbClr val="0000FF"/>
                </a:solidFill>
              </a:rPr>
              <a:t>x</a:t>
            </a:r>
            <a:r>
              <a:rPr lang="be-BY">
                <a:solidFill>
                  <a:srgbClr val="0000FF"/>
                </a:solidFill>
              </a:rPr>
              <a:t> </a:t>
            </a:r>
            <a:r>
              <a:rPr lang="ru-RU">
                <a:solidFill>
                  <a:srgbClr val="0000FF"/>
                </a:solidFill>
              </a:rPr>
              <a:t>и </a:t>
            </a:r>
            <a:r>
              <a:rPr lang="en-US">
                <a:solidFill>
                  <a:srgbClr val="0000FF"/>
                </a:solidFill>
              </a:rPr>
              <a:t>y</a:t>
            </a:r>
            <a:r>
              <a:rPr lang="be-BY">
                <a:solidFill>
                  <a:srgbClr val="0000FF"/>
                </a:solidFill>
              </a:rPr>
              <a:t> </a:t>
            </a:r>
          </a:p>
          <a:p>
            <a:r>
              <a:rPr lang="be-BY">
                <a:solidFill>
                  <a:srgbClr val="0000FF"/>
                </a:solidFill>
              </a:rPr>
              <a:t>определяют на плоскости </a:t>
            </a:r>
          </a:p>
          <a:p>
            <a:r>
              <a:rPr lang="be-BY">
                <a:solidFill>
                  <a:srgbClr val="FF0066"/>
                </a:solidFill>
              </a:rPr>
              <a:t>с</a:t>
            </a:r>
            <a:r>
              <a:rPr lang="ru-RU">
                <a:solidFill>
                  <a:srgbClr val="FF0066"/>
                </a:solidFill>
              </a:rPr>
              <a:t>и</a:t>
            </a:r>
            <a:r>
              <a:rPr lang="be-BY">
                <a:solidFill>
                  <a:srgbClr val="FF0066"/>
                </a:solidFill>
              </a:rPr>
              <a:t>стему координат.</a:t>
            </a:r>
          </a:p>
          <a:p>
            <a:endParaRPr lang="ru-RU">
              <a:solidFill>
                <a:srgbClr val="0000FF"/>
              </a:solidFill>
            </a:endParaRPr>
          </a:p>
        </p:txBody>
      </p:sp>
      <p:sp>
        <p:nvSpPr>
          <p:cNvPr id="124430" name="Line 526"/>
          <p:cNvSpPr>
            <a:spLocks noChangeShapeType="1"/>
          </p:cNvSpPr>
          <p:nvPr/>
        </p:nvSpPr>
        <p:spPr bwMode="auto">
          <a:xfrm>
            <a:off x="4572000" y="3357563"/>
            <a:ext cx="3816350" cy="0"/>
          </a:xfrm>
          <a:prstGeom prst="line">
            <a:avLst/>
          </a:prstGeom>
          <a:noFill/>
          <a:ln w="9525">
            <a:solidFill>
              <a:srgbClr val="B2B2B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4431" name="Text Box 527"/>
          <p:cNvSpPr txBox="1">
            <a:spLocks noChangeArrowheads="1"/>
          </p:cNvSpPr>
          <p:nvPr/>
        </p:nvSpPr>
        <p:spPr bwMode="auto">
          <a:xfrm>
            <a:off x="1042988" y="5805488"/>
            <a:ext cx="710723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0000FF"/>
                </a:solidFill>
              </a:rPr>
              <a:t>Плоскость, на которой задана </a:t>
            </a:r>
            <a:r>
              <a:rPr lang="ru-RU" dirty="0">
                <a:solidFill>
                  <a:srgbClr val="FF0066"/>
                </a:solidFill>
              </a:rPr>
              <a:t>система  координат</a:t>
            </a:r>
            <a:r>
              <a:rPr lang="ru-RU" dirty="0">
                <a:solidFill>
                  <a:srgbClr val="0000FF"/>
                </a:solidFill>
              </a:rPr>
              <a:t>, </a:t>
            </a:r>
          </a:p>
          <a:p>
            <a:r>
              <a:rPr lang="ru-RU" dirty="0">
                <a:solidFill>
                  <a:srgbClr val="0000FF"/>
                </a:solidFill>
              </a:rPr>
              <a:t>называется  </a:t>
            </a:r>
            <a:r>
              <a:rPr lang="ru-RU" dirty="0">
                <a:solidFill>
                  <a:srgbClr val="FF0066"/>
                </a:solidFill>
              </a:rPr>
              <a:t>координатной  плоскостью</a:t>
            </a:r>
            <a:r>
              <a:rPr lang="ru-RU" dirty="0">
                <a:solidFill>
                  <a:srgbClr val="0000FF"/>
                </a:solidFill>
              </a:rPr>
              <a:t>.</a:t>
            </a:r>
          </a:p>
        </p:txBody>
      </p:sp>
    </p:spTree>
  </p:cSld>
  <p:clrMapOvr>
    <a:masterClrMapping/>
  </p:clrMapOvr>
  <p:transition spd="med">
    <p:wipe dir="u"/>
    <p:sndAc>
      <p:stSnd>
        <p:snd r:embed="rId2" name="wind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44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44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4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4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1244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1244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4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4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1244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3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44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44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4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4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1244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000" fill="hold"/>
                                        <p:tgtEl>
                                          <p:spTgt spid="1244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4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4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1244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3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44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44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1244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1244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427" grpId="0"/>
      <p:bldP spid="124428" grpId="0"/>
      <p:bldP spid="124429" grpId="0"/>
      <p:bldP spid="12443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1074" name="Group 2"/>
          <p:cNvGrpSpPr>
            <a:grpSpLocks/>
          </p:cNvGrpSpPr>
          <p:nvPr/>
        </p:nvGrpSpPr>
        <p:grpSpPr bwMode="auto">
          <a:xfrm>
            <a:off x="395288" y="1125538"/>
            <a:ext cx="3816350" cy="3960812"/>
            <a:chOff x="2880" y="527"/>
            <a:chExt cx="2404" cy="2495"/>
          </a:xfrm>
        </p:grpSpPr>
        <p:sp>
          <p:nvSpPr>
            <p:cNvPr id="131075" name="Line 3"/>
            <p:cNvSpPr>
              <a:spLocks noChangeShapeType="1"/>
            </p:cNvSpPr>
            <p:nvPr/>
          </p:nvSpPr>
          <p:spPr bwMode="auto">
            <a:xfrm>
              <a:off x="2880" y="1888"/>
              <a:ext cx="2404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31076" name="Line 4"/>
            <p:cNvSpPr>
              <a:spLocks noChangeShapeType="1"/>
            </p:cNvSpPr>
            <p:nvPr/>
          </p:nvSpPr>
          <p:spPr bwMode="auto">
            <a:xfrm flipV="1">
              <a:off x="4105" y="618"/>
              <a:ext cx="0" cy="2404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31077" name="Line 5"/>
            <p:cNvSpPr>
              <a:spLocks noChangeShapeType="1"/>
            </p:cNvSpPr>
            <p:nvPr/>
          </p:nvSpPr>
          <p:spPr bwMode="auto">
            <a:xfrm>
              <a:off x="2880" y="2115"/>
              <a:ext cx="2404" cy="0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31078" name="Line 6"/>
            <p:cNvSpPr>
              <a:spLocks noChangeShapeType="1"/>
            </p:cNvSpPr>
            <p:nvPr/>
          </p:nvSpPr>
          <p:spPr bwMode="auto">
            <a:xfrm>
              <a:off x="2880" y="2341"/>
              <a:ext cx="2404" cy="0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31079" name="Line 7"/>
            <p:cNvSpPr>
              <a:spLocks noChangeShapeType="1"/>
            </p:cNvSpPr>
            <p:nvPr/>
          </p:nvSpPr>
          <p:spPr bwMode="auto">
            <a:xfrm>
              <a:off x="2880" y="2568"/>
              <a:ext cx="2404" cy="0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31080" name="Line 8"/>
            <p:cNvSpPr>
              <a:spLocks noChangeShapeType="1"/>
            </p:cNvSpPr>
            <p:nvPr/>
          </p:nvSpPr>
          <p:spPr bwMode="auto">
            <a:xfrm>
              <a:off x="2880" y="2795"/>
              <a:ext cx="2404" cy="0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31081" name="Line 9"/>
            <p:cNvSpPr>
              <a:spLocks noChangeShapeType="1"/>
            </p:cNvSpPr>
            <p:nvPr/>
          </p:nvSpPr>
          <p:spPr bwMode="auto">
            <a:xfrm>
              <a:off x="2880" y="1661"/>
              <a:ext cx="2404" cy="0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31082" name="Line 10"/>
            <p:cNvSpPr>
              <a:spLocks noChangeShapeType="1"/>
            </p:cNvSpPr>
            <p:nvPr/>
          </p:nvSpPr>
          <p:spPr bwMode="auto">
            <a:xfrm>
              <a:off x="2880" y="1434"/>
              <a:ext cx="2404" cy="0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31083" name="Line 11"/>
            <p:cNvSpPr>
              <a:spLocks noChangeShapeType="1"/>
            </p:cNvSpPr>
            <p:nvPr/>
          </p:nvSpPr>
          <p:spPr bwMode="auto">
            <a:xfrm>
              <a:off x="2880" y="1207"/>
              <a:ext cx="2404" cy="0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31084" name="Line 12"/>
            <p:cNvSpPr>
              <a:spLocks noChangeShapeType="1"/>
            </p:cNvSpPr>
            <p:nvPr/>
          </p:nvSpPr>
          <p:spPr bwMode="auto">
            <a:xfrm>
              <a:off x="2880" y="981"/>
              <a:ext cx="2404" cy="0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31085" name="Line 13"/>
            <p:cNvSpPr>
              <a:spLocks noChangeShapeType="1"/>
            </p:cNvSpPr>
            <p:nvPr/>
          </p:nvSpPr>
          <p:spPr bwMode="auto">
            <a:xfrm>
              <a:off x="2880" y="754"/>
              <a:ext cx="2404" cy="0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31086" name="Line 14"/>
            <p:cNvSpPr>
              <a:spLocks noChangeShapeType="1"/>
            </p:cNvSpPr>
            <p:nvPr/>
          </p:nvSpPr>
          <p:spPr bwMode="auto">
            <a:xfrm flipV="1">
              <a:off x="3878" y="618"/>
              <a:ext cx="0" cy="2404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31087" name="Line 15"/>
            <p:cNvSpPr>
              <a:spLocks noChangeShapeType="1"/>
            </p:cNvSpPr>
            <p:nvPr/>
          </p:nvSpPr>
          <p:spPr bwMode="auto">
            <a:xfrm flipV="1">
              <a:off x="3651" y="618"/>
              <a:ext cx="0" cy="2404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31088" name="Line 16"/>
            <p:cNvSpPr>
              <a:spLocks noChangeShapeType="1"/>
            </p:cNvSpPr>
            <p:nvPr/>
          </p:nvSpPr>
          <p:spPr bwMode="auto">
            <a:xfrm flipV="1">
              <a:off x="3198" y="618"/>
              <a:ext cx="0" cy="2404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31089" name="Line 17"/>
            <p:cNvSpPr>
              <a:spLocks noChangeShapeType="1"/>
            </p:cNvSpPr>
            <p:nvPr/>
          </p:nvSpPr>
          <p:spPr bwMode="auto">
            <a:xfrm flipV="1">
              <a:off x="3424" y="618"/>
              <a:ext cx="0" cy="2404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31090" name="Line 18"/>
            <p:cNvSpPr>
              <a:spLocks noChangeShapeType="1"/>
            </p:cNvSpPr>
            <p:nvPr/>
          </p:nvSpPr>
          <p:spPr bwMode="auto">
            <a:xfrm flipV="1">
              <a:off x="2971" y="618"/>
              <a:ext cx="0" cy="2404"/>
            </a:xfrm>
            <a:prstGeom prst="line">
              <a:avLst/>
            </a:prstGeom>
            <a:noFill/>
            <a:ln w="6350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31091" name="Line 19"/>
            <p:cNvSpPr>
              <a:spLocks noChangeShapeType="1"/>
            </p:cNvSpPr>
            <p:nvPr/>
          </p:nvSpPr>
          <p:spPr bwMode="auto">
            <a:xfrm flipV="1">
              <a:off x="4558" y="618"/>
              <a:ext cx="0" cy="2404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31092" name="Line 20"/>
            <p:cNvSpPr>
              <a:spLocks noChangeShapeType="1"/>
            </p:cNvSpPr>
            <p:nvPr/>
          </p:nvSpPr>
          <p:spPr bwMode="auto">
            <a:xfrm flipV="1">
              <a:off x="4332" y="618"/>
              <a:ext cx="0" cy="2404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31093" name="Line 21"/>
            <p:cNvSpPr>
              <a:spLocks noChangeShapeType="1"/>
            </p:cNvSpPr>
            <p:nvPr/>
          </p:nvSpPr>
          <p:spPr bwMode="auto">
            <a:xfrm flipV="1">
              <a:off x="4785" y="618"/>
              <a:ext cx="0" cy="2404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31094" name="Line 22"/>
            <p:cNvSpPr>
              <a:spLocks noChangeShapeType="1"/>
            </p:cNvSpPr>
            <p:nvPr/>
          </p:nvSpPr>
          <p:spPr bwMode="auto">
            <a:xfrm flipV="1">
              <a:off x="5012" y="618"/>
              <a:ext cx="0" cy="2404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31095" name="Line 23"/>
            <p:cNvSpPr>
              <a:spLocks noChangeShapeType="1"/>
            </p:cNvSpPr>
            <p:nvPr/>
          </p:nvSpPr>
          <p:spPr bwMode="auto">
            <a:xfrm flipV="1">
              <a:off x="5239" y="618"/>
              <a:ext cx="0" cy="2404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31096" name="Text Box 24"/>
            <p:cNvSpPr txBox="1">
              <a:spLocks noChangeArrowheads="1"/>
            </p:cNvSpPr>
            <p:nvPr/>
          </p:nvSpPr>
          <p:spPr bwMode="auto">
            <a:xfrm>
              <a:off x="4105" y="527"/>
              <a:ext cx="31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400">
                  <a:solidFill>
                    <a:srgbClr val="0000FF"/>
                  </a:solidFill>
                  <a:latin typeface="Times New Roman" pitchFamily="18" charset="0"/>
                </a:rPr>
                <a:t>y</a:t>
              </a:r>
              <a:endParaRPr lang="ru-RU" sz="2400">
                <a:solidFill>
                  <a:srgbClr val="0000FF"/>
                </a:solidFill>
                <a:latin typeface="Times New Roman" pitchFamily="18" charset="0"/>
              </a:endParaRPr>
            </a:p>
          </p:txBody>
        </p:sp>
        <p:sp>
          <p:nvSpPr>
            <p:cNvPr id="131097" name="Text Box 25"/>
            <p:cNvSpPr txBox="1">
              <a:spLocks noChangeArrowheads="1"/>
            </p:cNvSpPr>
            <p:nvPr/>
          </p:nvSpPr>
          <p:spPr bwMode="auto">
            <a:xfrm>
              <a:off x="4241" y="1888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i="0">
                  <a:latin typeface="Times New Roman" pitchFamily="18" charset="0"/>
                </a:rPr>
                <a:t>1</a:t>
              </a:r>
              <a:endParaRPr lang="ru-RU" sz="1800" i="0">
                <a:latin typeface="Times New Roman" pitchFamily="18" charset="0"/>
              </a:endParaRPr>
            </a:p>
          </p:txBody>
        </p:sp>
        <p:sp>
          <p:nvSpPr>
            <p:cNvPr id="131098" name="Text Box 26"/>
            <p:cNvSpPr txBox="1">
              <a:spLocks noChangeArrowheads="1"/>
            </p:cNvSpPr>
            <p:nvPr/>
          </p:nvSpPr>
          <p:spPr bwMode="auto">
            <a:xfrm>
              <a:off x="4468" y="1888"/>
              <a:ext cx="36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800" i="0">
                  <a:latin typeface="Times New Roman" pitchFamily="18" charset="0"/>
                </a:rPr>
                <a:t>2</a:t>
              </a:r>
              <a:endParaRPr lang="ru-RU" sz="1800" i="0">
                <a:latin typeface="Times New Roman" pitchFamily="18" charset="0"/>
              </a:endParaRPr>
            </a:p>
          </p:txBody>
        </p:sp>
        <p:sp>
          <p:nvSpPr>
            <p:cNvPr id="131099" name="Text Box 27"/>
            <p:cNvSpPr txBox="1">
              <a:spLocks noChangeArrowheads="1"/>
            </p:cNvSpPr>
            <p:nvPr/>
          </p:nvSpPr>
          <p:spPr bwMode="auto">
            <a:xfrm>
              <a:off x="4694" y="1888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i="0">
                  <a:latin typeface="Times New Roman" pitchFamily="18" charset="0"/>
                </a:rPr>
                <a:t>3</a:t>
              </a:r>
              <a:endParaRPr lang="ru-RU" sz="1800" i="0">
                <a:latin typeface="Times New Roman" pitchFamily="18" charset="0"/>
              </a:endParaRPr>
            </a:p>
          </p:txBody>
        </p:sp>
        <p:sp>
          <p:nvSpPr>
            <p:cNvPr id="131100" name="Text Box 28"/>
            <p:cNvSpPr txBox="1">
              <a:spLocks noChangeArrowheads="1"/>
            </p:cNvSpPr>
            <p:nvPr/>
          </p:nvSpPr>
          <p:spPr bwMode="auto">
            <a:xfrm>
              <a:off x="4921" y="1888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i="0">
                  <a:latin typeface="Times New Roman" pitchFamily="18" charset="0"/>
                </a:rPr>
                <a:t>4</a:t>
              </a:r>
              <a:endParaRPr lang="ru-RU" sz="1800" i="0">
                <a:latin typeface="Times New Roman" pitchFamily="18" charset="0"/>
              </a:endParaRPr>
            </a:p>
          </p:txBody>
        </p:sp>
        <p:sp>
          <p:nvSpPr>
            <p:cNvPr id="131101" name="Text Box 29"/>
            <p:cNvSpPr txBox="1">
              <a:spLocks noChangeArrowheads="1"/>
            </p:cNvSpPr>
            <p:nvPr/>
          </p:nvSpPr>
          <p:spPr bwMode="auto">
            <a:xfrm>
              <a:off x="3742" y="1888"/>
              <a:ext cx="2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i="0">
                  <a:latin typeface="Times New Roman" pitchFamily="18" charset="0"/>
                </a:rPr>
                <a:t>-1</a:t>
              </a:r>
              <a:endParaRPr lang="ru-RU" sz="1800" i="0">
                <a:latin typeface="Times New Roman" pitchFamily="18" charset="0"/>
              </a:endParaRPr>
            </a:p>
          </p:txBody>
        </p:sp>
        <p:sp>
          <p:nvSpPr>
            <p:cNvPr id="131102" name="Text Box 30"/>
            <p:cNvSpPr txBox="1">
              <a:spLocks noChangeArrowheads="1"/>
            </p:cNvSpPr>
            <p:nvPr/>
          </p:nvSpPr>
          <p:spPr bwMode="auto">
            <a:xfrm>
              <a:off x="3515" y="1888"/>
              <a:ext cx="2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i="0">
                  <a:latin typeface="Times New Roman" pitchFamily="18" charset="0"/>
                </a:rPr>
                <a:t>-2</a:t>
              </a:r>
              <a:endParaRPr lang="ru-RU" sz="1800" i="0">
                <a:latin typeface="Times New Roman" pitchFamily="18" charset="0"/>
              </a:endParaRPr>
            </a:p>
          </p:txBody>
        </p:sp>
        <p:sp>
          <p:nvSpPr>
            <p:cNvPr id="131103" name="Text Box 31"/>
            <p:cNvSpPr txBox="1">
              <a:spLocks noChangeArrowheads="1"/>
            </p:cNvSpPr>
            <p:nvPr/>
          </p:nvSpPr>
          <p:spPr bwMode="auto">
            <a:xfrm>
              <a:off x="3334" y="1888"/>
              <a:ext cx="2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b="0" i="0">
                  <a:latin typeface="Times New Roman" pitchFamily="18" charset="0"/>
                </a:rPr>
                <a:t>-3</a:t>
              </a:r>
              <a:endParaRPr lang="ru-RU" sz="1800" b="0" i="0">
                <a:latin typeface="Times New Roman" pitchFamily="18" charset="0"/>
              </a:endParaRPr>
            </a:p>
          </p:txBody>
        </p:sp>
        <p:sp>
          <p:nvSpPr>
            <p:cNvPr id="131104" name="Text Box 32"/>
            <p:cNvSpPr txBox="1">
              <a:spLocks noChangeArrowheads="1"/>
            </p:cNvSpPr>
            <p:nvPr/>
          </p:nvSpPr>
          <p:spPr bwMode="auto">
            <a:xfrm>
              <a:off x="3107" y="1888"/>
              <a:ext cx="2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i="0">
                  <a:latin typeface="Times New Roman" pitchFamily="18" charset="0"/>
                </a:rPr>
                <a:t>-4</a:t>
              </a:r>
              <a:endParaRPr lang="ru-RU" sz="1800" i="0">
                <a:latin typeface="Times New Roman" pitchFamily="18" charset="0"/>
              </a:endParaRPr>
            </a:p>
          </p:txBody>
        </p:sp>
        <p:sp>
          <p:nvSpPr>
            <p:cNvPr id="131105" name="Text Box 33"/>
            <p:cNvSpPr txBox="1">
              <a:spLocks noChangeArrowheads="1"/>
            </p:cNvSpPr>
            <p:nvPr/>
          </p:nvSpPr>
          <p:spPr bwMode="auto">
            <a:xfrm>
              <a:off x="4105" y="1570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i="0">
                  <a:latin typeface="Times New Roman" pitchFamily="18" charset="0"/>
                </a:rPr>
                <a:t>1</a:t>
              </a:r>
              <a:endParaRPr lang="ru-RU" sz="1800" i="0">
                <a:latin typeface="Times New Roman" pitchFamily="18" charset="0"/>
              </a:endParaRPr>
            </a:p>
          </p:txBody>
        </p:sp>
        <p:sp>
          <p:nvSpPr>
            <p:cNvPr id="131106" name="Text Box 34"/>
            <p:cNvSpPr txBox="1">
              <a:spLocks noChangeArrowheads="1"/>
            </p:cNvSpPr>
            <p:nvPr/>
          </p:nvSpPr>
          <p:spPr bwMode="auto">
            <a:xfrm>
              <a:off x="4105" y="1344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i="0">
                  <a:latin typeface="Times New Roman" pitchFamily="18" charset="0"/>
                </a:rPr>
                <a:t>2</a:t>
              </a:r>
              <a:endParaRPr lang="ru-RU" sz="1800" i="0">
                <a:latin typeface="Times New Roman" pitchFamily="18" charset="0"/>
              </a:endParaRPr>
            </a:p>
          </p:txBody>
        </p:sp>
        <p:sp>
          <p:nvSpPr>
            <p:cNvPr id="131107" name="Text Box 35"/>
            <p:cNvSpPr txBox="1">
              <a:spLocks noChangeArrowheads="1"/>
            </p:cNvSpPr>
            <p:nvPr/>
          </p:nvSpPr>
          <p:spPr bwMode="auto">
            <a:xfrm>
              <a:off x="4105" y="1117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i="0">
                  <a:latin typeface="Times New Roman" pitchFamily="18" charset="0"/>
                </a:rPr>
                <a:t>3</a:t>
              </a:r>
              <a:endParaRPr lang="ru-RU" sz="1800" i="0">
                <a:latin typeface="Times New Roman" pitchFamily="18" charset="0"/>
              </a:endParaRPr>
            </a:p>
          </p:txBody>
        </p:sp>
        <p:sp>
          <p:nvSpPr>
            <p:cNvPr id="131108" name="Text Box 36"/>
            <p:cNvSpPr txBox="1">
              <a:spLocks noChangeArrowheads="1"/>
            </p:cNvSpPr>
            <p:nvPr/>
          </p:nvSpPr>
          <p:spPr bwMode="auto">
            <a:xfrm>
              <a:off x="4105" y="890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b="0" i="0">
                  <a:latin typeface="Times New Roman" pitchFamily="18" charset="0"/>
                </a:rPr>
                <a:t>4</a:t>
              </a:r>
              <a:endParaRPr lang="ru-RU" sz="1800" b="0" i="0">
                <a:latin typeface="Times New Roman" pitchFamily="18" charset="0"/>
              </a:endParaRPr>
            </a:p>
          </p:txBody>
        </p:sp>
        <p:sp>
          <p:nvSpPr>
            <p:cNvPr id="131109" name="Text Box 37"/>
            <p:cNvSpPr txBox="1">
              <a:spLocks noChangeArrowheads="1"/>
            </p:cNvSpPr>
            <p:nvPr/>
          </p:nvSpPr>
          <p:spPr bwMode="auto">
            <a:xfrm>
              <a:off x="4105" y="2024"/>
              <a:ext cx="2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i="0">
                  <a:latin typeface="Times New Roman" pitchFamily="18" charset="0"/>
                </a:rPr>
                <a:t>-1</a:t>
              </a:r>
              <a:endParaRPr lang="ru-RU" sz="1800" i="0">
                <a:latin typeface="Times New Roman" pitchFamily="18" charset="0"/>
              </a:endParaRPr>
            </a:p>
          </p:txBody>
        </p:sp>
        <p:sp>
          <p:nvSpPr>
            <p:cNvPr id="131110" name="Text Box 38"/>
            <p:cNvSpPr txBox="1">
              <a:spLocks noChangeArrowheads="1"/>
            </p:cNvSpPr>
            <p:nvPr/>
          </p:nvSpPr>
          <p:spPr bwMode="auto">
            <a:xfrm>
              <a:off x="4105" y="2251"/>
              <a:ext cx="2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i="0">
                  <a:latin typeface="Times New Roman" pitchFamily="18" charset="0"/>
                </a:rPr>
                <a:t>-2</a:t>
              </a:r>
              <a:endParaRPr lang="ru-RU" sz="1800" i="0">
                <a:latin typeface="Times New Roman" pitchFamily="18" charset="0"/>
              </a:endParaRPr>
            </a:p>
          </p:txBody>
        </p:sp>
        <p:sp>
          <p:nvSpPr>
            <p:cNvPr id="131111" name="Text Box 39"/>
            <p:cNvSpPr txBox="1">
              <a:spLocks noChangeArrowheads="1"/>
            </p:cNvSpPr>
            <p:nvPr/>
          </p:nvSpPr>
          <p:spPr bwMode="auto">
            <a:xfrm>
              <a:off x="4105" y="2478"/>
              <a:ext cx="2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i="0">
                  <a:latin typeface="Times New Roman" pitchFamily="18" charset="0"/>
                </a:rPr>
                <a:t>-3</a:t>
              </a:r>
              <a:endParaRPr lang="ru-RU" sz="1800" i="0">
                <a:latin typeface="Times New Roman" pitchFamily="18" charset="0"/>
              </a:endParaRPr>
            </a:p>
          </p:txBody>
        </p:sp>
        <p:sp>
          <p:nvSpPr>
            <p:cNvPr id="131112" name="Text Box 40"/>
            <p:cNvSpPr txBox="1">
              <a:spLocks noChangeArrowheads="1"/>
            </p:cNvSpPr>
            <p:nvPr/>
          </p:nvSpPr>
          <p:spPr bwMode="auto">
            <a:xfrm>
              <a:off x="4105" y="2704"/>
              <a:ext cx="2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i="0">
                  <a:latin typeface="Times New Roman" pitchFamily="18" charset="0"/>
                </a:rPr>
                <a:t>-4</a:t>
              </a:r>
              <a:endParaRPr lang="ru-RU" sz="1800" i="0">
                <a:latin typeface="Times New Roman" pitchFamily="18" charset="0"/>
              </a:endParaRPr>
            </a:p>
          </p:txBody>
        </p:sp>
        <p:sp>
          <p:nvSpPr>
            <p:cNvPr id="131113" name="Text Box 41"/>
            <p:cNvSpPr txBox="1">
              <a:spLocks noChangeArrowheads="1"/>
            </p:cNvSpPr>
            <p:nvPr/>
          </p:nvSpPr>
          <p:spPr bwMode="auto">
            <a:xfrm>
              <a:off x="4059" y="1888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i="0">
                  <a:latin typeface="Times New Roman" pitchFamily="18" charset="0"/>
                </a:rPr>
                <a:t>0</a:t>
              </a:r>
              <a:endParaRPr lang="ru-RU" sz="1800" i="0">
                <a:latin typeface="Times New Roman" pitchFamily="18" charset="0"/>
              </a:endParaRPr>
            </a:p>
          </p:txBody>
        </p:sp>
      </p:grpSp>
      <p:sp>
        <p:nvSpPr>
          <p:cNvPr id="131117" name="Text Box 45"/>
          <p:cNvSpPr txBox="1">
            <a:spLocks noChangeArrowheads="1"/>
          </p:cNvSpPr>
          <p:nvPr/>
        </p:nvSpPr>
        <p:spPr bwMode="auto">
          <a:xfrm>
            <a:off x="4211638" y="304800"/>
            <a:ext cx="4703762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lnSpc>
                <a:spcPts val="1600"/>
              </a:lnSpc>
              <a:spcBef>
                <a:spcPct val="50000"/>
              </a:spcBef>
            </a:pPr>
            <a:r>
              <a:rPr lang="ru-RU" sz="2400">
                <a:solidFill>
                  <a:srgbClr val="0000FF"/>
                </a:solidFill>
                <a:latin typeface="Times New Roman" pitchFamily="18" charset="0"/>
              </a:rPr>
              <a:t>На координатной плоскости</a:t>
            </a:r>
          </a:p>
          <a:p>
            <a:pPr eaLnBrk="0" hangingPunct="0">
              <a:lnSpc>
                <a:spcPts val="1600"/>
              </a:lnSpc>
              <a:spcBef>
                <a:spcPct val="50000"/>
              </a:spcBef>
            </a:pPr>
            <a:r>
              <a:rPr lang="ru-RU" sz="2400">
                <a:solidFill>
                  <a:srgbClr val="0000FF"/>
                </a:solidFill>
                <a:latin typeface="Times New Roman" pitchFamily="18" charset="0"/>
              </a:rPr>
              <a:t>выберем точку</a:t>
            </a:r>
            <a:r>
              <a:rPr lang="ru-RU" sz="2400" b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ru-RU" sz="2400">
                <a:solidFill>
                  <a:srgbClr val="FF0066"/>
                </a:solidFill>
                <a:latin typeface="Times New Roman" pitchFamily="18" charset="0"/>
              </a:rPr>
              <a:t>А.</a:t>
            </a:r>
            <a:r>
              <a:rPr lang="ru-RU" sz="2400" b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ru-RU" sz="2400">
                <a:solidFill>
                  <a:srgbClr val="0000FF"/>
                </a:solidFill>
                <a:latin typeface="Times New Roman" pitchFamily="18" charset="0"/>
              </a:rPr>
              <a:t>Через неё</a:t>
            </a:r>
          </a:p>
          <a:p>
            <a:pPr eaLnBrk="0" hangingPunct="0">
              <a:lnSpc>
                <a:spcPts val="1600"/>
              </a:lnSpc>
              <a:spcBef>
                <a:spcPct val="50000"/>
              </a:spcBef>
            </a:pPr>
            <a:r>
              <a:rPr lang="ru-RU" sz="2400">
                <a:solidFill>
                  <a:srgbClr val="0000FF"/>
                </a:solidFill>
                <a:latin typeface="Times New Roman" pitchFamily="18" charset="0"/>
              </a:rPr>
              <a:t>перпендикулярно координатным</a:t>
            </a:r>
          </a:p>
          <a:p>
            <a:pPr eaLnBrk="0" hangingPunct="0">
              <a:lnSpc>
                <a:spcPts val="1600"/>
              </a:lnSpc>
              <a:spcBef>
                <a:spcPct val="50000"/>
              </a:spcBef>
            </a:pPr>
            <a:r>
              <a:rPr lang="ru-RU" sz="2400">
                <a:solidFill>
                  <a:srgbClr val="0000FF"/>
                </a:solidFill>
                <a:latin typeface="Times New Roman" pitchFamily="18" charset="0"/>
              </a:rPr>
              <a:t>осям проведём прямые, которые</a:t>
            </a:r>
          </a:p>
          <a:p>
            <a:pPr eaLnBrk="0" hangingPunct="0">
              <a:lnSpc>
                <a:spcPts val="1600"/>
              </a:lnSpc>
              <a:spcBef>
                <a:spcPct val="50000"/>
              </a:spcBef>
            </a:pPr>
            <a:r>
              <a:rPr lang="ru-RU" sz="2400">
                <a:solidFill>
                  <a:srgbClr val="0000FF"/>
                </a:solidFill>
                <a:latin typeface="Times New Roman" pitchFamily="18" charset="0"/>
              </a:rPr>
              <a:t>пересекут оси в точках</a:t>
            </a:r>
            <a:r>
              <a:rPr lang="ru-RU" sz="2400" i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ru-RU" sz="2400">
                <a:solidFill>
                  <a:srgbClr val="FF0066"/>
                </a:solidFill>
                <a:latin typeface="Times New Roman" pitchFamily="18" charset="0"/>
              </a:rPr>
              <a:t>А</a:t>
            </a:r>
            <a:r>
              <a:rPr lang="ru-RU" sz="1200">
                <a:solidFill>
                  <a:srgbClr val="FF0066"/>
                </a:solidFill>
                <a:latin typeface="Times New Roman" pitchFamily="18" charset="0"/>
              </a:rPr>
              <a:t>1</a:t>
            </a:r>
            <a:r>
              <a:rPr lang="ru-RU" sz="2400" b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ru-RU" sz="2400">
                <a:solidFill>
                  <a:srgbClr val="0000FF"/>
                </a:solidFill>
                <a:latin typeface="Times New Roman" pitchFamily="18" charset="0"/>
              </a:rPr>
              <a:t>и</a:t>
            </a:r>
            <a:r>
              <a:rPr lang="ru-RU" sz="2400" i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ru-RU" sz="2400">
                <a:solidFill>
                  <a:srgbClr val="FF0066"/>
                </a:solidFill>
                <a:latin typeface="Times New Roman" pitchFamily="18" charset="0"/>
              </a:rPr>
              <a:t>А</a:t>
            </a:r>
            <a:r>
              <a:rPr lang="ru-RU" sz="1200">
                <a:solidFill>
                  <a:srgbClr val="FF0066"/>
                </a:solidFill>
                <a:latin typeface="Times New Roman" pitchFamily="18" charset="0"/>
              </a:rPr>
              <a:t>2</a:t>
            </a:r>
            <a:endParaRPr lang="ru-RU" sz="2400">
              <a:solidFill>
                <a:srgbClr val="FF0066"/>
              </a:solidFill>
              <a:latin typeface="Times New Roman" pitchFamily="18" charset="0"/>
            </a:endParaRPr>
          </a:p>
        </p:txBody>
      </p:sp>
      <p:sp>
        <p:nvSpPr>
          <p:cNvPr id="131118" name="Text Box 46"/>
          <p:cNvSpPr txBox="1">
            <a:spLocks noChangeArrowheads="1"/>
          </p:cNvSpPr>
          <p:nvPr/>
        </p:nvSpPr>
        <p:spPr bwMode="auto">
          <a:xfrm>
            <a:off x="4572000" y="2357430"/>
            <a:ext cx="4286280" cy="718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lnSpc>
                <a:spcPts val="1600"/>
              </a:lnSpc>
              <a:spcBef>
                <a:spcPct val="50000"/>
              </a:spcBef>
            </a:pPr>
            <a:r>
              <a:rPr lang="ru-RU" sz="2800" dirty="0">
                <a:solidFill>
                  <a:srgbClr val="FF0066"/>
                </a:solidFill>
                <a:latin typeface="Times New Roman" pitchFamily="18" charset="0"/>
              </a:rPr>
              <a:t>А</a:t>
            </a:r>
            <a:r>
              <a:rPr lang="ru-RU" sz="1400" dirty="0">
                <a:solidFill>
                  <a:srgbClr val="FF0066"/>
                </a:solidFill>
                <a:latin typeface="Times New Roman" pitchFamily="18" charset="0"/>
              </a:rPr>
              <a:t>1  </a:t>
            </a:r>
            <a:r>
              <a:rPr lang="ru-RU" sz="2800" dirty="0">
                <a:solidFill>
                  <a:srgbClr val="0000FF"/>
                </a:solidFill>
                <a:latin typeface="Times New Roman" pitchFamily="18" charset="0"/>
              </a:rPr>
              <a:t>- абсцисса точки</a:t>
            </a:r>
            <a:r>
              <a:rPr lang="ru-RU" sz="2800" i="0" dirty="0">
                <a:latin typeface="Times New Roman" pitchFamily="18" charset="0"/>
              </a:rPr>
              <a:t> </a:t>
            </a:r>
            <a:r>
              <a:rPr lang="ru-RU" sz="2800" dirty="0">
                <a:solidFill>
                  <a:srgbClr val="FF0066"/>
                </a:solidFill>
                <a:latin typeface="Times New Roman" pitchFamily="18" charset="0"/>
              </a:rPr>
              <a:t>А</a:t>
            </a:r>
          </a:p>
          <a:p>
            <a:pPr eaLnBrk="0" hangingPunct="0">
              <a:lnSpc>
                <a:spcPts val="1600"/>
              </a:lnSpc>
              <a:spcBef>
                <a:spcPct val="50000"/>
              </a:spcBef>
            </a:pPr>
            <a:r>
              <a:rPr lang="ru-RU" sz="2800" dirty="0">
                <a:solidFill>
                  <a:srgbClr val="FF0066"/>
                </a:solidFill>
                <a:latin typeface="Times New Roman" pitchFamily="18" charset="0"/>
              </a:rPr>
              <a:t>А</a:t>
            </a:r>
            <a:r>
              <a:rPr lang="ru-RU" sz="1400" dirty="0">
                <a:solidFill>
                  <a:srgbClr val="FF0066"/>
                </a:solidFill>
                <a:latin typeface="Times New Roman" pitchFamily="18" charset="0"/>
              </a:rPr>
              <a:t>2  </a:t>
            </a:r>
            <a:r>
              <a:rPr lang="ru-RU" sz="2800" dirty="0">
                <a:solidFill>
                  <a:srgbClr val="0000FF"/>
                </a:solidFill>
                <a:latin typeface="Times New Roman" pitchFamily="18" charset="0"/>
              </a:rPr>
              <a:t>- ордината точки</a:t>
            </a:r>
            <a:r>
              <a:rPr lang="ru-RU" sz="2800" i="0" dirty="0">
                <a:latin typeface="Times New Roman" pitchFamily="18" charset="0"/>
              </a:rPr>
              <a:t> </a:t>
            </a:r>
            <a:r>
              <a:rPr lang="ru-RU" sz="2800" dirty="0">
                <a:solidFill>
                  <a:srgbClr val="FF0066"/>
                </a:solidFill>
                <a:latin typeface="Times New Roman" pitchFamily="18" charset="0"/>
              </a:rPr>
              <a:t>А</a:t>
            </a:r>
          </a:p>
        </p:txBody>
      </p:sp>
      <p:sp>
        <p:nvSpPr>
          <p:cNvPr id="131119" name="Line 47"/>
          <p:cNvSpPr>
            <a:spLocks noChangeShapeType="1"/>
          </p:cNvSpPr>
          <p:nvPr/>
        </p:nvSpPr>
        <p:spPr bwMode="auto">
          <a:xfrm>
            <a:off x="3429000" y="1828800"/>
            <a:ext cx="0" cy="1600200"/>
          </a:xfrm>
          <a:prstGeom prst="line">
            <a:avLst/>
          </a:prstGeom>
          <a:noFill/>
          <a:ln w="28575">
            <a:solidFill>
              <a:srgbClr val="FF0066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1120" name="Line 48"/>
          <p:cNvSpPr>
            <a:spLocks noChangeShapeType="1"/>
          </p:cNvSpPr>
          <p:nvPr/>
        </p:nvSpPr>
        <p:spPr bwMode="auto">
          <a:xfrm>
            <a:off x="2124075" y="1844675"/>
            <a:ext cx="1368425" cy="0"/>
          </a:xfrm>
          <a:prstGeom prst="line">
            <a:avLst/>
          </a:prstGeom>
          <a:noFill/>
          <a:ln w="28575">
            <a:solidFill>
              <a:srgbClr val="FF0066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1121" name="Text Box 49"/>
          <p:cNvSpPr txBox="1">
            <a:spLocks noChangeArrowheads="1"/>
          </p:cNvSpPr>
          <p:nvPr/>
        </p:nvSpPr>
        <p:spPr bwMode="auto">
          <a:xfrm>
            <a:off x="3429000" y="2895600"/>
            <a:ext cx="463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ru-RU" sz="2400" dirty="0">
                <a:solidFill>
                  <a:srgbClr val="FF0066"/>
                </a:solidFill>
                <a:latin typeface="Times New Roman" pitchFamily="18" charset="0"/>
              </a:rPr>
              <a:t>А</a:t>
            </a:r>
            <a:r>
              <a:rPr lang="ru-RU" sz="1200" dirty="0">
                <a:solidFill>
                  <a:srgbClr val="FF0066"/>
                </a:solidFill>
                <a:latin typeface="Times New Roman" pitchFamily="18" charset="0"/>
              </a:rPr>
              <a:t>1</a:t>
            </a:r>
            <a:endParaRPr lang="ru-RU" sz="2400" dirty="0">
              <a:latin typeface="Times New Roman" pitchFamily="18" charset="0"/>
            </a:endParaRPr>
          </a:p>
        </p:txBody>
      </p:sp>
      <p:sp>
        <p:nvSpPr>
          <p:cNvPr id="131122" name="Text Box 50"/>
          <p:cNvSpPr txBox="1">
            <a:spLocks noChangeArrowheads="1"/>
          </p:cNvSpPr>
          <p:nvPr/>
        </p:nvSpPr>
        <p:spPr bwMode="auto">
          <a:xfrm>
            <a:off x="1908175" y="1412875"/>
            <a:ext cx="463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ru-RU" sz="2400">
                <a:solidFill>
                  <a:srgbClr val="FF0066"/>
                </a:solidFill>
                <a:latin typeface="Times New Roman" pitchFamily="18" charset="0"/>
              </a:rPr>
              <a:t>А</a:t>
            </a:r>
            <a:r>
              <a:rPr lang="ru-RU" sz="1200">
                <a:solidFill>
                  <a:srgbClr val="FF0066"/>
                </a:solidFill>
                <a:latin typeface="Times New Roman" pitchFamily="18" charset="0"/>
              </a:rPr>
              <a:t>2</a:t>
            </a:r>
            <a:endParaRPr lang="ru-RU" sz="2400">
              <a:latin typeface="Times New Roman" pitchFamily="18" charset="0"/>
            </a:endParaRPr>
          </a:p>
        </p:txBody>
      </p:sp>
      <p:sp>
        <p:nvSpPr>
          <p:cNvPr id="131123" name="Text Box 51"/>
          <p:cNvSpPr txBox="1">
            <a:spLocks noChangeArrowheads="1"/>
          </p:cNvSpPr>
          <p:nvPr/>
        </p:nvSpPr>
        <p:spPr bwMode="auto">
          <a:xfrm>
            <a:off x="5500694" y="3143248"/>
            <a:ext cx="261962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ru-RU" sz="3200" dirty="0">
                <a:solidFill>
                  <a:srgbClr val="FF0066"/>
                </a:solidFill>
                <a:latin typeface="Times New Roman" pitchFamily="18" charset="0"/>
              </a:rPr>
              <a:t>Запись А(3;4)</a:t>
            </a:r>
          </a:p>
        </p:txBody>
      </p:sp>
      <p:sp>
        <p:nvSpPr>
          <p:cNvPr id="131124" name="Text Box 52"/>
          <p:cNvSpPr txBox="1">
            <a:spLocks noChangeArrowheads="1"/>
          </p:cNvSpPr>
          <p:nvPr/>
        </p:nvSpPr>
        <p:spPr bwMode="auto">
          <a:xfrm>
            <a:off x="4495800" y="3886200"/>
            <a:ext cx="44196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ru-RU" sz="2400" i="0" u="sng" dirty="0">
                <a:solidFill>
                  <a:srgbClr val="FF0066"/>
                </a:solidFill>
                <a:latin typeface="Times New Roman" pitchFamily="18" charset="0"/>
              </a:rPr>
              <a:t>!!! Запомнить</a:t>
            </a:r>
            <a:r>
              <a:rPr lang="ru-RU" sz="2400" b="0" i="0" dirty="0">
                <a:solidFill>
                  <a:srgbClr val="0000FF"/>
                </a:solidFill>
                <a:latin typeface="Times New Roman" pitchFamily="18" charset="0"/>
              </a:rPr>
              <a:t>: 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</a:rPr>
              <a:t>первой записывается абсцисса точки,</a:t>
            </a:r>
          </a:p>
          <a:p>
            <a:pPr eaLnBrk="0" hangingPunct="0"/>
            <a:r>
              <a:rPr lang="ru-RU" sz="2400" dirty="0">
                <a:solidFill>
                  <a:srgbClr val="0000FF"/>
                </a:solidFill>
                <a:latin typeface="Times New Roman" pitchFamily="18" charset="0"/>
              </a:rPr>
              <a:t>а второй ордината.</a:t>
            </a:r>
          </a:p>
        </p:txBody>
      </p:sp>
      <p:sp>
        <p:nvSpPr>
          <p:cNvPr id="131125" name="Text Box 53"/>
          <p:cNvSpPr txBox="1">
            <a:spLocks noChangeArrowheads="1"/>
          </p:cNvSpPr>
          <p:nvPr/>
        </p:nvSpPr>
        <p:spPr bwMode="auto">
          <a:xfrm>
            <a:off x="1524000" y="5257800"/>
            <a:ext cx="641985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ru-RU" sz="2400" i="0" u="sng" dirty="0">
                <a:solidFill>
                  <a:srgbClr val="FF0066"/>
                </a:solidFill>
                <a:latin typeface="Times New Roman" pitchFamily="18" charset="0"/>
              </a:rPr>
              <a:t>Чтение</a:t>
            </a:r>
            <a:r>
              <a:rPr lang="ru-RU" sz="2400" b="0" i="0" dirty="0">
                <a:solidFill>
                  <a:srgbClr val="0000FF"/>
                </a:solidFill>
                <a:latin typeface="Times New Roman" pitchFamily="18" charset="0"/>
              </a:rPr>
              <a:t>: 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</a:rPr>
              <a:t>точка </a:t>
            </a:r>
            <a:r>
              <a:rPr lang="ru-RU" sz="2400" dirty="0">
                <a:solidFill>
                  <a:srgbClr val="FF0066"/>
                </a:solidFill>
                <a:latin typeface="Times New Roman" pitchFamily="18" charset="0"/>
              </a:rPr>
              <a:t>А 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</a:rPr>
              <a:t>с абсциссой</a:t>
            </a:r>
            <a:r>
              <a:rPr lang="ru-RU" sz="2400" dirty="0">
                <a:solidFill>
                  <a:srgbClr val="FF0066"/>
                </a:solidFill>
                <a:latin typeface="Times New Roman" pitchFamily="18" charset="0"/>
              </a:rPr>
              <a:t> 3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</a:rPr>
              <a:t> и ординатой </a:t>
            </a:r>
            <a:r>
              <a:rPr lang="ru-RU" sz="2400" dirty="0">
                <a:solidFill>
                  <a:srgbClr val="FF0066"/>
                </a:solidFill>
                <a:latin typeface="Times New Roman" pitchFamily="18" charset="0"/>
              </a:rPr>
              <a:t>4</a:t>
            </a:r>
          </a:p>
          <a:p>
            <a:pPr eaLnBrk="0" hangingPunct="0"/>
            <a:r>
              <a:rPr lang="ru-RU" sz="2400" dirty="0">
                <a:solidFill>
                  <a:srgbClr val="0000FF"/>
                </a:solidFill>
                <a:latin typeface="Times New Roman" pitchFamily="18" charset="0"/>
              </a:rPr>
              <a:t>                                 или </a:t>
            </a:r>
          </a:p>
          <a:p>
            <a:pPr eaLnBrk="0" hangingPunct="0"/>
            <a:r>
              <a:rPr lang="ru-RU" sz="2400" dirty="0">
                <a:solidFill>
                  <a:srgbClr val="0000FF"/>
                </a:solidFill>
                <a:latin typeface="Times New Roman" pitchFamily="18" charset="0"/>
              </a:rPr>
              <a:t>               точка </a:t>
            </a:r>
            <a:r>
              <a:rPr lang="ru-RU" sz="2400" dirty="0">
                <a:solidFill>
                  <a:srgbClr val="FF0066"/>
                </a:solidFill>
                <a:latin typeface="Times New Roman" pitchFamily="18" charset="0"/>
              </a:rPr>
              <a:t>А 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</a:rPr>
              <a:t>с координатами </a:t>
            </a:r>
            <a:r>
              <a:rPr lang="ru-RU" sz="2400" dirty="0">
                <a:solidFill>
                  <a:srgbClr val="FF0066"/>
                </a:solidFill>
                <a:latin typeface="Times New Roman" pitchFamily="18" charset="0"/>
              </a:rPr>
              <a:t>3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</a:rPr>
              <a:t> и </a:t>
            </a:r>
            <a:r>
              <a:rPr lang="ru-RU" sz="2400" dirty="0">
                <a:solidFill>
                  <a:srgbClr val="FF0066"/>
                </a:solidFill>
                <a:latin typeface="Times New Roman" pitchFamily="18" charset="0"/>
              </a:rPr>
              <a:t>4.</a:t>
            </a:r>
          </a:p>
        </p:txBody>
      </p:sp>
      <p:sp>
        <p:nvSpPr>
          <p:cNvPr id="131126" name="Oval 54"/>
          <p:cNvSpPr>
            <a:spLocks noChangeArrowheads="1"/>
          </p:cNvSpPr>
          <p:nvPr/>
        </p:nvSpPr>
        <p:spPr bwMode="auto">
          <a:xfrm>
            <a:off x="3419475" y="1773238"/>
            <a:ext cx="71438" cy="71437"/>
          </a:xfrm>
          <a:prstGeom prst="ellipse">
            <a:avLst/>
          </a:prstGeom>
          <a:solidFill>
            <a:srgbClr val="FF0066"/>
          </a:solidFill>
          <a:ln w="9525">
            <a:solidFill>
              <a:srgbClr val="FF006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1128" name="Text Box 56"/>
          <p:cNvSpPr txBox="1">
            <a:spLocks noChangeArrowheads="1"/>
          </p:cNvSpPr>
          <p:nvPr/>
        </p:nvSpPr>
        <p:spPr bwMode="auto">
          <a:xfrm>
            <a:off x="3348038" y="1412875"/>
            <a:ext cx="404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FF0066"/>
                </a:solidFill>
              </a:rPr>
              <a:t>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1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1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1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1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1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1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1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31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31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31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117" grpId="0" autoUpdateAnimBg="0"/>
      <p:bldP spid="131118" grpId="0"/>
      <p:bldP spid="131119" grpId="0" animBg="1"/>
      <p:bldP spid="131120" grpId="0" animBg="1"/>
      <p:bldP spid="131121" grpId="0" autoUpdateAnimBg="0"/>
      <p:bldP spid="131122" grpId="0" autoUpdateAnimBg="0"/>
      <p:bldP spid="131123" grpId="0" autoUpdateAnimBg="0"/>
      <p:bldP spid="131124" grpId="0" autoUpdateAnimBg="0"/>
      <p:bldP spid="131125" grpId="0" autoUpdateAnimBg="0"/>
      <p:bldP spid="131126" grpId="0" animBg="1"/>
      <p:bldP spid="13112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04" name="Group 4"/>
          <p:cNvGrpSpPr>
            <a:grpSpLocks/>
          </p:cNvGrpSpPr>
          <p:nvPr/>
        </p:nvGrpSpPr>
        <p:grpSpPr bwMode="auto">
          <a:xfrm>
            <a:off x="539750" y="1196974"/>
            <a:ext cx="4460878" cy="4518041"/>
            <a:chOff x="793" y="572"/>
            <a:chExt cx="2475" cy="2495"/>
          </a:xfrm>
        </p:grpSpPr>
        <p:sp>
          <p:nvSpPr>
            <p:cNvPr id="153605" name="Line 5"/>
            <p:cNvSpPr>
              <a:spLocks noChangeShapeType="1"/>
            </p:cNvSpPr>
            <p:nvPr/>
          </p:nvSpPr>
          <p:spPr bwMode="auto">
            <a:xfrm>
              <a:off x="793" y="1933"/>
              <a:ext cx="2404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3606" name="Line 6"/>
            <p:cNvSpPr>
              <a:spLocks noChangeShapeType="1"/>
            </p:cNvSpPr>
            <p:nvPr/>
          </p:nvSpPr>
          <p:spPr bwMode="auto">
            <a:xfrm flipV="1">
              <a:off x="2018" y="663"/>
              <a:ext cx="0" cy="2404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3607" name="Line 7"/>
            <p:cNvSpPr>
              <a:spLocks noChangeShapeType="1"/>
            </p:cNvSpPr>
            <p:nvPr/>
          </p:nvSpPr>
          <p:spPr bwMode="auto">
            <a:xfrm>
              <a:off x="793" y="2160"/>
              <a:ext cx="2404" cy="0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3608" name="Line 8"/>
            <p:cNvSpPr>
              <a:spLocks noChangeShapeType="1"/>
            </p:cNvSpPr>
            <p:nvPr/>
          </p:nvSpPr>
          <p:spPr bwMode="auto">
            <a:xfrm>
              <a:off x="793" y="2386"/>
              <a:ext cx="2404" cy="0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3609" name="Line 9"/>
            <p:cNvSpPr>
              <a:spLocks noChangeShapeType="1"/>
            </p:cNvSpPr>
            <p:nvPr/>
          </p:nvSpPr>
          <p:spPr bwMode="auto">
            <a:xfrm>
              <a:off x="793" y="2613"/>
              <a:ext cx="2404" cy="0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3610" name="Line 10"/>
            <p:cNvSpPr>
              <a:spLocks noChangeShapeType="1"/>
            </p:cNvSpPr>
            <p:nvPr/>
          </p:nvSpPr>
          <p:spPr bwMode="auto">
            <a:xfrm>
              <a:off x="793" y="2840"/>
              <a:ext cx="2404" cy="0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3611" name="Line 11"/>
            <p:cNvSpPr>
              <a:spLocks noChangeShapeType="1"/>
            </p:cNvSpPr>
            <p:nvPr/>
          </p:nvSpPr>
          <p:spPr bwMode="auto">
            <a:xfrm>
              <a:off x="793" y="1706"/>
              <a:ext cx="2404" cy="0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3612" name="Line 12"/>
            <p:cNvSpPr>
              <a:spLocks noChangeShapeType="1"/>
            </p:cNvSpPr>
            <p:nvPr/>
          </p:nvSpPr>
          <p:spPr bwMode="auto">
            <a:xfrm>
              <a:off x="793" y="1479"/>
              <a:ext cx="2404" cy="0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3613" name="Line 13"/>
            <p:cNvSpPr>
              <a:spLocks noChangeShapeType="1"/>
            </p:cNvSpPr>
            <p:nvPr/>
          </p:nvSpPr>
          <p:spPr bwMode="auto">
            <a:xfrm>
              <a:off x="793" y="1252"/>
              <a:ext cx="2404" cy="0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3614" name="Line 14"/>
            <p:cNvSpPr>
              <a:spLocks noChangeShapeType="1"/>
            </p:cNvSpPr>
            <p:nvPr/>
          </p:nvSpPr>
          <p:spPr bwMode="auto">
            <a:xfrm>
              <a:off x="793" y="1026"/>
              <a:ext cx="2404" cy="0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3615" name="Line 15"/>
            <p:cNvSpPr>
              <a:spLocks noChangeShapeType="1"/>
            </p:cNvSpPr>
            <p:nvPr/>
          </p:nvSpPr>
          <p:spPr bwMode="auto">
            <a:xfrm>
              <a:off x="793" y="799"/>
              <a:ext cx="2404" cy="0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3616" name="Line 16"/>
            <p:cNvSpPr>
              <a:spLocks noChangeShapeType="1"/>
            </p:cNvSpPr>
            <p:nvPr/>
          </p:nvSpPr>
          <p:spPr bwMode="auto">
            <a:xfrm flipV="1">
              <a:off x="1791" y="663"/>
              <a:ext cx="0" cy="2404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3617" name="Line 17"/>
            <p:cNvSpPr>
              <a:spLocks noChangeShapeType="1"/>
            </p:cNvSpPr>
            <p:nvPr/>
          </p:nvSpPr>
          <p:spPr bwMode="auto">
            <a:xfrm flipV="1">
              <a:off x="1564" y="663"/>
              <a:ext cx="0" cy="2404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3618" name="Line 18"/>
            <p:cNvSpPr>
              <a:spLocks noChangeShapeType="1"/>
            </p:cNvSpPr>
            <p:nvPr/>
          </p:nvSpPr>
          <p:spPr bwMode="auto">
            <a:xfrm flipV="1">
              <a:off x="1111" y="663"/>
              <a:ext cx="0" cy="2404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3619" name="Line 19"/>
            <p:cNvSpPr>
              <a:spLocks noChangeShapeType="1"/>
            </p:cNvSpPr>
            <p:nvPr/>
          </p:nvSpPr>
          <p:spPr bwMode="auto">
            <a:xfrm flipV="1">
              <a:off x="1337" y="663"/>
              <a:ext cx="0" cy="2404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3620" name="Line 20"/>
            <p:cNvSpPr>
              <a:spLocks noChangeShapeType="1"/>
            </p:cNvSpPr>
            <p:nvPr/>
          </p:nvSpPr>
          <p:spPr bwMode="auto">
            <a:xfrm flipV="1">
              <a:off x="884" y="663"/>
              <a:ext cx="0" cy="2404"/>
            </a:xfrm>
            <a:prstGeom prst="line">
              <a:avLst/>
            </a:prstGeom>
            <a:noFill/>
            <a:ln w="6350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3621" name="Line 21"/>
            <p:cNvSpPr>
              <a:spLocks noChangeShapeType="1"/>
            </p:cNvSpPr>
            <p:nvPr/>
          </p:nvSpPr>
          <p:spPr bwMode="auto">
            <a:xfrm flipV="1">
              <a:off x="2471" y="663"/>
              <a:ext cx="0" cy="2404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3622" name="Line 22"/>
            <p:cNvSpPr>
              <a:spLocks noChangeShapeType="1"/>
            </p:cNvSpPr>
            <p:nvPr/>
          </p:nvSpPr>
          <p:spPr bwMode="auto">
            <a:xfrm flipV="1">
              <a:off x="2245" y="663"/>
              <a:ext cx="0" cy="2404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3623" name="Line 23"/>
            <p:cNvSpPr>
              <a:spLocks noChangeShapeType="1"/>
            </p:cNvSpPr>
            <p:nvPr/>
          </p:nvSpPr>
          <p:spPr bwMode="auto">
            <a:xfrm flipV="1">
              <a:off x="2698" y="663"/>
              <a:ext cx="0" cy="2404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3624" name="Line 24"/>
            <p:cNvSpPr>
              <a:spLocks noChangeShapeType="1"/>
            </p:cNvSpPr>
            <p:nvPr/>
          </p:nvSpPr>
          <p:spPr bwMode="auto">
            <a:xfrm flipV="1">
              <a:off x="2925" y="663"/>
              <a:ext cx="0" cy="2404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3625" name="Line 25"/>
            <p:cNvSpPr>
              <a:spLocks noChangeShapeType="1"/>
            </p:cNvSpPr>
            <p:nvPr/>
          </p:nvSpPr>
          <p:spPr bwMode="auto">
            <a:xfrm flipV="1">
              <a:off x="3152" y="663"/>
              <a:ext cx="0" cy="2404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3626" name="Text Box 26"/>
            <p:cNvSpPr txBox="1">
              <a:spLocks noChangeArrowheads="1"/>
            </p:cNvSpPr>
            <p:nvPr/>
          </p:nvSpPr>
          <p:spPr bwMode="auto">
            <a:xfrm>
              <a:off x="2018" y="572"/>
              <a:ext cx="317" cy="2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solidFill>
                    <a:srgbClr val="0000FF"/>
                  </a:solidFill>
                </a:rPr>
                <a:t>y</a:t>
              </a:r>
              <a:endParaRPr lang="ru-RU" sz="1800">
                <a:solidFill>
                  <a:srgbClr val="0000FF"/>
                </a:solidFill>
              </a:endParaRPr>
            </a:p>
          </p:txBody>
        </p:sp>
        <p:sp>
          <p:nvSpPr>
            <p:cNvPr id="153627" name="Text Box 27"/>
            <p:cNvSpPr txBox="1">
              <a:spLocks noChangeArrowheads="1"/>
            </p:cNvSpPr>
            <p:nvPr/>
          </p:nvSpPr>
          <p:spPr bwMode="auto">
            <a:xfrm>
              <a:off x="2154" y="1916"/>
              <a:ext cx="188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0"/>
                <a:t>1</a:t>
              </a:r>
              <a:endParaRPr lang="ru-RU" sz="1600" i="0"/>
            </a:p>
          </p:txBody>
        </p:sp>
        <p:sp>
          <p:nvSpPr>
            <p:cNvPr id="153628" name="Text Box 28"/>
            <p:cNvSpPr txBox="1">
              <a:spLocks noChangeArrowheads="1"/>
            </p:cNvSpPr>
            <p:nvPr/>
          </p:nvSpPr>
          <p:spPr bwMode="auto">
            <a:xfrm>
              <a:off x="2607" y="1916"/>
              <a:ext cx="189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0"/>
                <a:t>3</a:t>
              </a:r>
              <a:endParaRPr lang="ru-RU" sz="1600" i="0"/>
            </a:p>
          </p:txBody>
        </p:sp>
        <p:sp>
          <p:nvSpPr>
            <p:cNvPr id="153629" name="Text Box 29"/>
            <p:cNvSpPr txBox="1">
              <a:spLocks noChangeArrowheads="1"/>
            </p:cNvSpPr>
            <p:nvPr/>
          </p:nvSpPr>
          <p:spPr bwMode="auto">
            <a:xfrm>
              <a:off x="2834" y="1916"/>
              <a:ext cx="189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b="0" i="0"/>
                <a:t>4</a:t>
              </a:r>
              <a:endParaRPr lang="ru-RU" sz="1600" b="0" i="0"/>
            </a:p>
          </p:txBody>
        </p:sp>
        <p:sp>
          <p:nvSpPr>
            <p:cNvPr id="153630" name="Text Box 30"/>
            <p:cNvSpPr txBox="1">
              <a:spLocks noChangeArrowheads="1"/>
            </p:cNvSpPr>
            <p:nvPr/>
          </p:nvSpPr>
          <p:spPr bwMode="auto">
            <a:xfrm>
              <a:off x="1655" y="1916"/>
              <a:ext cx="232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0"/>
                <a:t>-1</a:t>
              </a:r>
              <a:endParaRPr lang="ru-RU" sz="1600" i="0"/>
            </a:p>
          </p:txBody>
        </p:sp>
        <p:sp>
          <p:nvSpPr>
            <p:cNvPr id="153631" name="Text Box 31"/>
            <p:cNvSpPr txBox="1">
              <a:spLocks noChangeArrowheads="1"/>
            </p:cNvSpPr>
            <p:nvPr/>
          </p:nvSpPr>
          <p:spPr bwMode="auto">
            <a:xfrm>
              <a:off x="1428" y="1916"/>
              <a:ext cx="232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0"/>
                <a:t>-2</a:t>
              </a:r>
              <a:endParaRPr lang="ru-RU" sz="1600" i="0"/>
            </a:p>
          </p:txBody>
        </p:sp>
        <p:sp>
          <p:nvSpPr>
            <p:cNvPr id="153632" name="Text Box 32"/>
            <p:cNvSpPr txBox="1">
              <a:spLocks noChangeArrowheads="1"/>
            </p:cNvSpPr>
            <p:nvPr/>
          </p:nvSpPr>
          <p:spPr bwMode="auto">
            <a:xfrm>
              <a:off x="1247" y="1916"/>
              <a:ext cx="232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0"/>
                <a:t>-3</a:t>
              </a:r>
              <a:endParaRPr lang="ru-RU" sz="1600" i="0"/>
            </a:p>
          </p:txBody>
        </p:sp>
        <p:sp>
          <p:nvSpPr>
            <p:cNvPr id="153633" name="Text Box 33"/>
            <p:cNvSpPr txBox="1">
              <a:spLocks noChangeArrowheads="1"/>
            </p:cNvSpPr>
            <p:nvPr/>
          </p:nvSpPr>
          <p:spPr bwMode="auto">
            <a:xfrm>
              <a:off x="1020" y="1916"/>
              <a:ext cx="232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0"/>
                <a:t>-4</a:t>
              </a:r>
              <a:endParaRPr lang="ru-RU" sz="1600" i="0"/>
            </a:p>
          </p:txBody>
        </p:sp>
        <p:sp>
          <p:nvSpPr>
            <p:cNvPr id="153634" name="Text Box 34"/>
            <p:cNvSpPr txBox="1">
              <a:spLocks noChangeArrowheads="1"/>
            </p:cNvSpPr>
            <p:nvPr/>
          </p:nvSpPr>
          <p:spPr bwMode="auto">
            <a:xfrm>
              <a:off x="2018" y="1598"/>
              <a:ext cx="189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0"/>
                <a:t>1</a:t>
              </a:r>
              <a:endParaRPr lang="ru-RU" sz="1600" i="0"/>
            </a:p>
          </p:txBody>
        </p:sp>
        <p:sp>
          <p:nvSpPr>
            <p:cNvPr id="153635" name="Text Box 35"/>
            <p:cNvSpPr txBox="1">
              <a:spLocks noChangeArrowheads="1"/>
            </p:cNvSpPr>
            <p:nvPr/>
          </p:nvSpPr>
          <p:spPr bwMode="auto">
            <a:xfrm>
              <a:off x="2018" y="1372"/>
              <a:ext cx="189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0"/>
                <a:t>2</a:t>
              </a:r>
              <a:endParaRPr lang="ru-RU" sz="1600" i="0"/>
            </a:p>
          </p:txBody>
        </p:sp>
        <p:sp>
          <p:nvSpPr>
            <p:cNvPr id="153636" name="Text Box 36"/>
            <p:cNvSpPr txBox="1">
              <a:spLocks noChangeArrowheads="1"/>
            </p:cNvSpPr>
            <p:nvPr/>
          </p:nvSpPr>
          <p:spPr bwMode="auto">
            <a:xfrm>
              <a:off x="2018" y="1145"/>
              <a:ext cx="189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0"/>
                <a:t>3</a:t>
              </a:r>
              <a:endParaRPr lang="ru-RU" sz="1600" i="0"/>
            </a:p>
          </p:txBody>
        </p:sp>
        <p:sp>
          <p:nvSpPr>
            <p:cNvPr id="153637" name="Text Box 37"/>
            <p:cNvSpPr txBox="1">
              <a:spLocks noChangeArrowheads="1"/>
            </p:cNvSpPr>
            <p:nvPr/>
          </p:nvSpPr>
          <p:spPr bwMode="auto">
            <a:xfrm>
              <a:off x="2018" y="918"/>
              <a:ext cx="189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0"/>
                <a:t>4</a:t>
              </a:r>
              <a:endParaRPr lang="ru-RU" sz="1600" i="0"/>
            </a:p>
          </p:txBody>
        </p:sp>
        <p:sp>
          <p:nvSpPr>
            <p:cNvPr id="153638" name="Text Box 38"/>
            <p:cNvSpPr txBox="1">
              <a:spLocks noChangeArrowheads="1"/>
            </p:cNvSpPr>
            <p:nvPr/>
          </p:nvSpPr>
          <p:spPr bwMode="auto">
            <a:xfrm>
              <a:off x="2018" y="2052"/>
              <a:ext cx="233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0"/>
                <a:t>-1</a:t>
              </a:r>
              <a:endParaRPr lang="ru-RU" sz="1600" i="0"/>
            </a:p>
          </p:txBody>
        </p:sp>
        <p:sp>
          <p:nvSpPr>
            <p:cNvPr id="153639" name="Text Box 39"/>
            <p:cNvSpPr txBox="1">
              <a:spLocks noChangeArrowheads="1"/>
            </p:cNvSpPr>
            <p:nvPr/>
          </p:nvSpPr>
          <p:spPr bwMode="auto">
            <a:xfrm>
              <a:off x="2018" y="2279"/>
              <a:ext cx="233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0"/>
                <a:t>-2</a:t>
              </a:r>
              <a:endParaRPr lang="ru-RU" sz="1600" i="0"/>
            </a:p>
          </p:txBody>
        </p:sp>
        <p:sp>
          <p:nvSpPr>
            <p:cNvPr id="153640" name="Text Box 40"/>
            <p:cNvSpPr txBox="1">
              <a:spLocks noChangeArrowheads="1"/>
            </p:cNvSpPr>
            <p:nvPr/>
          </p:nvSpPr>
          <p:spPr bwMode="auto">
            <a:xfrm>
              <a:off x="2018" y="2506"/>
              <a:ext cx="233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0"/>
                <a:t>-3</a:t>
              </a:r>
              <a:endParaRPr lang="ru-RU" sz="1600" i="0"/>
            </a:p>
          </p:txBody>
        </p:sp>
        <p:sp>
          <p:nvSpPr>
            <p:cNvPr id="153641" name="Text Box 41"/>
            <p:cNvSpPr txBox="1">
              <a:spLocks noChangeArrowheads="1"/>
            </p:cNvSpPr>
            <p:nvPr/>
          </p:nvSpPr>
          <p:spPr bwMode="auto">
            <a:xfrm>
              <a:off x="2018" y="2732"/>
              <a:ext cx="233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0"/>
                <a:t>-4</a:t>
              </a:r>
              <a:endParaRPr lang="ru-RU" sz="1600" i="0"/>
            </a:p>
          </p:txBody>
        </p:sp>
        <p:sp>
          <p:nvSpPr>
            <p:cNvPr id="153642" name="Text Box 42"/>
            <p:cNvSpPr txBox="1">
              <a:spLocks noChangeArrowheads="1"/>
            </p:cNvSpPr>
            <p:nvPr/>
          </p:nvSpPr>
          <p:spPr bwMode="auto">
            <a:xfrm>
              <a:off x="1972" y="1916"/>
              <a:ext cx="189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0" dirty="0"/>
                <a:t>0</a:t>
              </a:r>
              <a:endParaRPr lang="ru-RU" sz="1600" i="0" dirty="0"/>
            </a:p>
          </p:txBody>
        </p:sp>
        <p:sp>
          <p:nvSpPr>
            <p:cNvPr id="153643" name="Text Box 43"/>
            <p:cNvSpPr txBox="1">
              <a:spLocks noChangeArrowheads="1"/>
            </p:cNvSpPr>
            <p:nvPr/>
          </p:nvSpPr>
          <p:spPr bwMode="auto">
            <a:xfrm>
              <a:off x="3061" y="1888"/>
              <a:ext cx="207" cy="25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0000FF"/>
                  </a:solidFill>
                </a:rPr>
                <a:t>x</a:t>
              </a:r>
              <a:endParaRPr lang="ru-RU">
                <a:solidFill>
                  <a:srgbClr val="0000FF"/>
                </a:solidFill>
              </a:endParaRPr>
            </a:p>
          </p:txBody>
        </p:sp>
        <p:sp>
          <p:nvSpPr>
            <p:cNvPr id="153644" name="Text Box 44"/>
            <p:cNvSpPr txBox="1">
              <a:spLocks noChangeArrowheads="1"/>
            </p:cNvSpPr>
            <p:nvPr/>
          </p:nvSpPr>
          <p:spPr bwMode="auto">
            <a:xfrm>
              <a:off x="2381" y="1933"/>
              <a:ext cx="189" cy="21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/>
                <a:t>2</a:t>
              </a:r>
              <a:endParaRPr lang="ru-RU" sz="1600"/>
            </a:p>
          </p:txBody>
        </p:sp>
      </p:grpSp>
      <p:grpSp>
        <p:nvGrpSpPr>
          <p:cNvPr id="153653" name="Group 53"/>
          <p:cNvGrpSpPr>
            <a:grpSpLocks/>
          </p:cNvGrpSpPr>
          <p:nvPr/>
        </p:nvGrpSpPr>
        <p:grpSpPr bwMode="auto">
          <a:xfrm>
            <a:off x="1714480" y="3071810"/>
            <a:ext cx="452438" cy="569913"/>
            <a:chOff x="975" y="1710"/>
            <a:chExt cx="285" cy="359"/>
          </a:xfrm>
        </p:grpSpPr>
        <p:sp>
          <p:nvSpPr>
            <p:cNvPr id="153645" name="Oval 45"/>
            <p:cNvSpPr>
              <a:spLocks noChangeArrowheads="1"/>
            </p:cNvSpPr>
            <p:nvPr/>
          </p:nvSpPr>
          <p:spPr bwMode="auto">
            <a:xfrm>
              <a:off x="1066" y="2024"/>
              <a:ext cx="45" cy="45"/>
            </a:xfrm>
            <a:prstGeom prst="ellipse">
              <a:avLst/>
            </a:prstGeom>
            <a:solidFill>
              <a:srgbClr val="FF0000"/>
            </a:solidFill>
            <a:ln w="9525" algn="ctr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648" name="Text Box 48"/>
            <p:cNvSpPr txBox="1">
              <a:spLocks noChangeArrowheads="1"/>
            </p:cNvSpPr>
            <p:nvPr/>
          </p:nvSpPr>
          <p:spPr bwMode="auto">
            <a:xfrm>
              <a:off x="975" y="1710"/>
              <a:ext cx="285" cy="25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C</a:t>
              </a:r>
              <a:endParaRPr lang="ru-RU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53654" name="Group 54"/>
          <p:cNvGrpSpPr>
            <a:grpSpLocks/>
          </p:cNvGrpSpPr>
          <p:nvPr/>
        </p:nvGrpSpPr>
        <p:grpSpPr bwMode="auto">
          <a:xfrm>
            <a:off x="2428860" y="1571612"/>
            <a:ext cx="368300" cy="431800"/>
            <a:chOff x="1338" y="890"/>
            <a:chExt cx="232" cy="272"/>
          </a:xfrm>
        </p:grpSpPr>
        <p:sp>
          <p:nvSpPr>
            <p:cNvPr id="153646" name="Oval 46"/>
            <p:cNvSpPr>
              <a:spLocks noChangeArrowheads="1"/>
            </p:cNvSpPr>
            <p:nvPr/>
          </p:nvSpPr>
          <p:spPr bwMode="auto">
            <a:xfrm>
              <a:off x="1519" y="1117"/>
              <a:ext cx="45" cy="45"/>
            </a:xfrm>
            <a:prstGeom prst="ellipse">
              <a:avLst/>
            </a:prstGeom>
            <a:solidFill>
              <a:srgbClr val="FF0000"/>
            </a:solidFill>
            <a:ln w="9525" algn="ctr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649" name="Text Box 49"/>
            <p:cNvSpPr txBox="1">
              <a:spLocks noChangeArrowheads="1"/>
            </p:cNvSpPr>
            <p:nvPr/>
          </p:nvSpPr>
          <p:spPr bwMode="auto">
            <a:xfrm>
              <a:off x="1338" y="890"/>
              <a:ext cx="232" cy="2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N</a:t>
              </a:r>
              <a:endParaRPr lang="ru-RU" dirty="0">
                <a:solidFill>
                  <a:srgbClr val="FF0000"/>
                </a:solidFill>
              </a:endParaRPr>
            </a:p>
          </p:txBody>
        </p:sp>
      </p:grpSp>
      <p:sp>
        <p:nvSpPr>
          <p:cNvPr id="153650" name="Text Box 50"/>
          <p:cNvSpPr txBox="1">
            <a:spLocks noChangeArrowheads="1"/>
          </p:cNvSpPr>
          <p:nvPr/>
        </p:nvSpPr>
        <p:spPr bwMode="auto">
          <a:xfrm>
            <a:off x="5357818" y="857232"/>
            <a:ext cx="3282975" cy="206210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0000FF"/>
                </a:solidFill>
              </a:rPr>
              <a:t>Если точка лежит </a:t>
            </a:r>
          </a:p>
          <a:p>
            <a:r>
              <a:rPr lang="ru-RU" sz="2400" dirty="0">
                <a:solidFill>
                  <a:srgbClr val="0000FF"/>
                </a:solidFill>
              </a:rPr>
              <a:t>на оси </a:t>
            </a:r>
            <a:r>
              <a:rPr lang="en-US" sz="2400" dirty="0">
                <a:solidFill>
                  <a:srgbClr val="FF0066"/>
                </a:solidFill>
              </a:rPr>
              <a:t>x</a:t>
            </a:r>
            <a:r>
              <a:rPr lang="ru-RU" sz="2400" dirty="0">
                <a:solidFill>
                  <a:srgbClr val="FF0066"/>
                </a:solidFill>
              </a:rPr>
              <a:t>,</a:t>
            </a:r>
          </a:p>
          <a:p>
            <a:r>
              <a:rPr lang="ru-RU" sz="2400" dirty="0">
                <a:solidFill>
                  <a:srgbClr val="0000FF"/>
                </a:solidFill>
              </a:rPr>
              <a:t>То её </a:t>
            </a:r>
            <a:r>
              <a:rPr lang="ru-RU" sz="2400" dirty="0">
                <a:solidFill>
                  <a:srgbClr val="FF0066"/>
                </a:solidFill>
              </a:rPr>
              <a:t>ордината </a:t>
            </a:r>
          </a:p>
          <a:p>
            <a:r>
              <a:rPr lang="ru-RU" sz="2400" dirty="0">
                <a:solidFill>
                  <a:srgbClr val="0000FF"/>
                </a:solidFill>
              </a:rPr>
              <a:t>равна</a:t>
            </a:r>
            <a:r>
              <a:rPr lang="ru-RU" sz="2400" dirty="0">
                <a:solidFill>
                  <a:srgbClr val="FF0066"/>
                </a:solidFill>
              </a:rPr>
              <a:t> нулю</a:t>
            </a:r>
          </a:p>
          <a:p>
            <a:r>
              <a:rPr lang="en-US" sz="2400" dirty="0">
                <a:solidFill>
                  <a:srgbClr val="FF0066"/>
                </a:solidFill>
              </a:rPr>
              <a:t>                 </a:t>
            </a:r>
            <a:r>
              <a:rPr lang="en-US" sz="3200" dirty="0">
                <a:solidFill>
                  <a:srgbClr val="FF0066"/>
                </a:solidFill>
              </a:rPr>
              <a:t>C(-2;0)</a:t>
            </a:r>
            <a:endParaRPr lang="ru-RU" sz="2400" dirty="0">
              <a:solidFill>
                <a:srgbClr val="FF0066"/>
              </a:solidFill>
            </a:endParaRPr>
          </a:p>
        </p:txBody>
      </p:sp>
      <p:sp>
        <p:nvSpPr>
          <p:cNvPr id="153652" name="Text Box 52"/>
          <p:cNvSpPr txBox="1">
            <a:spLocks noChangeArrowheads="1"/>
          </p:cNvSpPr>
          <p:nvPr/>
        </p:nvSpPr>
        <p:spPr bwMode="auto">
          <a:xfrm>
            <a:off x="5429256" y="3500438"/>
            <a:ext cx="3213124" cy="206210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0000FF"/>
                </a:solidFill>
              </a:rPr>
              <a:t>Если точка лежит </a:t>
            </a:r>
          </a:p>
          <a:p>
            <a:r>
              <a:rPr lang="ru-RU" sz="2400" dirty="0">
                <a:solidFill>
                  <a:srgbClr val="0000FF"/>
                </a:solidFill>
              </a:rPr>
              <a:t>на оси </a:t>
            </a:r>
            <a:r>
              <a:rPr lang="en-US" sz="2400" dirty="0">
                <a:solidFill>
                  <a:srgbClr val="FF0066"/>
                </a:solidFill>
              </a:rPr>
              <a:t>y</a:t>
            </a:r>
            <a:r>
              <a:rPr lang="ru-RU" sz="2400" dirty="0">
                <a:solidFill>
                  <a:srgbClr val="FF0066"/>
                </a:solidFill>
              </a:rPr>
              <a:t>,</a:t>
            </a:r>
          </a:p>
          <a:p>
            <a:r>
              <a:rPr lang="ru-RU" sz="2400" dirty="0">
                <a:solidFill>
                  <a:srgbClr val="0000FF"/>
                </a:solidFill>
              </a:rPr>
              <a:t>То её </a:t>
            </a:r>
            <a:r>
              <a:rPr lang="ru-RU" sz="2400" dirty="0">
                <a:solidFill>
                  <a:srgbClr val="FF0066"/>
                </a:solidFill>
              </a:rPr>
              <a:t>абсцисса </a:t>
            </a:r>
          </a:p>
          <a:p>
            <a:r>
              <a:rPr lang="ru-RU" sz="2400" dirty="0">
                <a:solidFill>
                  <a:srgbClr val="0000FF"/>
                </a:solidFill>
              </a:rPr>
              <a:t>равна </a:t>
            </a:r>
            <a:r>
              <a:rPr lang="ru-RU" sz="2400" dirty="0">
                <a:solidFill>
                  <a:srgbClr val="FF0066"/>
                </a:solidFill>
              </a:rPr>
              <a:t>нулю</a:t>
            </a:r>
          </a:p>
          <a:p>
            <a:r>
              <a:rPr lang="en-US" sz="2400" dirty="0">
                <a:solidFill>
                  <a:srgbClr val="FF0066"/>
                </a:solidFill>
              </a:rPr>
              <a:t>                 </a:t>
            </a:r>
            <a:r>
              <a:rPr lang="en-US" sz="3200" dirty="0">
                <a:solidFill>
                  <a:srgbClr val="FF0066"/>
                </a:solidFill>
              </a:rPr>
              <a:t>N(0;4)</a:t>
            </a:r>
            <a:endParaRPr lang="ru-RU" sz="2400" dirty="0">
              <a:solidFill>
                <a:srgbClr val="FF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36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36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3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53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36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536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36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53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50" grpId="0"/>
      <p:bldP spid="15365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645" name="Text Box 69"/>
          <p:cNvSpPr txBox="1">
            <a:spLocks noChangeArrowheads="1"/>
          </p:cNvSpPr>
          <p:nvPr/>
        </p:nvSpPr>
        <p:spPr bwMode="auto">
          <a:xfrm>
            <a:off x="376238" y="423863"/>
            <a:ext cx="5235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0000FF"/>
                </a:solidFill>
              </a:rPr>
              <a:t>Определите координаты точек</a:t>
            </a:r>
          </a:p>
        </p:txBody>
      </p:sp>
      <p:sp>
        <p:nvSpPr>
          <p:cNvPr id="152646" name="Text Box 70"/>
          <p:cNvSpPr txBox="1">
            <a:spLocks noChangeArrowheads="1"/>
          </p:cNvSpPr>
          <p:nvPr/>
        </p:nvSpPr>
        <p:spPr bwMode="auto">
          <a:xfrm>
            <a:off x="6000760" y="214290"/>
            <a:ext cx="2670859" cy="64325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sz="2800" dirty="0">
                <a:solidFill>
                  <a:srgbClr val="FF0066"/>
                </a:solidFill>
              </a:rPr>
              <a:t>Проверка </a:t>
            </a:r>
          </a:p>
          <a:p>
            <a:pPr algn="ctr"/>
            <a:r>
              <a:rPr lang="ru-RU" sz="2800" dirty="0">
                <a:solidFill>
                  <a:srgbClr val="FF0066"/>
                </a:solidFill>
              </a:rPr>
              <a:t>результатов</a:t>
            </a:r>
            <a:endParaRPr lang="en-US" sz="2800" dirty="0">
              <a:solidFill>
                <a:srgbClr val="FF0066"/>
              </a:solidFill>
            </a:endParaRPr>
          </a:p>
          <a:p>
            <a:pPr algn="ctr"/>
            <a:endParaRPr lang="ru-RU" dirty="0">
              <a:solidFill>
                <a:srgbClr val="0000FF"/>
              </a:solidFill>
            </a:endParaRPr>
          </a:p>
          <a:p>
            <a:pPr algn="ctr"/>
            <a:r>
              <a:rPr lang="en-US" sz="2800" dirty="0">
                <a:solidFill>
                  <a:srgbClr val="0000FF"/>
                </a:solidFill>
              </a:rPr>
              <a:t>A</a:t>
            </a:r>
            <a:r>
              <a:rPr lang="en-US" sz="2800" i="0" dirty="0">
                <a:solidFill>
                  <a:srgbClr val="0000FF"/>
                </a:solidFill>
              </a:rPr>
              <a:t>(2;4)</a:t>
            </a:r>
            <a:endParaRPr lang="en-US" sz="2800" dirty="0">
              <a:solidFill>
                <a:srgbClr val="0000FF"/>
              </a:solidFill>
            </a:endParaRPr>
          </a:p>
          <a:p>
            <a:pPr algn="ctr"/>
            <a:r>
              <a:rPr lang="en-US" sz="2800" dirty="0">
                <a:solidFill>
                  <a:srgbClr val="0000FF"/>
                </a:solidFill>
              </a:rPr>
              <a:t>  B</a:t>
            </a:r>
            <a:r>
              <a:rPr lang="en-US" sz="2800" i="0" dirty="0">
                <a:solidFill>
                  <a:srgbClr val="0000FF"/>
                </a:solidFill>
              </a:rPr>
              <a:t>(-2;-1)</a:t>
            </a:r>
          </a:p>
          <a:p>
            <a:pPr algn="ctr"/>
            <a:r>
              <a:rPr lang="en-US" sz="2800" dirty="0">
                <a:solidFill>
                  <a:srgbClr val="0000FF"/>
                </a:solidFill>
              </a:rPr>
              <a:t>C</a:t>
            </a:r>
            <a:r>
              <a:rPr lang="en-US" sz="2800" i="0" dirty="0">
                <a:solidFill>
                  <a:srgbClr val="0000FF"/>
                </a:solidFill>
              </a:rPr>
              <a:t>(0;-4)</a:t>
            </a:r>
            <a:endParaRPr lang="en-US" sz="2800" dirty="0">
              <a:solidFill>
                <a:srgbClr val="0000FF"/>
              </a:solidFill>
            </a:endParaRPr>
          </a:p>
          <a:p>
            <a:pPr algn="ctr"/>
            <a:r>
              <a:rPr lang="en-US" sz="2800" dirty="0">
                <a:solidFill>
                  <a:srgbClr val="0000FF"/>
                </a:solidFill>
              </a:rPr>
              <a:t>D</a:t>
            </a:r>
            <a:r>
              <a:rPr lang="en-US" sz="2800" i="0" dirty="0">
                <a:solidFill>
                  <a:srgbClr val="0000FF"/>
                </a:solidFill>
              </a:rPr>
              <a:t>(3;1)</a:t>
            </a:r>
            <a:endParaRPr lang="en-US" sz="2800" dirty="0">
              <a:solidFill>
                <a:srgbClr val="0000FF"/>
              </a:solidFill>
            </a:endParaRPr>
          </a:p>
          <a:p>
            <a:pPr algn="ctr"/>
            <a:r>
              <a:rPr lang="en-US" sz="2800" dirty="0">
                <a:solidFill>
                  <a:srgbClr val="0000FF"/>
                </a:solidFill>
              </a:rPr>
              <a:t>E</a:t>
            </a:r>
            <a:r>
              <a:rPr lang="en-US" sz="2800" i="0" dirty="0">
                <a:solidFill>
                  <a:srgbClr val="0000FF"/>
                </a:solidFill>
              </a:rPr>
              <a:t>(0;2)</a:t>
            </a:r>
          </a:p>
          <a:p>
            <a:pPr algn="ctr"/>
            <a:r>
              <a:rPr lang="en-US" sz="2800" dirty="0">
                <a:solidFill>
                  <a:srgbClr val="0000FF"/>
                </a:solidFill>
              </a:rPr>
              <a:t>  K</a:t>
            </a:r>
            <a:r>
              <a:rPr lang="en-US" sz="2800" i="0" dirty="0">
                <a:solidFill>
                  <a:srgbClr val="0000FF"/>
                </a:solidFill>
              </a:rPr>
              <a:t>(-1;-3)</a:t>
            </a:r>
            <a:endParaRPr lang="en-US" sz="2800" dirty="0">
              <a:solidFill>
                <a:srgbClr val="0000FF"/>
              </a:solidFill>
            </a:endParaRPr>
          </a:p>
          <a:p>
            <a:pPr algn="ctr"/>
            <a:r>
              <a:rPr lang="en-US" sz="2800" dirty="0">
                <a:solidFill>
                  <a:srgbClr val="0000FF"/>
                </a:solidFill>
              </a:rPr>
              <a:t> M</a:t>
            </a:r>
            <a:r>
              <a:rPr lang="en-US" sz="2800" i="0" dirty="0">
                <a:solidFill>
                  <a:srgbClr val="0000FF"/>
                </a:solidFill>
              </a:rPr>
              <a:t>(-2;4)</a:t>
            </a:r>
            <a:endParaRPr lang="en-US" sz="2800" dirty="0">
              <a:solidFill>
                <a:srgbClr val="0000FF"/>
              </a:solidFill>
            </a:endParaRPr>
          </a:p>
          <a:p>
            <a:pPr algn="ctr"/>
            <a:r>
              <a:rPr lang="en-US" sz="2800" dirty="0">
                <a:solidFill>
                  <a:srgbClr val="0000FF"/>
                </a:solidFill>
              </a:rPr>
              <a:t> N</a:t>
            </a:r>
            <a:r>
              <a:rPr lang="en-US" sz="2800" i="0" dirty="0">
                <a:solidFill>
                  <a:srgbClr val="0000FF"/>
                </a:solidFill>
              </a:rPr>
              <a:t>(4;-3)</a:t>
            </a:r>
            <a:endParaRPr lang="en-US" sz="2800" dirty="0">
              <a:solidFill>
                <a:srgbClr val="0000FF"/>
              </a:solidFill>
            </a:endParaRPr>
          </a:p>
          <a:p>
            <a:pPr algn="ctr"/>
            <a:r>
              <a:rPr lang="en-US" sz="2800" dirty="0">
                <a:solidFill>
                  <a:srgbClr val="0000FF"/>
                </a:solidFill>
              </a:rPr>
              <a:t>O</a:t>
            </a:r>
            <a:r>
              <a:rPr lang="en-US" sz="2800" i="0" dirty="0">
                <a:solidFill>
                  <a:srgbClr val="0000FF"/>
                </a:solidFill>
              </a:rPr>
              <a:t>(0;0)</a:t>
            </a:r>
            <a:endParaRPr lang="en-US" sz="2800" dirty="0">
              <a:solidFill>
                <a:srgbClr val="0000FF"/>
              </a:solidFill>
            </a:endParaRPr>
          </a:p>
          <a:p>
            <a:pPr algn="ctr"/>
            <a:r>
              <a:rPr lang="en-US" sz="2800" dirty="0">
                <a:solidFill>
                  <a:srgbClr val="0000FF"/>
                </a:solidFill>
              </a:rPr>
              <a:t>  P</a:t>
            </a:r>
            <a:r>
              <a:rPr lang="en-US" sz="2800" i="0" dirty="0">
                <a:solidFill>
                  <a:srgbClr val="0000FF"/>
                </a:solidFill>
              </a:rPr>
              <a:t>(- 4;2)</a:t>
            </a:r>
            <a:endParaRPr lang="en-US" sz="2800" dirty="0">
              <a:solidFill>
                <a:srgbClr val="0000FF"/>
              </a:solidFill>
            </a:endParaRPr>
          </a:p>
          <a:p>
            <a:pPr algn="ctr"/>
            <a:r>
              <a:rPr lang="en-US" sz="2800" dirty="0">
                <a:solidFill>
                  <a:srgbClr val="0000FF"/>
                </a:solidFill>
              </a:rPr>
              <a:t>S</a:t>
            </a:r>
            <a:r>
              <a:rPr lang="en-US" sz="2800" i="0" dirty="0">
                <a:solidFill>
                  <a:srgbClr val="0000FF"/>
                </a:solidFill>
              </a:rPr>
              <a:t>(-3;0)</a:t>
            </a:r>
          </a:p>
          <a:p>
            <a:pPr algn="ctr"/>
            <a:r>
              <a:rPr lang="en-US" sz="2800" dirty="0">
                <a:solidFill>
                  <a:srgbClr val="0000FF"/>
                </a:solidFill>
              </a:rPr>
              <a:t>T</a:t>
            </a:r>
            <a:r>
              <a:rPr lang="en-US" sz="2800" i="0" dirty="0">
                <a:solidFill>
                  <a:srgbClr val="0000FF"/>
                </a:solidFill>
              </a:rPr>
              <a:t>(1;0)</a:t>
            </a:r>
            <a:endParaRPr lang="ru-RU" sz="2800" dirty="0">
              <a:solidFill>
                <a:srgbClr val="0000FF"/>
              </a:solidFill>
            </a:endParaRPr>
          </a:p>
        </p:txBody>
      </p:sp>
      <p:grpSp>
        <p:nvGrpSpPr>
          <p:cNvPr id="152650" name="Group 74"/>
          <p:cNvGrpSpPr>
            <a:grpSpLocks/>
          </p:cNvGrpSpPr>
          <p:nvPr/>
        </p:nvGrpSpPr>
        <p:grpSpPr bwMode="auto">
          <a:xfrm>
            <a:off x="714348" y="1071546"/>
            <a:ext cx="4929222" cy="4729183"/>
            <a:chOff x="476" y="799"/>
            <a:chExt cx="2473" cy="2495"/>
          </a:xfrm>
        </p:grpSpPr>
        <p:grpSp>
          <p:nvGrpSpPr>
            <p:cNvPr id="152580" name="Group 4"/>
            <p:cNvGrpSpPr>
              <a:grpSpLocks/>
            </p:cNvGrpSpPr>
            <p:nvPr/>
          </p:nvGrpSpPr>
          <p:grpSpPr bwMode="auto">
            <a:xfrm>
              <a:off x="476" y="799"/>
              <a:ext cx="2404" cy="2495"/>
              <a:chOff x="2880" y="527"/>
              <a:chExt cx="2404" cy="2495"/>
            </a:xfrm>
          </p:grpSpPr>
          <p:sp>
            <p:nvSpPr>
              <p:cNvPr id="152581" name="Line 5"/>
              <p:cNvSpPr>
                <a:spLocks noChangeShapeType="1"/>
              </p:cNvSpPr>
              <p:nvPr/>
            </p:nvSpPr>
            <p:spPr bwMode="auto">
              <a:xfrm>
                <a:off x="2880" y="1888"/>
                <a:ext cx="2404" cy="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2582" name="Line 6"/>
              <p:cNvSpPr>
                <a:spLocks noChangeShapeType="1"/>
              </p:cNvSpPr>
              <p:nvPr/>
            </p:nvSpPr>
            <p:spPr bwMode="auto">
              <a:xfrm flipV="1">
                <a:off x="4105" y="618"/>
                <a:ext cx="0" cy="2404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2583" name="Line 7"/>
              <p:cNvSpPr>
                <a:spLocks noChangeShapeType="1"/>
              </p:cNvSpPr>
              <p:nvPr/>
            </p:nvSpPr>
            <p:spPr bwMode="auto">
              <a:xfrm>
                <a:off x="2880" y="2115"/>
                <a:ext cx="2404" cy="0"/>
              </a:xfrm>
              <a:prstGeom prst="line">
                <a:avLst/>
              </a:prstGeom>
              <a:noFill/>
              <a:ln w="9525">
                <a:solidFill>
                  <a:srgbClr val="B2B2B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2584" name="Line 8"/>
              <p:cNvSpPr>
                <a:spLocks noChangeShapeType="1"/>
              </p:cNvSpPr>
              <p:nvPr/>
            </p:nvSpPr>
            <p:spPr bwMode="auto">
              <a:xfrm>
                <a:off x="2880" y="2341"/>
                <a:ext cx="2404" cy="0"/>
              </a:xfrm>
              <a:prstGeom prst="line">
                <a:avLst/>
              </a:prstGeom>
              <a:noFill/>
              <a:ln w="9525">
                <a:solidFill>
                  <a:srgbClr val="B2B2B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2585" name="Line 9"/>
              <p:cNvSpPr>
                <a:spLocks noChangeShapeType="1"/>
              </p:cNvSpPr>
              <p:nvPr/>
            </p:nvSpPr>
            <p:spPr bwMode="auto">
              <a:xfrm>
                <a:off x="2880" y="2568"/>
                <a:ext cx="2404" cy="0"/>
              </a:xfrm>
              <a:prstGeom prst="line">
                <a:avLst/>
              </a:prstGeom>
              <a:noFill/>
              <a:ln w="9525">
                <a:solidFill>
                  <a:srgbClr val="B2B2B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2586" name="Line 10"/>
              <p:cNvSpPr>
                <a:spLocks noChangeShapeType="1"/>
              </p:cNvSpPr>
              <p:nvPr/>
            </p:nvSpPr>
            <p:spPr bwMode="auto">
              <a:xfrm>
                <a:off x="2880" y="2795"/>
                <a:ext cx="2404" cy="0"/>
              </a:xfrm>
              <a:prstGeom prst="line">
                <a:avLst/>
              </a:prstGeom>
              <a:noFill/>
              <a:ln w="9525">
                <a:solidFill>
                  <a:srgbClr val="B2B2B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2587" name="Line 11"/>
              <p:cNvSpPr>
                <a:spLocks noChangeShapeType="1"/>
              </p:cNvSpPr>
              <p:nvPr/>
            </p:nvSpPr>
            <p:spPr bwMode="auto">
              <a:xfrm>
                <a:off x="2880" y="1661"/>
                <a:ext cx="2404" cy="0"/>
              </a:xfrm>
              <a:prstGeom prst="line">
                <a:avLst/>
              </a:prstGeom>
              <a:noFill/>
              <a:ln w="9525">
                <a:solidFill>
                  <a:srgbClr val="B2B2B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2588" name="Line 12"/>
              <p:cNvSpPr>
                <a:spLocks noChangeShapeType="1"/>
              </p:cNvSpPr>
              <p:nvPr/>
            </p:nvSpPr>
            <p:spPr bwMode="auto">
              <a:xfrm>
                <a:off x="2880" y="1434"/>
                <a:ext cx="2404" cy="0"/>
              </a:xfrm>
              <a:prstGeom prst="line">
                <a:avLst/>
              </a:prstGeom>
              <a:noFill/>
              <a:ln w="9525">
                <a:solidFill>
                  <a:srgbClr val="B2B2B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2589" name="Line 13"/>
              <p:cNvSpPr>
                <a:spLocks noChangeShapeType="1"/>
              </p:cNvSpPr>
              <p:nvPr/>
            </p:nvSpPr>
            <p:spPr bwMode="auto">
              <a:xfrm>
                <a:off x="2880" y="1207"/>
                <a:ext cx="2404" cy="0"/>
              </a:xfrm>
              <a:prstGeom prst="line">
                <a:avLst/>
              </a:prstGeom>
              <a:noFill/>
              <a:ln w="9525">
                <a:solidFill>
                  <a:srgbClr val="B2B2B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2590" name="Line 14"/>
              <p:cNvSpPr>
                <a:spLocks noChangeShapeType="1"/>
              </p:cNvSpPr>
              <p:nvPr/>
            </p:nvSpPr>
            <p:spPr bwMode="auto">
              <a:xfrm>
                <a:off x="2880" y="981"/>
                <a:ext cx="2404" cy="0"/>
              </a:xfrm>
              <a:prstGeom prst="line">
                <a:avLst/>
              </a:prstGeom>
              <a:noFill/>
              <a:ln w="9525">
                <a:solidFill>
                  <a:srgbClr val="B2B2B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2591" name="Line 15"/>
              <p:cNvSpPr>
                <a:spLocks noChangeShapeType="1"/>
              </p:cNvSpPr>
              <p:nvPr/>
            </p:nvSpPr>
            <p:spPr bwMode="auto">
              <a:xfrm>
                <a:off x="2880" y="754"/>
                <a:ext cx="2404" cy="0"/>
              </a:xfrm>
              <a:prstGeom prst="line">
                <a:avLst/>
              </a:prstGeom>
              <a:noFill/>
              <a:ln w="9525">
                <a:solidFill>
                  <a:srgbClr val="B2B2B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2592" name="Line 16"/>
              <p:cNvSpPr>
                <a:spLocks noChangeShapeType="1"/>
              </p:cNvSpPr>
              <p:nvPr/>
            </p:nvSpPr>
            <p:spPr bwMode="auto">
              <a:xfrm flipV="1">
                <a:off x="3878" y="618"/>
                <a:ext cx="0" cy="2404"/>
              </a:xfrm>
              <a:prstGeom prst="line">
                <a:avLst/>
              </a:prstGeom>
              <a:noFill/>
              <a:ln w="9525">
                <a:solidFill>
                  <a:srgbClr val="B2B2B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2593" name="Line 17"/>
              <p:cNvSpPr>
                <a:spLocks noChangeShapeType="1"/>
              </p:cNvSpPr>
              <p:nvPr/>
            </p:nvSpPr>
            <p:spPr bwMode="auto">
              <a:xfrm flipV="1">
                <a:off x="3651" y="618"/>
                <a:ext cx="0" cy="2404"/>
              </a:xfrm>
              <a:prstGeom prst="line">
                <a:avLst/>
              </a:prstGeom>
              <a:noFill/>
              <a:ln w="9525">
                <a:solidFill>
                  <a:srgbClr val="B2B2B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2594" name="Line 18"/>
              <p:cNvSpPr>
                <a:spLocks noChangeShapeType="1"/>
              </p:cNvSpPr>
              <p:nvPr/>
            </p:nvSpPr>
            <p:spPr bwMode="auto">
              <a:xfrm flipV="1">
                <a:off x="3198" y="618"/>
                <a:ext cx="0" cy="2404"/>
              </a:xfrm>
              <a:prstGeom prst="line">
                <a:avLst/>
              </a:prstGeom>
              <a:noFill/>
              <a:ln w="9525">
                <a:solidFill>
                  <a:srgbClr val="B2B2B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2595" name="Line 19"/>
              <p:cNvSpPr>
                <a:spLocks noChangeShapeType="1"/>
              </p:cNvSpPr>
              <p:nvPr/>
            </p:nvSpPr>
            <p:spPr bwMode="auto">
              <a:xfrm flipV="1">
                <a:off x="3424" y="618"/>
                <a:ext cx="0" cy="2404"/>
              </a:xfrm>
              <a:prstGeom prst="line">
                <a:avLst/>
              </a:prstGeom>
              <a:noFill/>
              <a:ln w="9525">
                <a:solidFill>
                  <a:srgbClr val="B2B2B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2596" name="Line 20"/>
              <p:cNvSpPr>
                <a:spLocks noChangeShapeType="1"/>
              </p:cNvSpPr>
              <p:nvPr/>
            </p:nvSpPr>
            <p:spPr bwMode="auto">
              <a:xfrm flipV="1">
                <a:off x="2971" y="618"/>
                <a:ext cx="0" cy="2404"/>
              </a:xfrm>
              <a:prstGeom prst="line">
                <a:avLst/>
              </a:prstGeom>
              <a:noFill/>
              <a:ln w="6350">
                <a:solidFill>
                  <a:srgbClr val="B2B2B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2597" name="Line 21"/>
              <p:cNvSpPr>
                <a:spLocks noChangeShapeType="1"/>
              </p:cNvSpPr>
              <p:nvPr/>
            </p:nvSpPr>
            <p:spPr bwMode="auto">
              <a:xfrm flipV="1">
                <a:off x="4558" y="618"/>
                <a:ext cx="0" cy="2404"/>
              </a:xfrm>
              <a:prstGeom prst="line">
                <a:avLst/>
              </a:prstGeom>
              <a:noFill/>
              <a:ln w="9525">
                <a:solidFill>
                  <a:srgbClr val="B2B2B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2598" name="Line 22"/>
              <p:cNvSpPr>
                <a:spLocks noChangeShapeType="1"/>
              </p:cNvSpPr>
              <p:nvPr/>
            </p:nvSpPr>
            <p:spPr bwMode="auto">
              <a:xfrm flipV="1">
                <a:off x="4332" y="618"/>
                <a:ext cx="0" cy="2404"/>
              </a:xfrm>
              <a:prstGeom prst="line">
                <a:avLst/>
              </a:prstGeom>
              <a:noFill/>
              <a:ln w="9525">
                <a:solidFill>
                  <a:srgbClr val="B2B2B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2599" name="Line 23"/>
              <p:cNvSpPr>
                <a:spLocks noChangeShapeType="1"/>
              </p:cNvSpPr>
              <p:nvPr/>
            </p:nvSpPr>
            <p:spPr bwMode="auto">
              <a:xfrm flipV="1">
                <a:off x="4785" y="618"/>
                <a:ext cx="0" cy="2404"/>
              </a:xfrm>
              <a:prstGeom prst="line">
                <a:avLst/>
              </a:prstGeom>
              <a:noFill/>
              <a:ln w="9525">
                <a:solidFill>
                  <a:srgbClr val="B2B2B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2600" name="Line 24"/>
              <p:cNvSpPr>
                <a:spLocks noChangeShapeType="1"/>
              </p:cNvSpPr>
              <p:nvPr/>
            </p:nvSpPr>
            <p:spPr bwMode="auto">
              <a:xfrm flipV="1">
                <a:off x="5012" y="618"/>
                <a:ext cx="0" cy="2404"/>
              </a:xfrm>
              <a:prstGeom prst="line">
                <a:avLst/>
              </a:prstGeom>
              <a:noFill/>
              <a:ln w="9525">
                <a:solidFill>
                  <a:srgbClr val="B2B2B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2601" name="Line 25"/>
              <p:cNvSpPr>
                <a:spLocks noChangeShapeType="1"/>
              </p:cNvSpPr>
              <p:nvPr/>
            </p:nvSpPr>
            <p:spPr bwMode="auto">
              <a:xfrm flipV="1">
                <a:off x="5239" y="618"/>
                <a:ext cx="0" cy="2404"/>
              </a:xfrm>
              <a:prstGeom prst="line">
                <a:avLst/>
              </a:prstGeom>
              <a:noFill/>
              <a:ln w="9525">
                <a:solidFill>
                  <a:srgbClr val="B2B2B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2602" name="Text Box 26"/>
              <p:cNvSpPr txBox="1">
                <a:spLocks noChangeArrowheads="1"/>
              </p:cNvSpPr>
              <p:nvPr/>
            </p:nvSpPr>
            <p:spPr bwMode="auto">
              <a:xfrm>
                <a:off x="4105" y="527"/>
                <a:ext cx="317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400">
                    <a:solidFill>
                      <a:srgbClr val="0000FF"/>
                    </a:solidFill>
                    <a:latin typeface="Times New Roman" pitchFamily="18" charset="0"/>
                  </a:rPr>
                  <a:t>y</a:t>
                </a:r>
                <a:endParaRPr lang="ru-RU" sz="2400">
                  <a:solidFill>
                    <a:srgbClr val="0000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2603" name="Text Box 27"/>
              <p:cNvSpPr txBox="1">
                <a:spLocks noChangeArrowheads="1"/>
              </p:cNvSpPr>
              <p:nvPr/>
            </p:nvSpPr>
            <p:spPr bwMode="auto">
              <a:xfrm>
                <a:off x="4241" y="1888"/>
                <a:ext cx="18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800" i="0">
                    <a:latin typeface="Times New Roman" pitchFamily="18" charset="0"/>
                  </a:rPr>
                  <a:t>1</a:t>
                </a:r>
                <a:endParaRPr lang="ru-RU" sz="1800" i="0">
                  <a:latin typeface="Times New Roman" pitchFamily="18" charset="0"/>
                </a:endParaRPr>
              </a:p>
            </p:txBody>
          </p:sp>
          <p:sp>
            <p:nvSpPr>
              <p:cNvPr id="152604" name="Text Box 28"/>
              <p:cNvSpPr txBox="1">
                <a:spLocks noChangeArrowheads="1"/>
              </p:cNvSpPr>
              <p:nvPr/>
            </p:nvSpPr>
            <p:spPr bwMode="auto">
              <a:xfrm>
                <a:off x="4468" y="1888"/>
                <a:ext cx="363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1800" i="0">
                    <a:latin typeface="Times New Roman" pitchFamily="18" charset="0"/>
                  </a:rPr>
                  <a:t>2</a:t>
                </a:r>
                <a:endParaRPr lang="ru-RU" sz="1800" i="0">
                  <a:latin typeface="Times New Roman" pitchFamily="18" charset="0"/>
                </a:endParaRPr>
              </a:p>
            </p:txBody>
          </p:sp>
          <p:sp>
            <p:nvSpPr>
              <p:cNvPr id="152605" name="Text Box 29"/>
              <p:cNvSpPr txBox="1">
                <a:spLocks noChangeArrowheads="1"/>
              </p:cNvSpPr>
              <p:nvPr/>
            </p:nvSpPr>
            <p:spPr bwMode="auto">
              <a:xfrm>
                <a:off x="4694" y="1888"/>
                <a:ext cx="18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800" i="0">
                    <a:latin typeface="Times New Roman" pitchFamily="18" charset="0"/>
                  </a:rPr>
                  <a:t>3</a:t>
                </a:r>
                <a:endParaRPr lang="ru-RU" sz="1800" i="0">
                  <a:latin typeface="Times New Roman" pitchFamily="18" charset="0"/>
                </a:endParaRPr>
              </a:p>
            </p:txBody>
          </p:sp>
          <p:sp>
            <p:nvSpPr>
              <p:cNvPr id="152606" name="Text Box 30"/>
              <p:cNvSpPr txBox="1">
                <a:spLocks noChangeArrowheads="1"/>
              </p:cNvSpPr>
              <p:nvPr/>
            </p:nvSpPr>
            <p:spPr bwMode="auto">
              <a:xfrm>
                <a:off x="4921" y="1888"/>
                <a:ext cx="18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800" i="0">
                    <a:latin typeface="Times New Roman" pitchFamily="18" charset="0"/>
                  </a:rPr>
                  <a:t>4</a:t>
                </a:r>
                <a:endParaRPr lang="ru-RU" sz="1800" i="0">
                  <a:latin typeface="Times New Roman" pitchFamily="18" charset="0"/>
                </a:endParaRPr>
              </a:p>
            </p:txBody>
          </p:sp>
          <p:sp>
            <p:nvSpPr>
              <p:cNvPr id="152607" name="Text Box 31"/>
              <p:cNvSpPr txBox="1">
                <a:spLocks noChangeArrowheads="1"/>
              </p:cNvSpPr>
              <p:nvPr/>
            </p:nvSpPr>
            <p:spPr bwMode="auto">
              <a:xfrm>
                <a:off x="3742" y="1888"/>
                <a:ext cx="23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800" i="0">
                    <a:latin typeface="Times New Roman" pitchFamily="18" charset="0"/>
                  </a:rPr>
                  <a:t>-1</a:t>
                </a:r>
                <a:endParaRPr lang="ru-RU" sz="1800" i="0">
                  <a:latin typeface="Times New Roman" pitchFamily="18" charset="0"/>
                </a:endParaRPr>
              </a:p>
            </p:txBody>
          </p:sp>
          <p:sp>
            <p:nvSpPr>
              <p:cNvPr id="152608" name="Text Box 32"/>
              <p:cNvSpPr txBox="1">
                <a:spLocks noChangeArrowheads="1"/>
              </p:cNvSpPr>
              <p:nvPr/>
            </p:nvSpPr>
            <p:spPr bwMode="auto">
              <a:xfrm>
                <a:off x="3515" y="1888"/>
                <a:ext cx="23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800" i="0">
                    <a:latin typeface="Times New Roman" pitchFamily="18" charset="0"/>
                  </a:rPr>
                  <a:t>-2</a:t>
                </a:r>
                <a:endParaRPr lang="ru-RU" sz="1800" i="0">
                  <a:latin typeface="Times New Roman" pitchFamily="18" charset="0"/>
                </a:endParaRPr>
              </a:p>
            </p:txBody>
          </p:sp>
          <p:sp>
            <p:nvSpPr>
              <p:cNvPr id="152609" name="Text Box 33"/>
              <p:cNvSpPr txBox="1">
                <a:spLocks noChangeArrowheads="1"/>
              </p:cNvSpPr>
              <p:nvPr/>
            </p:nvSpPr>
            <p:spPr bwMode="auto">
              <a:xfrm>
                <a:off x="3334" y="1888"/>
                <a:ext cx="23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800" i="0">
                    <a:latin typeface="Times New Roman" pitchFamily="18" charset="0"/>
                  </a:rPr>
                  <a:t>-3</a:t>
                </a:r>
                <a:endParaRPr lang="ru-RU" sz="1800" i="0">
                  <a:latin typeface="Times New Roman" pitchFamily="18" charset="0"/>
                </a:endParaRPr>
              </a:p>
            </p:txBody>
          </p:sp>
          <p:sp>
            <p:nvSpPr>
              <p:cNvPr id="152610" name="Text Box 34"/>
              <p:cNvSpPr txBox="1">
                <a:spLocks noChangeArrowheads="1"/>
              </p:cNvSpPr>
              <p:nvPr/>
            </p:nvSpPr>
            <p:spPr bwMode="auto">
              <a:xfrm>
                <a:off x="3107" y="1888"/>
                <a:ext cx="23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800" i="0">
                    <a:latin typeface="Times New Roman" pitchFamily="18" charset="0"/>
                  </a:rPr>
                  <a:t>-4</a:t>
                </a:r>
                <a:endParaRPr lang="ru-RU" sz="1800" i="0">
                  <a:latin typeface="Times New Roman" pitchFamily="18" charset="0"/>
                </a:endParaRPr>
              </a:p>
            </p:txBody>
          </p:sp>
          <p:sp>
            <p:nvSpPr>
              <p:cNvPr id="152611" name="Text Box 35"/>
              <p:cNvSpPr txBox="1">
                <a:spLocks noChangeArrowheads="1"/>
              </p:cNvSpPr>
              <p:nvPr/>
            </p:nvSpPr>
            <p:spPr bwMode="auto">
              <a:xfrm>
                <a:off x="4105" y="1570"/>
                <a:ext cx="18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800" i="0">
                    <a:latin typeface="Times New Roman" pitchFamily="18" charset="0"/>
                  </a:rPr>
                  <a:t>1</a:t>
                </a:r>
                <a:endParaRPr lang="ru-RU" sz="1800" i="0">
                  <a:latin typeface="Times New Roman" pitchFamily="18" charset="0"/>
                </a:endParaRPr>
              </a:p>
            </p:txBody>
          </p:sp>
          <p:sp>
            <p:nvSpPr>
              <p:cNvPr id="152612" name="Text Box 36"/>
              <p:cNvSpPr txBox="1">
                <a:spLocks noChangeArrowheads="1"/>
              </p:cNvSpPr>
              <p:nvPr/>
            </p:nvSpPr>
            <p:spPr bwMode="auto">
              <a:xfrm>
                <a:off x="4105" y="1344"/>
                <a:ext cx="18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800" i="0">
                    <a:latin typeface="Times New Roman" pitchFamily="18" charset="0"/>
                  </a:rPr>
                  <a:t>2</a:t>
                </a:r>
                <a:endParaRPr lang="ru-RU" sz="1800" i="0">
                  <a:latin typeface="Times New Roman" pitchFamily="18" charset="0"/>
                </a:endParaRPr>
              </a:p>
            </p:txBody>
          </p:sp>
          <p:sp>
            <p:nvSpPr>
              <p:cNvPr id="152613" name="Text Box 37"/>
              <p:cNvSpPr txBox="1">
                <a:spLocks noChangeArrowheads="1"/>
              </p:cNvSpPr>
              <p:nvPr/>
            </p:nvSpPr>
            <p:spPr bwMode="auto">
              <a:xfrm>
                <a:off x="4105" y="1117"/>
                <a:ext cx="18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800" i="0">
                    <a:latin typeface="Times New Roman" pitchFamily="18" charset="0"/>
                  </a:rPr>
                  <a:t>3</a:t>
                </a:r>
                <a:endParaRPr lang="ru-RU" sz="1800" i="0">
                  <a:latin typeface="Times New Roman" pitchFamily="18" charset="0"/>
                </a:endParaRPr>
              </a:p>
            </p:txBody>
          </p:sp>
          <p:sp>
            <p:nvSpPr>
              <p:cNvPr id="152614" name="Text Box 38"/>
              <p:cNvSpPr txBox="1">
                <a:spLocks noChangeArrowheads="1"/>
              </p:cNvSpPr>
              <p:nvPr/>
            </p:nvSpPr>
            <p:spPr bwMode="auto">
              <a:xfrm>
                <a:off x="4105" y="890"/>
                <a:ext cx="18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800" b="0" i="0">
                    <a:latin typeface="Times New Roman" pitchFamily="18" charset="0"/>
                  </a:rPr>
                  <a:t>4</a:t>
                </a:r>
                <a:endParaRPr lang="ru-RU" sz="1800" b="0" i="0">
                  <a:latin typeface="Times New Roman" pitchFamily="18" charset="0"/>
                </a:endParaRPr>
              </a:p>
            </p:txBody>
          </p:sp>
          <p:sp>
            <p:nvSpPr>
              <p:cNvPr id="152615" name="Text Box 39"/>
              <p:cNvSpPr txBox="1">
                <a:spLocks noChangeArrowheads="1"/>
              </p:cNvSpPr>
              <p:nvPr/>
            </p:nvSpPr>
            <p:spPr bwMode="auto">
              <a:xfrm>
                <a:off x="4105" y="2024"/>
                <a:ext cx="23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800" i="0">
                    <a:latin typeface="Times New Roman" pitchFamily="18" charset="0"/>
                  </a:rPr>
                  <a:t>-1</a:t>
                </a:r>
                <a:endParaRPr lang="ru-RU" sz="1800" i="0">
                  <a:latin typeface="Times New Roman" pitchFamily="18" charset="0"/>
                </a:endParaRPr>
              </a:p>
            </p:txBody>
          </p:sp>
          <p:sp>
            <p:nvSpPr>
              <p:cNvPr id="152616" name="Text Box 40"/>
              <p:cNvSpPr txBox="1">
                <a:spLocks noChangeArrowheads="1"/>
              </p:cNvSpPr>
              <p:nvPr/>
            </p:nvSpPr>
            <p:spPr bwMode="auto">
              <a:xfrm>
                <a:off x="4105" y="2251"/>
                <a:ext cx="23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800" i="0">
                    <a:latin typeface="Times New Roman" pitchFamily="18" charset="0"/>
                  </a:rPr>
                  <a:t>-2</a:t>
                </a:r>
                <a:endParaRPr lang="ru-RU" sz="1800" i="0">
                  <a:latin typeface="Times New Roman" pitchFamily="18" charset="0"/>
                </a:endParaRPr>
              </a:p>
            </p:txBody>
          </p:sp>
          <p:sp>
            <p:nvSpPr>
              <p:cNvPr id="152617" name="Text Box 41"/>
              <p:cNvSpPr txBox="1">
                <a:spLocks noChangeArrowheads="1"/>
              </p:cNvSpPr>
              <p:nvPr/>
            </p:nvSpPr>
            <p:spPr bwMode="auto">
              <a:xfrm>
                <a:off x="4105" y="2478"/>
                <a:ext cx="23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800" i="0">
                    <a:latin typeface="Times New Roman" pitchFamily="18" charset="0"/>
                  </a:rPr>
                  <a:t>-3</a:t>
                </a:r>
                <a:endParaRPr lang="ru-RU" sz="1800" i="0">
                  <a:latin typeface="Times New Roman" pitchFamily="18" charset="0"/>
                </a:endParaRPr>
              </a:p>
            </p:txBody>
          </p:sp>
          <p:sp>
            <p:nvSpPr>
              <p:cNvPr id="152618" name="Text Box 42"/>
              <p:cNvSpPr txBox="1">
                <a:spLocks noChangeArrowheads="1"/>
              </p:cNvSpPr>
              <p:nvPr/>
            </p:nvSpPr>
            <p:spPr bwMode="auto">
              <a:xfrm>
                <a:off x="4105" y="2704"/>
                <a:ext cx="23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800" i="0">
                    <a:latin typeface="Times New Roman" pitchFamily="18" charset="0"/>
                  </a:rPr>
                  <a:t>-4</a:t>
                </a:r>
                <a:endParaRPr lang="ru-RU" sz="1800" i="0">
                  <a:latin typeface="Times New Roman" pitchFamily="18" charset="0"/>
                </a:endParaRPr>
              </a:p>
            </p:txBody>
          </p:sp>
          <p:sp>
            <p:nvSpPr>
              <p:cNvPr id="152619" name="Text Box 43"/>
              <p:cNvSpPr txBox="1">
                <a:spLocks noChangeArrowheads="1"/>
              </p:cNvSpPr>
              <p:nvPr/>
            </p:nvSpPr>
            <p:spPr bwMode="auto">
              <a:xfrm>
                <a:off x="4059" y="1888"/>
                <a:ext cx="18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800" i="0">
                    <a:latin typeface="Times New Roman" pitchFamily="18" charset="0"/>
                  </a:rPr>
                  <a:t>0</a:t>
                </a:r>
                <a:endParaRPr lang="ru-RU" sz="1800" i="0">
                  <a:latin typeface="Times New Roman" pitchFamily="18" charset="0"/>
                </a:endParaRPr>
              </a:p>
            </p:txBody>
          </p:sp>
        </p:grpSp>
        <p:sp>
          <p:nvSpPr>
            <p:cNvPr id="152620" name="Oval 44"/>
            <p:cNvSpPr>
              <a:spLocks noChangeArrowheads="1"/>
            </p:cNvSpPr>
            <p:nvPr/>
          </p:nvSpPr>
          <p:spPr bwMode="auto">
            <a:xfrm>
              <a:off x="2109" y="1207"/>
              <a:ext cx="46" cy="4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2621" name="Oval 45"/>
            <p:cNvSpPr>
              <a:spLocks noChangeArrowheads="1"/>
            </p:cNvSpPr>
            <p:nvPr/>
          </p:nvSpPr>
          <p:spPr bwMode="auto">
            <a:xfrm>
              <a:off x="1429" y="2795"/>
              <a:ext cx="46" cy="4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2622" name="Oval 46"/>
            <p:cNvSpPr>
              <a:spLocks noChangeArrowheads="1"/>
            </p:cNvSpPr>
            <p:nvPr/>
          </p:nvSpPr>
          <p:spPr bwMode="auto">
            <a:xfrm>
              <a:off x="1701" y="1661"/>
              <a:ext cx="46" cy="4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2623" name="Oval 47"/>
            <p:cNvSpPr>
              <a:spLocks noChangeArrowheads="1"/>
            </p:cNvSpPr>
            <p:nvPr/>
          </p:nvSpPr>
          <p:spPr bwMode="auto">
            <a:xfrm>
              <a:off x="1020" y="2160"/>
              <a:ext cx="46" cy="4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2624" name="Oval 48"/>
            <p:cNvSpPr>
              <a:spLocks noChangeArrowheads="1"/>
            </p:cNvSpPr>
            <p:nvPr/>
          </p:nvSpPr>
          <p:spPr bwMode="auto">
            <a:xfrm>
              <a:off x="2381" y="1933"/>
              <a:ext cx="46" cy="4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2625" name="Oval 49"/>
            <p:cNvSpPr>
              <a:spLocks noChangeArrowheads="1"/>
            </p:cNvSpPr>
            <p:nvPr/>
          </p:nvSpPr>
          <p:spPr bwMode="auto">
            <a:xfrm>
              <a:off x="1247" y="1253"/>
              <a:ext cx="46" cy="4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2626" name="Oval 50"/>
            <p:cNvSpPr>
              <a:spLocks noChangeArrowheads="1"/>
            </p:cNvSpPr>
            <p:nvPr/>
          </p:nvSpPr>
          <p:spPr bwMode="auto">
            <a:xfrm>
              <a:off x="2608" y="2795"/>
              <a:ext cx="46" cy="4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2627" name="Oval 51"/>
            <p:cNvSpPr>
              <a:spLocks noChangeArrowheads="1"/>
            </p:cNvSpPr>
            <p:nvPr/>
          </p:nvSpPr>
          <p:spPr bwMode="auto">
            <a:xfrm>
              <a:off x="1247" y="2341"/>
              <a:ext cx="46" cy="4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2628" name="Oval 52"/>
            <p:cNvSpPr>
              <a:spLocks noChangeArrowheads="1"/>
            </p:cNvSpPr>
            <p:nvPr/>
          </p:nvSpPr>
          <p:spPr bwMode="auto">
            <a:xfrm>
              <a:off x="793" y="1661"/>
              <a:ext cx="46" cy="4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2629" name="Oval 53"/>
            <p:cNvSpPr>
              <a:spLocks noChangeArrowheads="1"/>
            </p:cNvSpPr>
            <p:nvPr/>
          </p:nvSpPr>
          <p:spPr bwMode="auto">
            <a:xfrm>
              <a:off x="1927" y="2160"/>
              <a:ext cx="46" cy="4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2630" name="Oval 54"/>
            <p:cNvSpPr>
              <a:spLocks noChangeArrowheads="1"/>
            </p:cNvSpPr>
            <p:nvPr/>
          </p:nvSpPr>
          <p:spPr bwMode="auto">
            <a:xfrm>
              <a:off x="1655" y="3022"/>
              <a:ext cx="46" cy="4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2631" name="Text Box 55"/>
            <p:cNvSpPr txBox="1">
              <a:spLocks noChangeArrowheads="1"/>
            </p:cNvSpPr>
            <p:nvPr/>
          </p:nvSpPr>
          <p:spPr bwMode="auto">
            <a:xfrm>
              <a:off x="2018" y="981"/>
              <a:ext cx="23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0066"/>
                  </a:solidFill>
                </a:rPr>
                <a:t>A</a:t>
              </a:r>
              <a:endParaRPr lang="ru-RU">
                <a:solidFill>
                  <a:srgbClr val="FF0066"/>
                </a:solidFill>
              </a:endParaRPr>
            </a:p>
          </p:txBody>
        </p:sp>
        <p:sp>
          <p:nvSpPr>
            <p:cNvPr id="152633" name="Text Box 57"/>
            <p:cNvSpPr txBox="1">
              <a:spLocks noChangeArrowheads="1"/>
            </p:cNvSpPr>
            <p:nvPr/>
          </p:nvSpPr>
          <p:spPr bwMode="auto">
            <a:xfrm>
              <a:off x="1156" y="2341"/>
              <a:ext cx="23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0066"/>
                  </a:solidFill>
                </a:rPr>
                <a:t>B</a:t>
              </a:r>
              <a:endParaRPr lang="ru-RU">
                <a:solidFill>
                  <a:srgbClr val="FF0066"/>
                </a:solidFill>
              </a:endParaRPr>
            </a:p>
          </p:txBody>
        </p:sp>
        <p:sp>
          <p:nvSpPr>
            <p:cNvPr id="152634" name="Text Box 58"/>
            <p:cNvSpPr txBox="1">
              <a:spLocks noChangeArrowheads="1"/>
            </p:cNvSpPr>
            <p:nvPr/>
          </p:nvSpPr>
          <p:spPr bwMode="auto">
            <a:xfrm>
              <a:off x="1474" y="2931"/>
              <a:ext cx="23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0066"/>
                  </a:solidFill>
                </a:rPr>
                <a:t>C</a:t>
              </a:r>
              <a:endParaRPr lang="ru-RU">
                <a:solidFill>
                  <a:srgbClr val="FF0066"/>
                </a:solidFill>
              </a:endParaRPr>
            </a:p>
          </p:txBody>
        </p:sp>
        <p:sp>
          <p:nvSpPr>
            <p:cNvPr id="152635" name="Text Box 59"/>
            <p:cNvSpPr txBox="1">
              <a:spLocks noChangeArrowheads="1"/>
            </p:cNvSpPr>
            <p:nvPr/>
          </p:nvSpPr>
          <p:spPr bwMode="auto">
            <a:xfrm>
              <a:off x="2290" y="1706"/>
              <a:ext cx="23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0066"/>
                  </a:solidFill>
                </a:rPr>
                <a:t>D</a:t>
              </a:r>
              <a:endParaRPr lang="ru-RU">
                <a:solidFill>
                  <a:srgbClr val="FF0066"/>
                </a:solidFill>
              </a:endParaRPr>
            </a:p>
          </p:txBody>
        </p:sp>
        <p:sp>
          <p:nvSpPr>
            <p:cNvPr id="152636" name="Text Box 60"/>
            <p:cNvSpPr txBox="1">
              <a:spLocks noChangeArrowheads="1"/>
            </p:cNvSpPr>
            <p:nvPr/>
          </p:nvSpPr>
          <p:spPr bwMode="auto">
            <a:xfrm>
              <a:off x="1474" y="1570"/>
              <a:ext cx="22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0066"/>
                  </a:solidFill>
                </a:rPr>
                <a:t>E</a:t>
              </a:r>
              <a:endParaRPr lang="ru-RU">
                <a:solidFill>
                  <a:srgbClr val="FF0066"/>
                </a:solidFill>
              </a:endParaRPr>
            </a:p>
          </p:txBody>
        </p:sp>
        <p:sp>
          <p:nvSpPr>
            <p:cNvPr id="152637" name="Text Box 61"/>
            <p:cNvSpPr txBox="1">
              <a:spLocks noChangeArrowheads="1"/>
            </p:cNvSpPr>
            <p:nvPr/>
          </p:nvSpPr>
          <p:spPr bwMode="auto">
            <a:xfrm>
              <a:off x="1338" y="2614"/>
              <a:ext cx="23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0066"/>
                  </a:solidFill>
                </a:rPr>
                <a:t>K</a:t>
              </a:r>
              <a:endParaRPr lang="ru-RU">
                <a:solidFill>
                  <a:srgbClr val="FF0066"/>
                </a:solidFill>
              </a:endParaRPr>
            </a:p>
          </p:txBody>
        </p:sp>
        <p:sp>
          <p:nvSpPr>
            <p:cNvPr id="152638" name="Text Box 62"/>
            <p:cNvSpPr txBox="1">
              <a:spLocks noChangeArrowheads="1"/>
            </p:cNvSpPr>
            <p:nvPr/>
          </p:nvSpPr>
          <p:spPr bwMode="auto">
            <a:xfrm>
              <a:off x="1156" y="1026"/>
              <a:ext cx="24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0066"/>
                  </a:solidFill>
                </a:rPr>
                <a:t>M</a:t>
              </a:r>
              <a:endParaRPr lang="ru-RU">
                <a:solidFill>
                  <a:srgbClr val="FF0066"/>
                </a:solidFill>
              </a:endParaRPr>
            </a:p>
          </p:txBody>
        </p:sp>
        <p:sp>
          <p:nvSpPr>
            <p:cNvPr id="152639" name="Text Box 63"/>
            <p:cNvSpPr txBox="1">
              <a:spLocks noChangeArrowheads="1"/>
            </p:cNvSpPr>
            <p:nvPr/>
          </p:nvSpPr>
          <p:spPr bwMode="auto">
            <a:xfrm>
              <a:off x="2517" y="2568"/>
              <a:ext cx="23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0066"/>
                  </a:solidFill>
                </a:rPr>
                <a:t>N</a:t>
              </a:r>
              <a:endParaRPr lang="ru-RU">
                <a:solidFill>
                  <a:srgbClr val="FF0066"/>
                </a:solidFill>
              </a:endParaRPr>
            </a:p>
          </p:txBody>
        </p:sp>
        <p:sp>
          <p:nvSpPr>
            <p:cNvPr id="152640" name="Text Box 64"/>
            <p:cNvSpPr txBox="1">
              <a:spLocks noChangeArrowheads="1"/>
            </p:cNvSpPr>
            <p:nvPr/>
          </p:nvSpPr>
          <p:spPr bwMode="auto">
            <a:xfrm>
              <a:off x="748" y="1434"/>
              <a:ext cx="22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0066"/>
                  </a:solidFill>
                </a:rPr>
                <a:t>P</a:t>
              </a:r>
              <a:endParaRPr lang="ru-RU">
                <a:solidFill>
                  <a:srgbClr val="FF0066"/>
                </a:solidFill>
              </a:endParaRPr>
            </a:p>
          </p:txBody>
        </p:sp>
        <p:sp>
          <p:nvSpPr>
            <p:cNvPr id="152641" name="Text Box 65"/>
            <p:cNvSpPr txBox="1">
              <a:spLocks noChangeArrowheads="1"/>
            </p:cNvSpPr>
            <p:nvPr/>
          </p:nvSpPr>
          <p:spPr bwMode="auto">
            <a:xfrm>
              <a:off x="1882" y="1888"/>
              <a:ext cx="21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0066"/>
                  </a:solidFill>
                </a:rPr>
                <a:t>T</a:t>
              </a:r>
              <a:endParaRPr lang="ru-RU">
                <a:solidFill>
                  <a:srgbClr val="FF0066"/>
                </a:solidFill>
              </a:endParaRPr>
            </a:p>
          </p:txBody>
        </p:sp>
        <p:sp>
          <p:nvSpPr>
            <p:cNvPr id="152642" name="Text Box 66"/>
            <p:cNvSpPr txBox="1">
              <a:spLocks noChangeArrowheads="1"/>
            </p:cNvSpPr>
            <p:nvPr/>
          </p:nvSpPr>
          <p:spPr bwMode="auto">
            <a:xfrm>
              <a:off x="930" y="1888"/>
              <a:ext cx="22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0066"/>
                  </a:solidFill>
                </a:rPr>
                <a:t>S</a:t>
              </a:r>
              <a:endParaRPr lang="ru-RU">
                <a:solidFill>
                  <a:srgbClr val="FF0066"/>
                </a:solidFill>
              </a:endParaRPr>
            </a:p>
          </p:txBody>
        </p:sp>
        <p:sp>
          <p:nvSpPr>
            <p:cNvPr id="152643" name="Oval 67"/>
            <p:cNvSpPr>
              <a:spLocks noChangeArrowheads="1"/>
            </p:cNvSpPr>
            <p:nvPr/>
          </p:nvSpPr>
          <p:spPr bwMode="auto">
            <a:xfrm>
              <a:off x="1655" y="2160"/>
              <a:ext cx="46" cy="4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2644" name="Text Box 68"/>
            <p:cNvSpPr txBox="1">
              <a:spLocks noChangeArrowheads="1"/>
            </p:cNvSpPr>
            <p:nvPr/>
          </p:nvSpPr>
          <p:spPr bwMode="auto">
            <a:xfrm>
              <a:off x="1474" y="1933"/>
              <a:ext cx="24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0066"/>
                  </a:solidFill>
                </a:rPr>
                <a:t>O</a:t>
              </a:r>
              <a:endParaRPr lang="ru-RU">
                <a:solidFill>
                  <a:srgbClr val="FF0066"/>
                </a:solidFill>
              </a:endParaRPr>
            </a:p>
          </p:txBody>
        </p:sp>
        <p:sp>
          <p:nvSpPr>
            <p:cNvPr id="152649" name="Text Box 73"/>
            <p:cNvSpPr txBox="1">
              <a:spLocks noChangeArrowheads="1"/>
            </p:cNvSpPr>
            <p:nvPr/>
          </p:nvSpPr>
          <p:spPr bwMode="auto">
            <a:xfrm>
              <a:off x="2744" y="2115"/>
              <a:ext cx="20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0000FF"/>
                  </a:solidFill>
                </a:rPr>
                <a:t>x</a:t>
              </a:r>
              <a:endParaRPr lang="ru-RU">
                <a:solidFill>
                  <a:srgbClr val="0000FF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26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526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526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526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2000"/>
                                        <p:tgtEl>
                                          <p:spTgt spid="152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6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6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6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6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6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6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6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6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64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64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64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64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64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64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645" grpId="0"/>
      <p:bldP spid="152646" grpId="0" uiExpand="1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00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i="1">
                <a:solidFill>
                  <a:srgbClr val="0000FF"/>
                </a:solidFill>
              </a:rPr>
              <a:t>Построим точку </a:t>
            </a:r>
            <a:r>
              <a:rPr lang="ru-RU" sz="4000" b="1" i="1">
                <a:solidFill>
                  <a:srgbClr val="FF3300"/>
                </a:solidFill>
              </a:rPr>
              <a:t>В(4;-3)</a:t>
            </a:r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557338"/>
            <a:ext cx="4321175" cy="1511300"/>
          </a:xfrm>
        </p:spPr>
        <p:txBody>
          <a:bodyPr/>
          <a:lstStyle/>
          <a:p>
            <a:pPr marL="174625" indent="-174625">
              <a:buFontTx/>
              <a:buNone/>
            </a:pPr>
            <a:r>
              <a:rPr lang="ru-RU" sz="2200" b="1">
                <a:solidFill>
                  <a:srgbClr val="0000FF"/>
                </a:solidFill>
              </a:rPr>
              <a:t>1. Найдём на оси </a:t>
            </a:r>
            <a:r>
              <a:rPr lang="ru-RU" sz="2200" b="1" i="1">
                <a:solidFill>
                  <a:srgbClr val="FF0000"/>
                </a:solidFill>
              </a:rPr>
              <a:t>Х </a:t>
            </a:r>
            <a:r>
              <a:rPr lang="ru-RU" sz="2200" b="1">
                <a:solidFill>
                  <a:srgbClr val="0000FF"/>
                </a:solidFill>
              </a:rPr>
              <a:t>точку </a:t>
            </a:r>
            <a:r>
              <a:rPr lang="ru-RU" sz="2200" b="1">
                <a:solidFill>
                  <a:srgbClr val="FF0000"/>
                </a:solidFill>
              </a:rPr>
              <a:t>В</a:t>
            </a:r>
            <a:r>
              <a:rPr lang="ru-RU" sz="2200" b="1" baseline="-25000">
                <a:solidFill>
                  <a:srgbClr val="FF0000"/>
                </a:solidFill>
              </a:rPr>
              <a:t>1</a:t>
            </a:r>
            <a:r>
              <a:rPr lang="ru-RU" sz="2200" b="1">
                <a:solidFill>
                  <a:srgbClr val="0000FF"/>
                </a:solidFill>
              </a:rPr>
              <a:t> с        координатой </a:t>
            </a:r>
            <a:r>
              <a:rPr lang="ru-RU" sz="2200" b="1">
                <a:solidFill>
                  <a:srgbClr val="FF0000"/>
                </a:solidFill>
              </a:rPr>
              <a:t>4</a:t>
            </a:r>
            <a:r>
              <a:rPr lang="ru-RU" sz="2200" b="1">
                <a:solidFill>
                  <a:srgbClr val="0000FF"/>
                </a:solidFill>
              </a:rPr>
              <a:t> и проведём через неё прямую, перпендикулярную оси </a:t>
            </a:r>
            <a:r>
              <a:rPr lang="ru-RU" sz="2200" b="1" i="1">
                <a:solidFill>
                  <a:srgbClr val="FF0000"/>
                </a:solidFill>
              </a:rPr>
              <a:t>Х.</a:t>
            </a:r>
          </a:p>
          <a:p>
            <a:pPr marL="174625" indent="-174625">
              <a:buFontTx/>
              <a:buNone/>
            </a:pPr>
            <a:endParaRPr lang="ru-RU" sz="2200" b="1" i="1">
              <a:solidFill>
                <a:srgbClr val="FF0000"/>
              </a:solidFill>
            </a:endParaRPr>
          </a:p>
        </p:txBody>
      </p:sp>
      <p:grpSp>
        <p:nvGrpSpPr>
          <p:cNvPr id="154628" name="Group 4"/>
          <p:cNvGrpSpPr>
            <a:grpSpLocks/>
          </p:cNvGrpSpPr>
          <p:nvPr/>
        </p:nvGrpSpPr>
        <p:grpSpPr bwMode="auto">
          <a:xfrm>
            <a:off x="5003800" y="1700213"/>
            <a:ext cx="3892550" cy="3887787"/>
            <a:chOff x="793" y="572"/>
            <a:chExt cx="2475" cy="2495"/>
          </a:xfrm>
        </p:grpSpPr>
        <p:sp>
          <p:nvSpPr>
            <p:cNvPr id="154629" name="Line 5"/>
            <p:cNvSpPr>
              <a:spLocks noChangeShapeType="1"/>
            </p:cNvSpPr>
            <p:nvPr/>
          </p:nvSpPr>
          <p:spPr bwMode="auto">
            <a:xfrm>
              <a:off x="793" y="1933"/>
              <a:ext cx="2404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4630" name="Line 6"/>
            <p:cNvSpPr>
              <a:spLocks noChangeShapeType="1"/>
            </p:cNvSpPr>
            <p:nvPr/>
          </p:nvSpPr>
          <p:spPr bwMode="auto">
            <a:xfrm flipV="1">
              <a:off x="2018" y="663"/>
              <a:ext cx="0" cy="2404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4631" name="Line 7"/>
            <p:cNvSpPr>
              <a:spLocks noChangeShapeType="1"/>
            </p:cNvSpPr>
            <p:nvPr/>
          </p:nvSpPr>
          <p:spPr bwMode="auto">
            <a:xfrm>
              <a:off x="793" y="2160"/>
              <a:ext cx="2404" cy="0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4632" name="Line 8"/>
            <p:cNvSpPr>
              <a:spLocks noChangeShapeType="1"/>
            </p:cNvSpPr>
            <p:nvPr/>
          </p:nvSpPr>
          <p:spPr bwMode="auto">
            <a:xfrm>
              <a:off x="793" y="2386"/>
              <a:ext cx="2404" cy="0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4633" name="Line 9"/>
            <p:cNvSpPr>
              <a:spLocks noChangeShapeType="1"/>
            </p:cNvSpPr>
            <p:nvPr/>
          </p:nvSpPr>
          <p:spPr bwMode="auto">
            <a:xfrm>
              <a:off x="793" y="2613"/>
              <a:ext cx="2404" cy="0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4634" name="Line 10"/>
            <p:cNvSpPr>
              <a:spLocks noChangeShapeType="1"/>
            </p:cNvSpPr>
            <p:nvPr/>
          </p:nvSpPr>
          <p:spPr bwMode="auto">
            <a:xfrm>
              <a:off x="793" y="2840"/>
              <a:ext cx="2404" cy="0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4635" name="Line 11"/>
            <p:cNvSpPr>
              <a:spLocks noChangeShapeType="1"/>
            </p:cNvSpPr>
            <p:nvPr/>
          </p:nvSpPr>
          <p:spPr bwMode="auto">
            <a:xfrm>
              <a:off x="793" y="1706"/>
              <a:ext cx="2404" cy="0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4636" name="Line 12"/>
            <p:cNvSpPr>
              <a:spLocks noChangeShapeType="1"/>
            </p:cNvSpPr>
            <p:nvPr/>
          </p:nvSpPr>
          <p:spPr bwMode="auto">
            <a:xfrm>
              <a:off x="793" y="1479"/>
              <a:ext cx="2404" cy="0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4637" name="Line 13"/>
            <p:cNvSpPr>
              <a:spLocks noChangeShapeType="1"/>
            </p:cNvSpPr>
            <p:nvPr/>
          </p:nvSpPr>
          <p:spPr bwMode="auto">
            <a:xfrm>
              <a:off x="793" y="1252"/>
              <a:ext cx="2404" cy="0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4638" name="Line 14"/>
            <p:cNvSpPr>
              <a:spLocks noChangeShapeType="1"/>
            </p:cNvSpPr>
            <p:nvPr/>
          </p:nvSpPr>
          <p:spPr bwMode="auto">
            <a:xfrm>
              <a:off x="793" y="1026"/>
              <a:ext cx="2404" cy="0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4639" name="Line 15"/>
            <p:cNvSpPr>
              <a:spLocks noChangeShapeType="1"/>
            </p:cNvSpPr>
            <p:nvPr/>
          </p:nvSpPr>
          <p:spPr bwMode="auto">
            <a:xfrm>
              <a:off x="793" y="799"/>
              <a:ext cx="2404" cy="0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4640" name="Line 16"/>
            <p:cNvSpPr>
              <a:spLocks noChangeShapeType="1"/>
            </p:cNvSpPr>
            <p:nvPr/>
          </p:nvSpPr>
          <p:spPr bwMode="auto">
            <a:xfrm flipV="1">
              <a:off x="1791" y="663"/>
              <a:ext cx="0" cy="2404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4641" name="Line 17"/>
            <p:cNvSpPr>
              <a:spLocks noChangeShapeType="1"/>
            </p:cNvSpPr>
            <p:nvPr/>
          </p:nvSpPr>
          <p:spPr bwMode="auto">
            <a:xfrm flipV="1">
              <a:off x="1564" y="663"/>
              <a:ext cx="0" cy="2404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4642" name="Line 18"/>
            <p:cNvSpPr>
              <a:spLocks noChangeShapeType="1"/>
            </p:cNvSpPr>
            <p:nvPr/>
          </p:nvSpPr>
          <p:spPr bwMode="auto">
            <a:xfrm flipV="1">
              <a:off x="1111" y="663"/>
              <a:ext cx="0" cy="2404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4643" name="Line 19"/>
            <p:cNvSpPr>
              <a:spLocks noChangeShapeType="1"/>
            </p:cNvSpPr>
            <p:nvPr/>
          </p:nvSpPr>
          <p:spPr bwMode="auto">
            <a:xfrm flipV="1">
              <a:off x="1337" y="663"/>
              <a:ext cx="0" cy="2404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4644" name="Line 20"/>
            <p:cNvSpPr>
              <a:spLocks noChangeShapeType="1"/>
            </p:cNvSpPr>
            <p:nvPr/>
          </p:nvSpPr>
          <p:spPr bwMode="auto">
            <a:xfrm flipV="1">
              <a:off x="884" y="663"/>
              <a:ext cx="0" cy="2404"/>
            </a:xfrm>
            <a:prstGeom prst="line">
              <a:avLst/>
            </a:prstGeom>
            <a:noFill/>
            <a:ln w="6350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4645" name="Line 21"/>
            <p:cNvSpPr>
              <a:spLocks noChangeShapeType="1"/>
            </p:cNvSpPr>
            <p:nvPr/>
          </p:nvSpPr>
          <p:spPr bwMode="auto">
            <a:xfrm flipV="1">
              <a:off x="2471" y="663"/>
              <a:ext cx="0" cy="2404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4646" name="Line 22"/>
            <p:cNvSpPr>
              <a:spLocks noChangeShapeType="1"/>
            </p:cNvSpPr>
            <p:nvPr/>
          </p:nvSpPr>
          <p:spPr bwMode="auto">
            <a:xfrm flipV="1">
              <a:off x="2245" y="663"/>
              <a:ext cx="0" cy="2404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4647" name="Line 23"/>
            <p:cNvSpPr>
              <a:spLocks noChangeShapeType="1"/>
            </p:cNvSpPr>
            <p:nvPr/>
          </p:nvSpPr>
          <p:spPr bwMode="auto">
            <a:xfrm flipV="1">
              <a:off x="2698" y="663"/>
              <a:ext cx="0" cy="2404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4648" name="Line 24"/>
            <p:cNvSpPr>
              <a:spLocks noChangeShapeType="1"/>
            </p:cNvSpPr>
            <p:nvPr/>
          </p:nvSpPr>
          <p:spPr bwMode="auto">
            <a:xfrm flipV="1">
              <a:off x="2925" y="663"/>
              <a:ext cx="0" cy="2404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4649" name="Line 25"/>
            <p:cNvSpPr>
              <a:spLocks noChangeShapeType="1"/>
            </p:cNvSpPr>
            <p:nvPr/>
          </p:nvSpPr>
          <p:spPr bwMode="auto">
            <a:xfrm flipV="1">
              <a:off x="3152" y="663"/>
              <a:ext cx="0" cy="2404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4650" name="Text Box 26"/>
            <p:cNvSpPr txBox="1">
              <a:spLocks noChangeArrowheads="1"/>
            </p:cNvSpPr>
            <p:nvPr/>
          </p:nvSpPr>
          <p:spPr bwMode="auto">
            <a:xfrm>
              <a:off x="2018" y="572"/>
              <a:ext cx="317" cy="2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solidFill>
                    <a:srgbClr val="0000FF"/>
                  </a:solidFill>
                </a:rPr>
                <a:t>y</a:t>
              </a:r>
              <a:endParaRPr lang="ru-RU" sz="1800">
                <a:solidFill>
                  <a:srgbClr val="0000FF"/>
                </a:solidFill>
              </a:endParaRPr>
            </a:p>
          </p:txBody>
        </p:sp>
        <p:sp>
          <p:nvSpPr>
            <p:cNvPr id="154651" name="Text Box 27"/>
            <p:cNvSpPr txBox="1">
              <a:spLocks noChangeArrowheads="1"/>
            </p:cNvSpPr>
            <p:nvPr/>
          </p:nvSpPr>
          <p:spPr bwMode="auto">
            <a:xfrm>
              <a:off x="2154" y="1916"/>
              <a:ext cx="188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0"/>
                <a:t>1</a:t>
              </a:r>
              <a:endParaRPr lang="ru-RU" sz="1600" i="0"/>
            </a:p>
          </p:txBody>
        </p:sp>
        <p:sp>
          <p:nvSpPr>
            <p:cNvPr id="154652" name="Text Box 28"/>
            <p:cNvSpPr txBox="1">
              <a:spLocks noChangeArrowheads="1"/>
            </p:cNvSpPr>
            <p:nvPr/>
          </p:nvSpPr>
          <p:spPr bwMode="auto">
            <a:xfrm>
              <a:off x="2607" y="1916"/>
              <a:ext cx="189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0"/>
                <a:t>3</a:t>
              </a:r>
              <a:endParaRPr lang="ru-RU" sz="1600" i="0"/>
            </a:p>
          </p:txBody>
        </p:sp>
        <p:sp>
          <p:nvSpPr>
            <p:cNvPr id="154653" name="Text Box 29"/>
            <p:cNvSpPr txBox="1">
              <a:spLocks noChangeArrowheads="1"/>
            </p:cNvSpPr>
            <p:nvPr/>
          </p:nvSpPr>
          <p:spPr bwMode="auto">
            <a:xfrm>
              <a:off x="2834" y="1916"/>
              <a:ext cx="189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b="0" i="0"/>
                <a:t>4</a:t>
              </a:r>
              <a:endParaRPr lang="ru-RU" sz="1600" b="0" i="0"/>
            </a:p>
          </p:txBody>
        </p:sp>
        <p:sp>
          <p:nvSpPr>
            <p:cNvPr id="154654" name="Text Box 30"/>
            <p:cNvSpPr txBox="1">
              <a:spLocks noChangeArrowheads="1"/>
            </p:cNvSpPr>
            <p:nvPr/>
          </p:nvSpPr>
          <p:spPr bwMode="auto">
            <a:xfrm>
              <a:off x="1655" y="1916"/>
              <a:ext cx="232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0"/>
                <a:t>-1</a:t>
              </a:r>
              <a:endParaRPr lang="ru-RU" sz="1600" i="0"/>
            </a:p>
          </p:txBody>
        </p:sp>
        <p:sp>
          <p:nvSpPr>
            <p:cNvPr id="154655" name="Text Box 31"/>
            <p:cNvSpPr txBox="1">
              <a:spLocks noChangeArrowheads="1"/>
            </p:cNvSpPr>
            <p:nvPr/>
          </p:nvSpPr>
          <p:spPr bwMode="auto">
            <a:xfrm>
              <a:off x="1428" y="1916"/>
              <a:ext cx="232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0"/>
                <a:t>-2</a:t>
              </a:r>
              <a:endParaRPr lang="ru-RU" sz="1600" i="0"/>
            </a:p>
          </p:txBody>
        </p:sp>
        <p:sp>
          <p:nvSpPr>
            <p:cNvPr id="154656" name="Text Box 32"/>
            <p:cNvSpPr txBox="1">
              <a:spLocks noChangeArrowheads="1"/>
            </p:cNvSpPr>
            <p:nvPr/>
          </p:nvSpPr>
          <p:spPr bwMode="auto">
            <a:xfrm>
              <a:off x="1247" y="1916"/>
              <a:ext cx="232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0"/>
                <a:t>-3</a:t>
              </a:r>
              <a:endParaRPr lang="ru-RU" sz="1600" i="0"/>
            </a:p>
          </p:txBody>
        </p:sp>
        <p:sp>
          <p:nvSpPr>
            <p:cNvPr id="154657" name="Text Box 33"/>
            <p:cNvSpPr txBox="1">
              <a:spLocks noChangeArrowheads="1"/>
            </p:cNvSpPr>
            <p:nvPr/>
          </p:nvSpPr>
          <p:spPr bwMode="auto">
            <a:xfrm>
              <a:off x="1020" y="1916"/>
              <a:ext cx="232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0"/>
                <a:t>-4</a:t>
              </a:r>
              <a:endParaRPr lang="ru-RU" sz="1600" i="0"/>
            </a:p>
          </p:txBody>
        </p:sp>
        <p:sp>
          <p:nvSpPr>
            <p:cNvPr id="154658" name="Text Box 34"/>
            <p:cNvSpPr txBox="1">
              <a:spLocks noChangeArrowheads="1"/>
            </p:cNvSpPr>
            <p:nvPr/>
          </p:nvSpPr>
          <p:spPr bwMode="auto">
            <a:xfrm>
              <a:off x="2018" y="1598"/>
              <a:ext cx="189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0"/>
                <a:t>1</a:t>
              </a:r>
              <a:endParaRPr lang="ru-RU" sz="1600" i="0"/>
            </a:p>
          </p:txBody>
        </p:sp>
        <p:sp>
          <p:nvSpPr>
            <p:cNvPr id="154659" name="Text Box 35"/>
            <p:cNvSpPr txBox="1">
              <a:spLocks noChangeArrowheads="1"/>
            </p:cNvSpPr>
            <p:nvPr/>
          </p:nvSpPr>
          <p:spPr bwMode="auto">
            <a:xfrm>
              <a:off x="2018" y="1372"/>
              <a:ext cx="189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0"/>
                <a:t>2</a:t>
              </a:r>
              <a:endParaRPr lang="ru-RU" sz="1600" i="0"/>
            </a:p>
          </p:txBody>
        </p:sp>
        <p:sp>
          <p:nvSpPr>
            <p:cNvPr id="154660" name="Text Box 36"/>
            <p:cNvSpPr txBox="1">
              <a:spLocks noChangeArrowheads="1"/>
            </p:cNvSpPr>
            <p:nvPr/>
          </p:nvSpPr>
          <p:spPr bwMode="auto">
            <a:xfrm>
              <a:off x="2018" y="1145"/>
              <a:ext cx="189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0"/>
                <a:t>3</a:t>
              </a:r>
              <a:endParaRPr lang="ru-RU" sz="1600" i="0"/>
            </a:p>
          </p:txBody>
        </p:sp>
        <p:sp>
          <p:nvSpPr>
            <p:cNvPr id="154661" name="Text Box 37"/>
            <p:cNvSpPr txBox="1">
              <a:spLocks noChangeArrowheads="1"/>
            </p:cNvSpPr>
            <p:nvPr/>
          </p:nvSpPr>
          <p:spPr bwMode="auto">
            <a:xfrm>
              <a:off x="2018" y="918"/>
              <a:ext cx="189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0"/>
                <a:t>4</a:t>
              </a:r>
              <a:endParaRPr lang="ru-RU" sz="1600" i="0"/>
            </a:p>
          </p:txBody>
        </p:sp>
        <p:sp>
          <p:nvSpPr>
            <p:cNvPr id="154662" name="Text Box 38"/>
            <p:cNvSpPr txBox="1">
              <a:spLocks noChangeArrowheads="1"/>
            </p:cNvSpPr>
            <p:nvPr/>
          </p:nvSpPr>
          <p:spPr bwMode="auto">
            <a:xfrm>
              <a:off x="2018" y="2052"/>
              <a:ext cx="233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0"/>
                <a:t>-1</a:t>
              </a:r>
              <a:endParaRPr lang="ru-RU" sz="1600" i="0"/>
            </a:p>
          </p:txBody>
        </p:sp>
        <p:sp>
          <p:nvSpPr>
            <p:cNvPr id="154663" name="Text Box 39"/>
            <p:cNvSpPr txBox="1">
              <a:spLocks noChangeArrowheads="1"/>
            </p:cNvSpPr>
            <p:nvPr/>
          </p:nvSpPr>
          <p:spPr bwMode="auto">
            <a:xfrm>
              <a:off x="2018" y="2279"/>
              <a:ext cx="233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0"/>
                <a:t>-2</a:t>
              </a:r>
              <a:endParaRPr lang="ru-RU" sz="1600" i="0"/>
            </a:p>
          </p:txBody>
        </p:sp>
        <p:sp>
          <p:nvSpPr>
            <p:cNvPr id="154664" name="Text Box 40"/>
            <p:cNvSpPr txBox="1">
              <a:spLocks noChangeArrowheads="1"/>
            </p:cNvSpPr>
            <p:nvPr/>
          </p:nvSpPr>
          <p:spPr bwMode="auto">
            <a:xfrm>
              <a:off x="2018" y="2506"/>
              <a:ext cx="233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0"/>
                <a:t>-3</a:t>
              </a:r>
              <a:endParaRPr lang="ru-RU" sz="1600" i="0"/>
            </a:p>
          </p:txBody>
        </p:sp>
        <p:sp>
          <p:nvSpPr>
            <p:cNvPr id="154665" name="Text Box 41"/>
            <p:cNvSpPr txBox="1">
              <a:spLocks noChangeArrowheads="1"/>
            </p:cNvSpPr>
            <p:nvPr/>
          </p:nvSpPr>
          <p:spPr bwMode="auto">
            <a:xfrm>
              <a:off x="2018" y="2732"/>
              <a:ext cx="233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0"/>
                <a:t>-4</a:t>
              </a:r>
              <a:endParaRPr lang="ru-RU" sz="1600" i="0"/>
            </a:p>
          </p:txBody>
        </p:sp>
        <p:sp>
          <p:nvSpPr>
            <p:cNvPr id="154666" name="Text Box 42"/>
            <p:cNvSpPr txBox="1">
              <a:spLocks noChangeArrowheads="1"/>
            </p:cNvSpPr>
            <p:nvPr/>
          </p:nvSpPr>
          <p:spPr bwMode="auto">
            <a:xfrm>
              <a:off x="1972" y="1916"/>
              <a:ext cx="189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0"/>
                <a:t>0</a:t>
              </a:r>
              <a:endParaRPr lang="ru-RU" sz="1600" i="0"/>
            </a:p>
          </p:txBody>
        </p:sp>
        <p:sp>
          <p:nvSpPr>
            <p:cNvPr id="154667" name="Text Box 43"/>
            <p:cNvSpPr txBox="1">
              <a:spLocks noChangeArrowheads="1"/>
            </p:cNvSpPr>
            <p:nvPr/>
          </p:nvSpPr>
          <p:spPr bwMode="auto">
            <a:xfrm>
              <a:off x="3061" y="1888"/>
              <a:ext cx="207" cy="25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0000FF"/>
                  </a:solidFill>
                </a:rPr>
                <a:t>x</a:t>
              </a:r>
              <a:endParaRPr lang="ru-RU">
                <a:solidFill>
                  <a:srgbClr val="0000FF"/>
                </a:solidFill>
              </a:endParaRPr>
            </a:p>
          </p:txBody>
        </p:sp>
        <p:sp>
          <p:nvSpPr>
            <p:cNvPr id="154668" name="Text Box 44"/>
            <p:cNvSpPr txBox="1">
              <a:spLocks noChangeArrowheads="1"/>
            </p:cNvSpPr>
            <p:nvPr/>
          </p:nvSpPr>
          <p:spPr bwMode="auto">
            <a:xfrm>
              <a:off x="2381" y="1933"/>
              <a:ext cx="189" cy="21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/>
                <a:t>2</a:t>
              </a:r>
              <a:endParaRPr lang="ru-RU" sz="1600"/>
            </a:p>
          </p:txBody>
        </p:sp>
      </p:grpSp>
      <p:sp>
        <p:nvSpPr>
          <p:cNvPr id="154678" name="Line 54"/>
          <p:cNvSpPr>
            <a:spLocks noChangeShapeType="1"/>
          </p:cNvSpPr>
          <p:nvPr/>
        </p:nvSpPr>
        <p:spPr bwMode="auto">
          <a:xfrm>
            <a:off x="8388350" y="3789363"/>
            <a:ext cx="0" cy="1223962"/>
          </a:xfrm>
          <a:prstGeom prst="line">
            <a:avLst/>
          </a:prstGeom>
          <a:noFill/>
          <a:ln w="19050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54679" name="Line 55"/>
          <p:cNvSpPr>
            <a:spLocks noChangeShapeType="1"/>
          </p:cNvSpPr>
          <p:nvPr/>
        </p:nvSpPr>
        <p:spPr bwMode="auto">
          <a:xfrm>
            <a:off x="6948488" y="4868863"/>
            <a:ext cx="1655762" cy="0"/>
          </a:xfrm>
          <a:prstGeom prst="line">
            <a:avLst/>
          </a:prstGeom>
          <a:noFill/>
          <a:ln w="19050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154685" name="Group 61"/>
          <p:cNvGrpSpPr>
            <a:grpSpLocks/>
          </p:cNvGrpSpPr>
          <p:nvPr/>
        </p:nvGrpSpPr>
        <p:grpSpPr bwMode="auto">
          <a:xfrm>
            <a:off x="6443663" y="4581525"/>
            <a:ext cx="504825" cy="366713"/>
            <a:chOff x="4059" y="2886"/>
            <a:chExt cx="318" cy="231"/>
          </a:xfrm>
        </p:grpSpPr>
        <p:sp>
          <p:nvSpPr>
            <p:cNvPr id="154672" name="Oval 48"/>
            <p:cNvSpPr>
              <a:spLocks noChangeArrowheads="1"/>
            </p:cNvSpPr>
            <p:nvPr/>
          </p:nvSpPr>
          <p:spPr bwMode="auto">
            <a:xfrm flipV="1">
              <a:off x="4332" y="3067"/>
              <a:ext cx="45" cy="46"/>
            </a:xfrm>
            <a:prstGeom prst="ellipse">
              <a:avLst/>
            </a:prstGeom>
            <a:solidFill>
              <a:srgbClr val="FF0000"/>
            </a:solidFill>
            <a:ln w="9525" algn="ctr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4680" name="Text Box 56"/>
            <p:cNvSpPr txBox="1">
              <a:spLocks noChangeArrowheads="1"/>
            </p:cNvSpPr>
            <p:nvPr/>
          </p:nvSpPr>
          <p:spPr bwMode="auto">
            <a:xfrm>
              <a:off x="4059" y="2886"/>
              <a:ext cx="273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1800">
                  <a:solidFill>
                    <a:srgbClr val="FF0066"/>
                  </a:solidFill>
                </a:rPr>
                <a:t>В</a:t>
              </a:r>
              <a:r>
                <a:rPr lang="ru-RU" sz="1800" baseline="-25000">
                  <a:solidFill>
                    <a:srgbClr val="FF0066"/>
                  </a:solidFill>
                </a:rPr>
                <a:t>2</a:t>
              </a:r>
              <a:endParaRPr lang="ru-RU" sz="1800">
                <a:solidFill>
                  <a:srgbClr val="FF0066"/>
                </a:solidFill>
              </a:endParaRPr>
            </a:p>
          </p:txBody>
        </p:sp>
      </p:grpSp>
      <p:grpSp>
        <p:nvGrpSpPr>
          <p:cNvPr id="154684" name="Group 60"/>
          <p:cNvGrpSpPr>
            <a:grpSpLocks/>
          </p:cNvGrpSpPr>
          <p:nvPr/>
        </p:nvGrpSpPr>
        <p:grpSpPr bwMode="auto">
          <a:xfrm>
            <a:off x="8316913" y="3429000"/>
            <a:ext cx="504825" cy="431800"/>
            <a:chOff x="5239" y="2160"/>
            <a:chExt cx="318" cy="272"/>
          </a:xfrm>
        </p:grpSpPr>
        <p:sp>
          <p:nvSpPr>
            <p:cNvPr id="154673" name="Oval 49"/>
            <p:cNvSpPr>
              <a:spLocks noChangeArrowheads="1"/>
            </p:cNvSpPr>
            <p:nvPr/>
          </p:nvSpPr>
          <p:spPr bwMode="auto">
            <a:xfrm flipV="1">
              <a:off x="5239" y="2387"/>
              <a:ext cx="45" cy="45"/>
            </a:xfrm>
            <a:prstGeom prst="ellipse">
              <a:avLst/>
            </a:prstGeom>
            <a:solidFill>
              <a:srgbClr val="FF0000"/>
            </a:solidFill>
            <a:ln w="9525" algn="ctr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4681" name="Text Box 57"/>
            <p:cNvSpPr txBox="1">
              <a:spLocks noChangeArrowheads="1"/>
            </p:cNvSpPr>
            <p:nvPr/>
          </p:nvSpPr>
          <p:spPr bwMode="auto">
            <a:xfrm>
              <a:off x="5284" y="2160"/>
              <a:ext cx="273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1800">
                  <a:solidFill>
                    <a:srgbClr val="FF0066"/>
                  </a:solidFill>
                </a:rPr>
                <a:t>В</a:t>
              </a:r>
              <a:r>
                <a:rPr lang="ru-RU" sz="1800" baseline="-25000">
                  <a:solidFill>
                    <a:srgbClr val="FF0066"/>
                  </a:solidFill>
                </a:rPr>
                <a:t>1</a:t>
              </a:r>
              <a:endParaRPr lang="ru-RU" sz="1800">
                <a:solidFill>
                  <a:srgbClr val="FF0066"/>
                </a:solidFill>
              </a:endParaRPr>
            </a:p>
          </p:txBody>
        </p:sp>
      </p:grpSp>
      <p:sp>
        <p:nvSpPr>
          <p:cNvPr id="154682" name="Text Box 58"/>
          <p:cNvSpPr txBox="1">
            <a:spLocks noChangeArrowheads="1"/>
          </p:cNvSpPr>
          <p:nvPr/>
        </p:nvSpPr>
        <p:spPr bwMode="auto">
          <a:xfrm>
            <a:off x="8316913" y="4724400"/>
            <a:ext cx="3492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1800" dirty="0">
                <a:solidFill>
                  <a:srgbClr val="FF0066"/>
                </a:solidFill>
              </a:rPr>
              <a:t>В</a:t>
            </a:r>
          </a:p>
        </p:txBody>
      </p:sp>
      <p:sp>
        <p:nvSpPr>
          <p:cNvPr id="154683" name="Oval 59"/>
          <p:cNvSpPr>
            <a:spLocks noChangeArrowheads="1"/>
          </p:cNvSpPr>
          <p:nvPr/>
        </p:nvSpPr>
        <p:spPr bwMode="auto">
          <a:xfrm flipV="1">
            <a:off x="8316913" y="4797425"/>
            <a:ext cx="71437" cy="71438"/>
          </a:xfrm>
          <a:prstGeom prst="ellipse">
            <a:avLst/>
          </a:prstGeom>
          <a:solidFill>
            <a:srgbClr val="FF0000"/>
          </a:solidFill>
          <a:ln w="9525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54686" name="Text Box 62"/>
          <p:cNvSpPr txBox="1">
            <a:spLocks noChangeArrowheads="1"/>
          </p:cNvSpPr>
          <p:nvPr/>
        </p:nvSpPr>
        <p:spPr bwMode="auto">
          <a:xfrm>
            <a:off x="323850" y="3213100"/>
            <a:ext cx="4608513" cy="1766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ru-RU" sz="2200" i="0">
                <a:solidFill>
                  <a:srgbClr val="0000FF"/>
                </a:solidFill>
              </a:rPr>
              <a:t>2. Найдём на оси </a:t>
            </a:r>
            <a:r>
              <a:rPr lang="ru-RU" sz="2200">
                <a:solidFill>
                  <a:srgbClr val="FF0000"/>
                </a:solidFill>
              </a:rPr>
              <a:t>У</a:t>
            </a:r>
            <a:r>
              <a:rPr lang="ru-RU" sz="2200" i="0">
                <a:solidFill>
                  <a:srgbClr val="0000FF"/>
                </a:solidFill>
              </a:rPr>
              <a:t> точку</a:t>
            </a:r>
            <a:r>
              <a:rPr lang="ru-RU" sz="2200" i="0">
                <a:solidFill>
                  <a:srgbClr val="FF0000"/>
                </a:solidFill>
              </a:rPr>
              <a:t> В</a:t>
            </a:r>
            <a:r>
              <a:rPr lang="ru-RU" sz="2200" i="0" baseline="-25000">
                <a:solidFill>
                  <a:srgbClr val="FF0000"/>
                </a:solidFill>
              </a:rPr>
              <a:t>2</a:t>
            </a:r>
            <a:r>
              <a:rPr lang="ru-RU" sz="2200" i="0">
                <a:solidFill>
                  <a:srgbClr val="0000FF"/>
                </a:solidFill>
              </a:rPr>
              <a:t> с координатой </a:t>
            </a:r>
            <a:r>
              <a:rPr lang="ru-RU" sz="2200" i="0">
                <a:solidFill>
                  <a:srgbClr val="FF0000"/>
                </a:solidFill>
              </a:rPr>
              <a:t>- 3</a:t>
            </a:r>
            <a:r>
              <a:rPr lang="ru-RU" sz="2200" i="0">
                <a:solidFill>
                  <a:srgbClr val="0000FF"/>
                </a:solidFill>
              </a:rPr>
              <a:t> и проведём через неё прямую, перпендикулярную оси </a:t>
            </a:r>
            <a:r>
              <a:rPr lang="ru-RU" sz="2200">
                <a:solidFill>
                  <a:srgbClr val="FF0000"/>
                </a:solidFill>
              </a:rPr>
              <a:t>У.</a:t>
            </a:r>
          </a:p>
          <a:p>
            <a:pPr marL="342900" indent="-342900"/>
            <a:endParaRPr lang="ru-RU" sz="2200"/>
          </a:p>
        </p:txBody>
      </p:sp>
      <p:sp>
        <p:nvSpPr>
          <p:cNvPr id="154687" name="Text Box 63"/>
          <p:cNvSpPr txBox="1">
            <a:spLocks noChangeArrowheads="1"/>
          </p:cNvSpPr>
          <p:nvPr/>
        </p:nvSpPr>
        <p:spPr bwMode="auto">
          <a:xfrm>
            <a:off x="395288" y="4868863"/>
            <a:ext cx="4124325" cy="14319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ru-RU" sz="2200" i="0">
                <a:solidFill>
                  <a:srgbClr val="0000FF"/>
                </a:solidFill>
              </a:rPr>
              <a:t>3. </a:t>
            </a:r>
            <a:r>
              <a:rPr lang="ru-RU" sz="2200" i="0">
                <a:solidFill>
                  <a:srgbClr val="FF0066"/>
                </a:solidFill>
              </a:rPr>
              <a:t>В</a:t>
            </a:r>
            <a:r>
              <a:rPr lang="ru-RU" sz="2200" i="0">
                <a:solidFill>
                  <a:srgbClr val="0000FF"/>
                </a:solidFill>
              </a:rPr>
              <a:t> – точка пересечения построенных перпендикуляров</a:t>
            </a:r>
          </a:p>
          <a:p>
            <a:pPr marL="342900" indent="-342900"/>
            <a:endParaRPr lang="ru-RU" sz="2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4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4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54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54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54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54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54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54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54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54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54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54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626" grpId="0"/>
      <p:bldP spid="154626" grpId="1"/>
      <p:bldP spid="154627" grpId="0" build="p"/>
      <p:bldP spid="154678" grpId="0" animBg="1"/>
      <p:bldP spid="154679" grpId="0" animBg="1"/>
      <p:bldP spid="154682" grpId="0"/>
      <p:bldP spid="154683" grpId="0" animBg="1"/>
      <p:bldP spid="154686" grpId="0"/>
      <p:bldP spid="15468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5652" name="Group 4"/>
          <p:cNvGrpSpPr>
            <a:grpSpLocks/>
          </p:cNvGrpSpPr>
          <p:nvPr/>
        </p:nvGrpSpPr>
        <p:grpSpPr bwMode="auto">
          <a:xfrm>
            <a:off x="2627313" y="404813"/>
            <a:ext cx="3892550" cy="3887787"/>
            <a:chOff x="793" y="572"/>
            <a:chExt cx="2475" cy="2495"/>
          </a:xfrm>
        </p:grpSpPr>
        <p:sp>
          <p:nvSpPr>
            <p:cNvPr id="155653" name="Line 5"/>
            <p:cNvSpPr>
              <a:spLocks noChangeShapeType="1"/>
            </p:cNvSpPr>
            <p:nvPr/>
          </p:nvSpPr>
          <p:spPr bwMode="auto">
            <a:xfrm>
              <a:off x="793" y="1933"/>
              <a:ext cx="2404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5654" name="Line 6"/>
            <p:cNvSpPr>
              <a:spLocks noChangeShapeType="1"/>
            </p:cNvSpPr>
            <p:nvPr/>
          </p:nvSpPr>
          <p:spPr bwMode="auto">
            <a:xfrm flipV="1">
              <a:off x="2018" y="663"/>
              <a:ext cx="0" cy="2404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5655" name="Line 7"/>
            <p:cNvSpPr>
              <a:spLocks noChangeShapeType="1"/>
            </p:cNvSpPr>
            <p:nvPr/>
          </p:nvSpPr>
          <p:spPr bwMode="auto">
            <a:xfrm>
              <a:off x="793" y="2160"/>
              <a:ext cx="2404" cy="0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5656" name="Line 8"/>
            <p:cNvSpPr>
              <a:spLocks noChangeShapeType="1"/>
            </p:cNvSpPr>
            <p:nvPr/>
          </p:nvSpPr>
          <p:spPr bwMode="auto">
            <a:xfrm>
              <a:off x="793" y="2386"/>
              <a:ext cx="2404" cy="0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5657" name="Line 9"/>
            <p:cNvSpPr>
              <a:spLocks noChangeShapeType="1"/>
            </p:cNvSpPr>
            <p:nvPr/>
          </p:nvSpPr>
          <p:spPr bwMode="auto">
            <a:xfrm>
              <a:off x="793" y="2613"/>
              <a:ext cx="2404" cy="0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5658" name="Line 10"/>
            <p:cNvSpPr>
              <a:spLocks noChangeShapeType="1"/>
            </p:cNvSpPr>
            <p:nvPr/>
          </p:nvSpPr>
          <p:spPr bwMode="auto">
            <a:xfrm>
              <a:off x="793" y="2840"/>
              <a:ext cx="2404" cy="0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5659" name="Line 11"/>
            <p:cNvSpPr>
              <a:spLocks noChangeShapeType="1"/>
            </p:cNvSpPr>
            <p:nvPr/>
          </p:nvSpPr>
          <p:spPr bwMode="auto">
            <a:xfrm>
              <a:off x="793" y="1706"/>
              <a:ext cx="2404" cy="0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5660" name="Line 12"/>
            <p:cNvSpPr>
              <a:spLocks noChangeShapeType="1"/>
            </p:cNvSpPr>
            <p:nvPr/>
          </p:nvSpPr>
          <p:spPr bwMode="auto">
            <a:xfrm>
              <a:off x="793" y="1479"/>
              <a:ext cx="2404" cy="0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5661" name="Line 13"/>
            <p:cNvSpPr>
              <a:spLocks noChangeShapeType="1"/>
            </p:cNvSpPr>
            <p:nvPr/>
          </p:nvSpPr>
          <p:spPr bwMode="auto">
            <a:xfrm>
              <a:off x="793" y="1252"/>
              <a:ext cx="2404" cy="0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5662" name="Line 14"/>
            <p:cNvSpPr>
              <a:spLocks noChangeShapeType="1"/>
            </p:cNvSpPr>
            <p:nvPr/>
          </p:nvSpPr>
          <p:spPr bwMode="auto">
            <a:xfrm>
              <a:off x="793" y="1026"/>
              <a:ext cx="2404" cy="0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5663" name="Line 15"/>
            <p:cNvSpPr>
              <a:spLocks noChangeShapeType="1"/>
            </p:cNvSpPr>
            <p:nvPr/>
          </p:nvSpPr>
          <p:spPr bwMode="auto">
            <a:xfrm>
              <a:off x="793" y="799"/>
              <a:ext cx="2404" cy="0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5664" name="Line 16"/>
            <p:cNvSpPr>
              <a:spLocks noChangeShapeType="1"/>
            </p:cNvSpPr>
            <p:nvPr/>
          </p:nvSpPr>
          <p:spPr bwMode="auto">
            <a:xfrm flipV="1">
              <a:off x="1791" y="663"/>
              <a:ext cx="0" cy="2404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5665" name="Line 17"/>
            <p:cNvSpPr>
              <a:spLocks noChangeShapeType="1"/>
            </p:cNvSpPr>
            <p:nvPr/>
          </p:nvSpPr>
          <p:spPr bwMode="auto">
            <a:xfrm flipV="1">
              <a:off x="1564" y="663"/>
              <a:ext cx="0" cy="2404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5666" name="Line 18"/>
            <p:cNvSpPr>
              <a:spLocks noChangeShapeType="1"/>
            </p:cNvSpPr>
            <p:nvPr/>
          </p:nvSpPr>
          <p:spPr bwMode="auto">
            <a:xfrm flipV="1">
              <a:off x="1111" y="663"/>
              <a:ext cx="0" cy="2404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5667" name="Line 19"/>
            <p:cNvSpPr>
              <a:spLocks noChangeShapeType="1"/>
            </p:cNvSpPr>
            <p:nvPr/>
          </p:nvSpPr>
          <p:spPr bwMode="auto">
            <a:xfrm flipV="1">
              <a:off x="1337" y="663"/>
              <a:ext cx="0" cy="2404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5668" name="Line 20"/>
            <p:cNvSpPr>
              <a:spLocks noChangeShapeType="1"/>
            </p:cNvSpPr>
            <p:nvPr/>
          </p:nvSpPr>
          <p:spPr bwMode="auto">
            <a:xfrm flipV="1">
              <a:off x="884" y="663"/>
              <a:ext cx="0" cy="2404"/>
            </a:xfrm>
            <a:prstGeom prst="line">
              <a:avLst/>
            </a:prstGeom>
            <a:noFill/>
            <a:ln w="6350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5669" name="Line 21"/>
            <p:cNvSpPr>
              <a:spLocks noChangeShapeType="1"/>
            </p:cNvSpPr>
            <p:nvPr/>
          </p:nvSpPr>
          <p:spPr bwMode="auto">
            <a:xfrm flipV="1">
              <a:off x="2471" y="663"/>
              <a:ext cx="0" cy="2404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5670" name="Line 22"/>
            <p:cNvSpPr>
              <a:spLocks noChangeShapeType="1"/>
            </p:cNvSpPr>
            <p:nvPr/>
          </p:nvSpPr>
          <p:spPr bwMode="auto">
            <a:xfrm flipV="1">
              <a:off x="2245" y="663"/>
              <a:ext cx="0" cy="2404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5671" name="Line 23"/>
            <p:cNvSpPr>
              <a:spLocks noChangeShapeType="1"/>
            </p:cNvSpPr>
            <p:nvPr/>
          </p:nvSpPr>
          <p:spPr bwMode="auto">
            <a:xfrm flipV="1">
              <a:off x="2698" y="663"/>
              <a:ext cx="0" cy="2404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5672" name="Line 24"/>
            <p:cNvSpPr>
              <a:spLocks noChangeShapeType="1"/>
            </p:cNvSpPr>
            <p:nvPr/>
          </p:nvSpPr>
          <p:spPr bwMode="auto">
            <a:xfrm flipV="1">
              <a:off x="2925" y="663"/>
              <a:ext cx="0" cy="2404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5673" name="Line 25"/>
            <p:cNvSpPr>
              <a:spLocks noChangeShapeType="1"/>
            </p:cNvSpPr>
            <p:nvPr/>
          </p:nvSpPr>
          <p:spPr bwMode="auto">
            <a:xfrm flipV="1">
              <a:off x="3152" y="663"/>
              <a:ext cx="0" cy="2404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5674" name="Text Box 26"/>
            <p:cNvSpPr txBox="1">
              <a:spLocks noChangeArrowheads="1"/>
            </p:cNvSpPr>
            <p:nvPr/>
          </p:nvSpPr>
          <p:spPr bwMode="auto">
            <a:xfrm>
              <a:off x="2018" y="572"/>
              <a:ext cx="317" cy="2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solidFill>
                    <a:srgbClr val="0000FF"/>
                  </a:solidFill>
                </a:rPr>
                <a:t>y</a:t>
              </a:r>
              <a:endParaRPr lang="ru-RU" sz="1800">
                <a:solidFill>
                  <a:srgbClr val="0000FF"/>
                </a:solidFill>
              </a:endParaRPr>
            </a:p>
          </p:txBody>
        </p:sp>
        <p:sp>
          <p:nvSpPr>
            <p:cNvPr id="155675" name="Text Box 27"/>
            <p:cNvSpPr txBox="1">
              <a:spLocks noChangeArrowheads="1"/>
            </p:cNvSpPr>
            <p:nvPr/>
          </p:nvSpPr>
          <p:spPr bwMode="auto">
            <a:xfrm>
              <a:off x="2154" y="1916"/>
              <a:ext cx="188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0"/>
                <a:t>1</a:t>
              </a:r>
              <a:endParaRPr lang="ru-RU" sz="1600" i="0"/>
            </a:p>
          </p:txBody>
        </p:sp>
        <p:sp>
          <p:nvSpPr>
            <p:cNvPr id="155676" name="Text Box 28"/>
            <p:cNvSpPr txBox="1">
              <a:spLocks noChangeArrowheads="1"/>
            </p:cNvSpPr>
            <p:nvPr/>
          </p:nvSpPr>
          <p:spPr bwMode="auto">
            <a:xfrm>
              <a:off x="2607" y="1916"/>
              <a:ext cx="189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0"/>
                <a:t>3</a:t>
              </a:r>
              <a:endParaRPr lang="ru-RU" sz="1600" i="0"/>
            </a:p>
          </p:txBody>
        </p:sp>
        <p:sp>
          <p:nvSpPr>
            <p:cNvPr id="155677" name="Text Box 29"/>
            <p:cNvSpPr txBox="1">
              <a:spLocks noChangeArrowheads="1"/>
            </p:cNvSpPr>
            <p:nvPr/>
          </p:nvSpPr>
          <p:spPr bwMode="auto">
            <a:xfrm>
              <a:off x="2834" y="1916"/>
              <a:ext cx="189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b="0" i="0"/>
                <a:t>4</a:t>
              </a:r>
              <a:endParaRPr lang="ru-RU" sz="1600" b="0" i="0"/>
            </a:p>
          </p:txBody>
        </p:sp>
        <p:sp>
          <p:nvSpPr>
            <p:cNvPr id="155678" name="Text Box 30"/>
            <p:cNvSpPr txBox="1">
              <a:spLocks noChangeArrowheads="1"/>
            </p:cNvSpPr>
            <p:nvPr/>
          </p:nvSpPr>
          <p:spPr bwMode="auto">
            <a:xfrm>
              <a:off x="1655" y="1916"/>
              <a:ext cx="232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0"/>
                <a:t>-1</a:t>
              </a:r>
              <a:endParaRPr lang="ru-RU" sz="1600" i="0"/>
            </a:p>
          </p:txBody>
        </p:sp>
        <p:sp>
          <p:nvSpPr>
            <p:cNvPr id="155679" name="Text Box 31"/>
            <p:cNvSpPr txBox="1">
              <a:spLocks noChangeArrowheads="1"/>
            </p:cNvSpPr>
            <p:nvPr/>
          </p:nvSpPr>
          <p:spPr bwMode="auto">
            <a:xfrm>
              <a:off x="1428" y="1916"/>
              <a:ext cx="232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0"/>
                <a:t>-2</a:t>
              </a:r>
              <a:endParaRPr lang="ru-RU" sz="1600" i="0"/>
            </a:p>
          </p:txBody>
        </p:sp>
        <p:sp>
          <p:nvSpPr>
            <p:cNvPr id="155680" name="Text Box 32"/>
            <p:cNvSpPr txBox="1">
              <a:spLocks noChangeArrowheads="1"/>
            </p:cNvSpPr>
            <p:nvPr/>
          </p:nvSpPr>
          <p:spPr bwMode="auto">
            <a:xfrm>
              <a:off x="1247" y="1916"/>
              <a:ext cx="232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0"/>
                <a:t>-3</a:t>
              </a:r>
              <a:endParaRPr lang="ru-RU" sz="1600" i="0"/>
            </a:p>
          </p:txBody>
        </p:sp>
        <p:sp>
          <p:nvSpPr>
            <p:cNvPr id="155681" name="Text Box 33"/>
            <p:cNvSpPr txBox="1">
              <a:spLocks noChangeArrowheads="1"/>
            </p:cNvSpPr>
            <p:nvPr/>
          </p:nvSpPr>
          <p:spPr bwMode="auto">
            <a:xfrm>
              <a:off x="1020" y="1916"/>
              <a:ext cx="232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0"/>
                <a:t>-4</a:t>
              </a:r>
              <a:endParaRPr lang="ru-RU" sz="1600" i="0"/>
            </a:p>
          </p:txBody>
        </p:sp>
        <p:sp>
          <p:nvSpPr>
            <p:cNvPr id="155682" name="Text Box 34"/>
            <p:cNvSpPr txBox="1">
              <a:spLocks noChangeArrowheads="1"/>
            </p:cNvSpPr>
            <p:nvPr/>
          </p:nvSpPr>
          <p:spPr bwMode="auto">
            <a:xfrm>
              <a:off x="2018" y="1598"/>
              <a:ext cx="189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0"/>
                <a:t>1</a:t>
              </a:r>
              <a:endParaRPr lang="ru-RU" sz="1600" i="0"/>
            </a:p>
          </p:txBody>
        </p:sp>
        <p:sp>
          <p:nvSpPr>
            <p:cNvPr id="155683" name="Text Box 35"/>
            <p:cNvSpPr txBox="1">
              <a:spLocks noChangeArrowheads="1"/>
            </p:cNvSpPr>
            <p:nvPr/>
          </p:nvSpPr>
          <p:spPr bwMode="auto">
            <a:xfrm>
              <a:off x="2018" y="1372"/>
              <a:ext cx="189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0"/>
                <a:t>2</a:t>
              </a:r>
              <a:endParaRPr lang="ru-RU" sz="1600" i="0"/>
            </a:p>
          </p:txBody>
        </p:sp>
        <p:sp>
          <p:nvSpPr>
            <p:cNvPr id="155684" name="Text Box 36"/>
            <p:cNvSpPr txBox="1">
              <a:spLocks noChangeArrowheads="1"/>
            </p:cNvSpPr>
            <p:nvPr/>
          </p:nvSpPr>
          <p:spPr bwMode="auto">
            <a:xfrm>
              <a:off x="2018" y="1145"/>
              <a:ext cx="189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0"/>
                <a:t>3</a:t>
              </a:r>
              <a:endParaRPr lang="ru-RU" sz="1600" i="0"/>
            </a:p>
          </p:txBody>
        </p:sp>
        <p:sp>
          <p:nvSpPr>
            <p:cNvPr id="155685" name="Text Box 37"/>
            <p:cNvSpPr txBox="1">
              <a:spLocks noChangeArrowheads="1"/>
            </p:cNvSpPr>
            <p:nvPr/>
          </p:nvSpPr>
          <p:spPr bwMode="auto">
            <a:xfrm>
              <a:off x="2018" y="918"/>
              <a:ext cx="189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0"/>
                <a:t>4</a:t>
              </a:r>
              <a:endParaRPr lang="ru-RU" sz="1600" i="0"/>
            </a:p>
          </p:txBody>
        </p:sp>
        <p:sp>
          <p:nvSpPr>
            <p:cNvPr id="155686" name="Text Box 38"/>
            <p:cNvSpPr txBox="1">
              <a:spLocks noChangeArrowheads="1"/>
            </p:cNvSpPr>
            <p:nvPr/>
          </p:nvSpPr>
          <p:spPr bwMode="auto">
            <a:xfrm>
              <a:off x="2018" y="2052"/>
              <a:ext cx="233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0"/>
                <a:t>-1</a:t>
              </a:r>
              <a:endParaRPr lang="ru-RU" sz="1600" i="0"/>
            </a:p>
          </p:txBody>
        </p:sp>
        <p:sp>
          <p:nvSpPr>
            <p:cNvPr id="155687" name="Text Box 39"/>
            <p:cNvSpPr txBox="1">
              <a:spLocks noChangeArrowheads="1"/>
            </p:cNvSpPr>
            <p:nvPr/>
          </p:nvSpPr>
          <p:spPr bwMode="auto">
            <a:xfrm>
              <a:off x="2018" y="2279"/>
              <a:ext cx="233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0"/>
                <a:t>-2</a:t>
              </a:r>
              <a:endParaRPr lang="ru-RU" sz="1600" i="0"/>
            </a:p>
          </p:txBody>
        </p:sp>
        <p:sp>
          <p:nvSpPr>
            <p:cNvPr id="155688" name="Text Box 40"/>
            <p:cNvSpPr txBox="1">
              <a:spLocks noChangeArrowheads="1"/>
            </p:cNvSpPr>
            <p:nvPr/>
          </p:nvSpPr>
          <p:spPr bwMode="auto">
            <a:xfrm>
              <a:off x="2018" y="2506"/>
              <a:ext cx="233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0"/>
                <a:t>-3</a:t>
              </a:r>
              <a:endParaRPr lang="ru-RU" sz="1600" i="0"/>
            </a:p>
          </p:txBody>
        </p:sp>
        <p:sp>
          <p:nvSpPr>
            <p:cNvPr id="155689" name="Text Box 41"/>
            <p:cNvSpPr txBox="1">
              <a:spLocks noChangeArrowheads="1"/>
            </p:cNvSpPr>
            <p:nvPr/>
          </p:nvSpPr>
          <p:spPr bwMode="auto">
            <a:xfrm>
              <a:off x="2018" y="2732"/>
              <a:ext cx="233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0"/>
                <a:t>-4</a:t>
              </a:r>
              <a:endParaRPr lang="ru-RU" sz="1600" i="0"/>
            </a:p>
          </p:txBody>
        </p:sp>
        <p:sp>
          <p:nvSpPr>
            <p:cNvPr id="155690" name="Text Box 42"/>
            <p:cNvSpPr txBox="1">
              <a:spLocks noChangeArrowheads="1"/>
            </p:cNvSpPr>
            <p:nvPr/>
          </p:nvSpPr>
          <p:spPr bwMode="auto">
            <a:xfrm>
              <a:off x="1972" y="1916"/>
              <a:ext cx="189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0"/>
                <a:t>0</a:t>
              </a:r>
              <a:endParaRPr lang="ru-RU" sz="1600" i="0"/>
            </a:p>
          </p:txBody>
        </p:sp>
        <p:sp>
          <p:nvSpPr>
            <p:cNvPr id="155691" name="Text Box 43"/>
            <p:cNvSpPr txBox="1">
              <a:spLocks noChangeArrowheads="1"/>
            </p:cNvSpPr>
            <p:nvPr/>
          </p:nvSpPr>
          <p:spPr bwMode="auto">
            <a:xfrm>
              <a:off x="3061" y="1888"/>
              <a:ext cx="207" cy="25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0000FF"/>
                  </a:solidFill>
                </a:rPr>
                <a:t>x</a:t>
              </a:r>
              <a:endParaRPr lang="ru-RU">
                <a:solidFill>
                  <a:srgbClr val="0000FF"/>
                </a:solidFill>
              </a:endParaRPr>
            </a:p>
          </p:txBody>
        </p:sp>
        <p:sp>
          <p:nvSpPr>
            <p:cNvPr id="155692" name="Text Box 44"/>
            <p:cNvSpPr txBox="1">
              <a:spLocks noChangeArrowheads="1"/>
            </p:cNvSpPr>
            <p:nvPr/>
          </p:nvSpPr>
          <p:spPr bwMode="auto">
            <a:xfrm>
              <a:off x="2381" y="1933"/>
              <a:ext cx="189" cy="21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/>
                <a:t>2</a:t>
              </a:r>
              <a:endParaRPr lang="ru-RU" sz="1600"/>
            </a:p>
          </p:txBody>
        </p:sp>
      </p:grpSp>
      <p:sp>
        <p:nvSpPr>
          <p:cNvPr id="155693" name="Text Box 45"/>
          <p:cNvSpPr txBox="1">
            <a:spLocks noChangeArrowheads="1"/>
          </p:cNvSpPr>
          <p:nvPr/>
        </p:nvSpPr>
        <p:spPr bwMode="auto">
          <a:xfrm>
            <a:off x="1763713" y="4652963"/>
            <a:ext cx="6481762" cy="15541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200">
                <a:solidFill>
                  <a:srgbClr val="FF0066"/>
                </a:solidFill>
              </a:rPr>
              <a:t>          </a:t>
            </a:r>
            <a:r>
              <a:rPr lang="ru-RU" sz="3200">
                <a:solidFill>
                  <a:srgbClr val="FF3300"/>
                </a:solidFill>
              </a:rPr>
              <a:t>Можно иначе:</a:t>
            </a:r>
          </a:p>
          <a:p>
            <a:r>
              <a:rPr lang="ru-RU" sz="3200">
                <a:solidFill>
                  <a:srgbClr val="FF3300"/>
                </a:solidFill>
              </a:rPr>
              <a:t>4</a:t>
            </a:r>
            <a:r>
              <a:rPr lang="ru-RU" sz="3200">
                <a:solidFill>
                  <a:srgbClr val="0000FF"/>
                </a:solidFill>
              </a:rPr>
              <a:t> единицы </a:t>
            </a:r>
            <a:r>
              <a:rPr lang="ru-RU" sz="3200">
                <a:solidFill>
                  <a:srgbClr val="FF3300"/>
                </a:solidFill>
              </a:rPr>
              <a:t>вправо</a:t>
            </a:r>
            <a:r>
              <a:rPr lang="ru-RU" sz="3200">
                <a:solidFill>
                  <a:srgbClr val="0000FF"/>
                </a:solidFill>
              </a:rPr>
              <a:t> по оси </a:t>
            </a:r>
            <a:r>
              <a:rPr lang="ru-RU" sz="3200">
                <a:solidFill>
                  <a:srgbClr val="FF3300"/>
                </a:solidFill>
              </a:rPr>
              <a:t>Х</a:t>
            </a:r>
            <a:r>
              <a:rPr lang="ru-RU" sz="3200">
                <a:solidFill>
                  <a:srgbClr val="0000FF"/>
                </a:solidFill>
              </a:rPr>
              <a:t>, </a:t>
            </a:r>
          </a:p>
          <a:p>
            <a:r>
              <a:rPr lang="ru-RU" sz="3200">
                <a:solidFill>
                  <a:srgbClr val="0000FF"/>
                </a:solidFill>
              </a:rPr>
              <a:t>затем </a:t>
            </a:r>
            <a:r>
              <a:rPr lang="ru-RU" sz="3200">
                <a:solidFill>
                  <a:srgbClr val="FF3300"/>
                </a:solidFill>
              </a:rPr>
              <a:t>3 </a:t>
            </a:r>
            <a:r>
              <a:rPr lang="ru-RU" sz="3200">
                <a:solidFill>
                  <a:srgbClr val="0000FF"/>
                </a:solidFill>
              </a:rPr>
              <a:t>единицы </a:t>
            </a:r>
            <a:r>
              <a:rPr lang="ru-RU" sz="3200">
                <a:solidFill>
                  <a:srgbClr val="FF3300"/>
                </a:solidFill>
              </a:rPr>
              <a:t>вниз</a:t>
            </a:r>
            <a:r>
              <a:rPr lang="ru-RU" sz="3200">
                <a:solidFill>
                  <a:srgbClr val="0000FF"/>
                </a:solidFill>
              </a:rPr>
              <a:t>.</a:t>
            </a:r>
          </a:p>
        </p:txBody>
      </p:sp>
      <p:sp>
        <p:nvSpPr>
          <p:cNvPr id="155694" name="Line 46"/>
          <p:cNvSpPr>
            <a:spLocks noChangeShapeType="1"/>
          </p:cNvSpPr>
          <p:nvPr/>
        </p:nvSpPr>
        <p:spPr bwMode="auto">
          <a:xfrm>
            <a:off x="4572000" y="2492375"/>
            <a:ext cx="1439863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55695" name="Line 47"/>
          <p:cNvSpPr>
            <a:spLocks noChangeShapeType="1"/>
          </p:cNvSpPr>
          <p:nvPr/>
        </p:nvSpPr>
        <p:spPr bwMode="auto">
          <a:xfrm>
            <a:off x="6011863" y="2492375"/>
            <a:ext cx="0" cy="108108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155699" name="Group 51"/>
          <p:cNvGrpSpPr>
            <a:grpSpLocks/>
          </p:cNvGrpSpPr>
          <p:nvPr/>
        </p:nvGrpSpPr>
        <p:grpSpPr bwMode="auto">
          <a:xfrm>
            <a:off x="5940425" y="3284538"/>
            <a:ext cx="1058863" cy="396875"/>
            <a:chOff x="3742" y="2069"/>
            <a:chExt cx="667" cy="250"/>
          </a:xfrm>
        </p:grpSpPr>
        <p:sp>
          <p:nvSpPr>
            <p:cNvPr id="155696" name="Oval 48"/>
            <p:cNvSpPr>
              <a:spLocks noChangeArrowheads="1"/>
            </p:cNvSpPr>
            <p:nvPr/>
          </p:nvSpPr>
          <p:spPr bwMode="auto">
            <a:xfrm flipV="1">
              <a:off x="3742" y="2205"/>
              <a:ext cx="46" cy="45"/>
            </a:xfrm>
            <a:prstGeom prst="ellipse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5698" name="Text Box 50"/>
            <p:cNvSpPr txBox="1">
              <a:spLocks noChangeArrowheads="1"/>
            </p:cNvSpPr>
            <p:nvPr/>
          </p:nvSpPr>
          <p:spPr bwMode="auto">
            <a:xfrm>
              <a:off x="3787" y="2069"/>
              <a:ext cx="622" cy="2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>
                  <a:solidFill>
                    <a:srgbClr val="FF0066"/>
                  </a:solidFill>
                </a:rPr>
                <a:t>В(4;-3)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155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556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56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155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556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56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56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1000"/>
                                        <p:tgtEl>
                                          <p:spTgt spid="155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693" grpId="0"/>
      <p:bldP spid="155694" grpId="0" animBg="1"/>
      <p:bldP spid="155695" grpId="0" animBg="1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000" b="1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000" b="1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очки">
  <a:themeElements>
    <a:clrScheme name="Точки 8">
      <a:dk1>
        <a:srgbClr val="000000"/>
      </a:dk1>
      <a:lt1>
        <a:srgbClr val="E6F8F4"/>
      </a:lt1>
      <a:dk2>
        <a:srgbClr val="000000"/>
      </a:dk2>
      <a:lt2>
        <a:srgbClr val="C5DBD6"/>
      </a:lt2>
      <a:accent1>
        <a:srgbClr val="CCFF99"/>
      </a:accent1>
      <a:accent2>
        <a:srgbClr val="ACBAB7"/>
      </a:accent2>
      <a:accent3>
        <a:srgbClr val="F0FBF8"/>
      </a:accent3>
      <a:accent4>
        <a:srgbClr val="000000"/>
      </a:accent4>
      <a:accent5>
        <a:srgbClr val="E2FFCA"/>
      </a:accent5>
      <a:accent6>
        <a:srgbClr val="9BA8A6"/>
      </a:accent6>
      <a:hlink>
        <a:srgbClr val="008080"/>
      </a:hlink>
      <a:folHlink>
        <a:srgbClr val="0066CC"/>
      </a:folHlink>
    </a:clrScheme>
    <a:fontScheme name="Точки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000" b="1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000" b="1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Точки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очки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очки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очки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очки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очки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очки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очки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очки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Занавес">
  <a:themeElements>
    <a:clrScheme name="Занавес 1">
      <a:dk1>
        <a:srgbClr val="602000"/>
      </a:dk1>
      <a:lt1>
        <a:srgbClr val="FFFFFF"/>
      </a:lt1>
      <a:dk2>
        <a:srgbClr val="800000"/>
      </a:dk2>
      <a:lt2>
        <a:srgbClr val="FFFFCC"/>
      </a:lt2>
      <a:accent1>
        <a:srgbClr val="FF3300"/>
      </a:accent1>
      <a:accent2>
        <a:srgbClr val="000000"/>
      </a:accent2>
      <a:accent3>
        <a:srgbClr val="C0AAAA"/>
      </a:accent3>
      <a:accent4>
        <a:srgbClr val="DADADA"/>
      </a:accent4>
      <a:accent5>
        <a:srgbClr val="FFADAA"/>
      </a:accent5>
      <a:accent6>
        <a:srgbClr val="000000"/>
      </a:accent6>
      <a:hlink>
        <a:srgbClr val="EBF25A"/>
      </a:hlink>
      <a:folHlink>
        <a:srgbClr val="F2AA68"/>
      </a:folHlink>
    </a:clrScheme>
    <a:fontScheme name="Занавес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000" b="1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000" b="1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Занавес 1">
        <a:dk1>
          <a:srgbClr val="602000"/>
        </a:dk1>
        <a:lt1>
          <a:srgbClr val="FFFFFF"/>
        </a:lt1>
        <a:dk2>
          <a:srgbClr val="800000"/>
        </a:dk2>
        <a:lt2>
          <a:srgbClr val="FFFFCC"/>
        </a:lt2>
        <a:accent1>
          <a:srgbClr val="FF3300"/>
        </a:accent1>
        <a:accent2>
          <a:srgbClr val="000000"/>
        </a:accent2>
        <a:accent3>
          <a:srgbClr val="C0AAAA"/>
        </a:accent3>
        <a:accent4>
          <a:srgbClr val="DADADA"/>
        </a:accent4>
        <a:accent5>
          <a:srgbClr val="FFADAA"/>
        </a:accent5>
        <a:accent6>
          <a:srgbClr val="000000"/>
        </a:accent6>
        <a:hlink>
          <a:srgbClr val="EBF25A"/>
        </a:hlink>
        <a:folHlink>
          <a:srgbClr val="F2AA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2">
        <a:dk1>
          <a:srgbClr val="000066"/>
        </a:dk1>
        <a:lt1>
          <a:srgbClr val="FFFFFF"/>
        </a:lt1>
        <a:dk2>
          <a:srgbClr val="000099"/>
        </a:dk2>
        <a:lt2>
          <a:srgbClr val="D8F6F8"/>
        </a:lt2>
        <a:accent1>
          <a:srgbClr val="0099FF"/>
        </a:accent1>
        <a:accent2>
          <a:srgbClr val="00003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34"/>
        </a:accent6>
        <a:hlink>
          <a:srgbClr val="DDD925"/>
        </a:hlink>
        <a:folHlink>
          <a:srgbClr val="72C67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3">
        <a:dk1>
          <a:srgbClr val="4C3D57"/>
        </a:dk1>
        <a:lt1>
          <a:srgbClr val="FFFFFF"/>
        </a:lt1>
        <a:dk2>
          <a:srgbClr val="660066"/>
        </a:dk2>
        <a:lt2>
          <a:srgbClr val="FDFBE3"/>
        </a:lt2>
        <a:accent1>
          <a:srgbClr val="976C9E"/>
        </a:accent1>
        <a:accent2>
          <a:srgbClr val="1E1822"/>
        </a:accent2>
        <a:accent3>
          <a:srgbClr val="B8AAB8"/>
        </a:accent3>
        <a:accent4>
          <a:srgbClr val="DADADA"/>
        </a:accent4>
        <a:accent5>
          <a:srgbClr val="C9BACC"/>
        </a:accent5>
        <a:accent6>
          <a:srgbClr val="1A151E"/>
        </a:accent6>
        <a:hlink>
          <a:srgbClr val="D8C460"/>
        </a:hlink>
        <a:folHlink>
          <a:srgbClr val="C3C2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4">
        <a:dk1>
          <a:srgbClr val="334D3F"/>
        </a:dk1>
        <a:lt1>
          <a:srgbClr val="FFFFFF"/>
        </a:lt1>
        <a:dk2>
          <a:srgbClr val="008000"/>
        </a:dk2>
        <a:lt2>
          <a:srgbClr val="D3F1DB"/>
        </a:lt2>
        <a:accent1>
          <a:srgbClr val="4A6D84"/>
        </a:accent1>
        <a:accent2>
          <a:srgbClr val="213329"/>
        </a:accent2>
        <a:accent3>
          <a:srgbClr val="AAC0AA"/>
        </a:accent3>
        <a:accent4>
          <a:srgbClr val="DADADA"/>
        </a:accent4>
        <a:accent5>
          <a:srgbClr val="B1BAC2"/>
        </a:accent5>
        <a:accent6>
          <a:srgbClr val="1D2D24"/>
        </a:accent6>
        <a:hlink>
          <a:srgbClr val="F0B100"/>
        </a:hlink>
        <a:folHlink>
          <a:srgbClr val="C3710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5">
        <a:dk1>
          <a:srgbClr val="566858"/>
        </a:dk1>
        <a:lt1>
          <a:srgbClr val="FFFFFF"/>
        </a:lt1>
        <a:dk2>
          <a:srgbClr val="6D8771"/>
        </a:dk2>
        <a:lt2>
          <a:srgbClr val="ECECB2"/>
        </a:lt2>
        <a:accent1>
          <a:srgbClr val="76A571"/>
        </a:accent1>
        <a:accent2>
          <a:srgbClr val="465648"/>
        </a:accent2>
        <a:accent3>
          <a:srgbClr val="BAC3BB"/>
        </a:accent3>
        <a:accent4>
          <a:srgbClr val="DADADA"/>
        </a:accent4>
        <a:accent5>
          <a:srgbClr val="BDCFBB"/>
        </a:accent5>
        <a:accent6>
          <a:srgbClr val="3F4D40"/>
        </a:accent6>
        <a:hlink>
          <a:srgbClr val="FFDC0B"/>
        </a:hlink>
        <a:folHlink>
          <a:srgbClr val="FC991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6">
        <a:dk1>
          <a:srgbClr val="0A6866"/>
        </a:dk1>
        <a:lt1>
          <a:srgbClr val="FFFFFF"/>
        </a:lt1>
        <a:dk2>
          <a:srgbClr val="0D8784"/>
        </a:dk2>
        <a:lt2>
          <a:srgbClr val="B8DEC6"/>
        </a:lt2>
        <a:accent1>
          <a:srgbClr val="3C7652"/>
        </a:accent1>
        <a:accent2>
          <a:srgbClr val="005250"/>
        </a:accent2>
        <a:accent3>
          <a:srgbClr val="AAC3C2"/>
        </a:accent3>
        <a:accent4>
          <a:srgbClr val="DADADA"/>
        </a:accent4>
        <a:accent5>
          <a:srgbClr val="AFBDB3"/>
        </a:accent5>
        <a:accent6>
          <a:srgbClr val="004948"/>
        </a:accent6>
        <a:hlink>
          <a:srgbClr val="00E0A5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7">
        <a:dk1>
          <a:srgbClr val="50688C"/>
        </a:dk1>
        <a:lt1>
          <a:srgbClr val="FFFFFF"/>
        </a:lt1>
        <a:dk2>
          <a:srgbClr val="6E87AC"/>
        </a:dk2>
        <a:lt2>
          <a:srgbClr val="FFFFFF"/>
        </a:lt2>
        <a:accent1>
          <a:srgbClr val="376EA5"/>
        </a:accent1>
        <a:accent2>
          <a:srgbClr val="445876"/>
        </a:accent2>
        <a:accent3>
          <a:srgbClr val="BAC3D2"/>
        </a:accent3>
        <a:accent4>
          <a:srgbClr val="DADADA"/>
        </a:accent4>
        <a:accent5>
          <a:srgbClr val="AEBACF"/>
        </a:accent5>
        <a:accent6>
          <a:srgbClr val="3D4F6A"/>
        </a:accent6>
        <a:hlink>
          <a:srgbClr val="66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8">
        <a:dk1>
          <a:srgbClr val="000000"/>
        </a:dk1>
        <a:lt1>
          <a:srgbClr val="DDDCC5"/>
        </a:lt1>
        <a:dk2>
          <a:srgbClr val="000000"/>
        </a:dk2>
        <a:lt2>
          <a:srgbClr val="C9C6A5"/>
        </a:lt2>
        <a:accent1>
          <a:srgbClr val="C0C0C0"/>
        </a:accent1>
        <a:accent2>
          <a:srgbClr val="B0AC90"/>
        </a:accent2>
        <a:accent3>
          <a:srgbClr val="EBEBDF"/>
        </a:accent3>
        <a:accent4>
          <a:srgbClr val="000000"/>
        </a:accent4>
        <a:accent5>
          <a:srgbClr val="DCDCDC"/>
        </a:accent5>
        <a:accent6>
          <a:srgbClr val="9F9B82"/>
        </a:accent6>
        <a:hlink>
          <a:srgbClr val="666699"/>
        </a:hlink>
        <a:folHlink>
          <a:srgbClr val="905C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навес 9">
        <a:dk1>
          <a:srgbClr val="000000"/>
        </a:dk1>
        <a:lt1>
          <a:srgbClr val="FFFFFF"/>
        </a:lt1>
        <a:dk2>
          <a:srgbClr val="000099"/>
        </a:dk2>
        <a:lt2>
          <a:srgbClr val="DDDDDD"/>
        </a:lt2>
        <a:accent1>
          <a:srgbClr val="C6D4D4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DFE6E6"/>
        </a:accent5>
        <a:accent6>
          <a:srgbClr val="AEAEAE"/>
        </a:accent6>
        <a:hlink>
          <a:srgbClr val="6600FF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Digital Dots</Template>
  <TotalTime>921</TotalTime>
  <Words>1133</Words>
  <Application>Microsoft Office PowerPoint</Application>
  <PresentationFormat>Экран (4:3)</PresentationFormat>
  <Paragraphs>347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16</vt:i4>
      </vt:variant>
    </vt:vector>
  </HeadingPairs>
  <TitlesOfParts>
    <vt:vector size="24" baseType="lpstr">
      <vt:lpstr>Arial</vt:lpstr>
      <vt:lpstr>Marlett</vt:lpstr>
      <vt:lpstr>Tahoma</vt:lpstr>
      <vt:lpstr>Times New Roman</vt:lpstr>
      <vt:lpstr>Wingdings</vt:lpstr>
      <vt:lpstr>Оформление по умолчанию</vt:lpstr>
      <vt:lpstr>Точки</vt:lpstr>
      <vt:lpstr>Занавес</vt:lpstr>
      <vt:lpstr>Урок по теме «Координатная плоскость»</vt:lpstr>
      <vt:lpstr>Презентация PowerPoint</vt:lpstr>
      <vt:lpstr>Для определения положения точки  на плоскости одного числа недостаточно</vt:lpstr>
      <vt:lpstr>Презентация PowerPoint</vt:lpstr>
      <vt:lpstr>Презентация PowerPoint</vt:lpstr>
      <vt:lpstr>Презентация PowerPoint</vt:lpstr>
      <vt:lpstr>Презентация PowerPoint</vt:lpstr>
      <vt:lpstr>Построим точку В(4;-3)</vt:lpstr>
      <vt:lpstr>Презентация PowerPoint</vt:lpstr>
      <vt:lpstr>     Задание:   Построить точки          А(-2;-4)          В(-2;3)          С(4;3)          D(3;1)          Е(4;-1)          F(-2;-1)  Построить ломанную АВСDЕF</vt:lpstr>
      <vt:lpstr>Этот знак в школе Пифагора считался символом дружбы, он был чем-то вроде талисмана, которым одаривали друзей, тайным знаком, по которому Пифагорейцы узнавали друг друга. В средние века он предохранял от нечистой силы, что, впрочем, не мешало называть его «лапой ведьмы».</vt:lpstr>
      <vt:lpstr>«Всё есть число», «числа правят миром», - искренне верил Пифагор. Пифагорейцы обожествляли числа и геометрические фигуры, а их богатая фантазия наделяла их невероятными свойствами. Число 1 означает огонь, 2 – землю, 3 – воду, 4 – воздух, А мы с вами попробуем построить символ разума </vt:lpstr>
      <vt:lpstr>          А(1;2)           В(3;2)           С(2;-3)           D(1,5;-1)           Е(3;-1)</vt:lpstr>
      <vt:lpstr>                                  Задача. С помощью трёх точек, соединённых между собой отрезками, нарисуйте на координатной плоскости число 5. </vt:lpstr>
      <vt:lpstr>   Домашнее задание:        п.8.5    №8.68                   №8.69                   №8.72(1) </vt:lpstr>
      <vt:lpstr>Подведём итог урока.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29</cp:revision>
  <dcterms:created xsi:type="dcterms:W3CDTF">2006-11-01T17:46:28Z</dcterms:created>
  <dcterms:modified xsi:type="dcterms:W3CDTF">2024-03-27T11:28:38Z</dcterms:modified>
</cp:coreProperties>
</file>