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Default Extension="wdp" ContentType="image/vnd.ms-photo"/>
  <Override PartName="/docProps/app.xml" ContentType="application/vnd.openxmlformats-officedocument.extended-properties+xml"/>
  <Override PartName="/docProps/core.xml" ContentType="application/vnd.openxmlformats-package.core-properties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2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</p:sldMasterIdLst>
  <p:sldIdLst>
    <p:sldId id="260" r:id="rId2"/>
    <p:sldId id="263" r:id="rId3"/>
    <p:sldId id="277" r:id="rId4"/>
    <p:sldId id="271" r:id="rId5"/>
    <p:sldId id="264" r:id="rId6"/>
    <p:sldId id="279" r:id="rId7"/>
    <p:sldId id="280" r:id="rId8"/>
    <p:sldId id="281" r:id="rId9"/>
    <p:sldId id="285" r:id="rId10"/>
    <p:sldId id="290" r:id="rId11"/>
    <p:sldId id="292" r:id="rId12"/>
    <p:sldId id="294" r:id="rId13"/>
    <p:sldId id="296" r:id="rId14"/>
    <p:sldId id="297" r:id="rId15"/>
    <p:sldId id="298" r:id="rId16"/>
    <p:sldId id="302" r:id="rId17"/>
  </p:sldIdLst>
  <p:sldSz cx="12192000" cy="6858000"/>
  <p:notesSz cx="6858000" cy="9144000"/>
  <p:custDataLst>
    <p:tags r:id="rId18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2983E"/>
    <a:srgbClr val="01883E"/>
    <a:srgbClr val="0070A2"/>
    <a:srgbClr val="0094DA"/>
    <a:srgbClr val="008545"/>
    <a:srgbClr val="EBF5FE"/>
    <a:srgbClr val="F3F8F2"/>
    <a:srgbClr val="70AF00"/>
    <a:srgbClr val="68A500"/>
    <a:srgbClr val="5DA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9.xml" /><Relationship Id="rId11" Type="http://schemas.openxmlformats.org/officeDocument/2006/relationships/slide" Target="slides/slide10.xml" /><Relationship Id="rId12" Type="http://schemas.openxmlformats.org/officeDocument/2006/relationships/slide" Target="slides/slide11.xml" /><Relationship Id="rId13" Type="http://schemas.openxmlformats.org/officeDocument/2006/relationships/slide" Target="slides/slide12.xml" /><Relationship Id="rId14" Type="http://schemas.openxmlformats.org/officeDocument/2006/relationships/slide" Target="slides/slide13.xml" /><Relationship Id="rId15" Type="http://schemas.openxmlformats.org/officeDocument/2006/relationships/slide" Target="slides/slide14.xml" /><Relationship Id="rId16" Type="http://schemas.openxmlformats.org/officeDocument/2006/relationships/slide" Target="slides/slide15.xml" /><Relationship Id="rId17" Type="http://schemas.openxmlformats.org/officeDocument/2006/relationships/slide" Target="slides/slide16.xml" /><Relationship Id="rId18" Type="http://schemas.openxmlformats.org/officeDocument/2006/relationships/tags" Target="tags/tag1.xml" /><Relationship Id="rId19" Type="http://schemas.openxmlformats.org/officeDocument/2006/relationships/presProps" Target="presProps.xml" /><Relationship Id="rId2" Type="http://schemas.openxmlformats.org/officeDocument/2006/relationships/slide" Target="slides/slide1.xml" /><Relationship Id="rId20" Type="http://schemas.openxmlformats.org/officeDocument/2006/relationships/viewProps" Target="viewProps.xml" /><Relationship Id="rId21" Type="http://schemas.openxmlformats.org/officeDocument/2006/relationships/theme" Target="theme/theme1.xml" /><Relationship Id="rId22" Type="http://schemas.openxmlformats.org/officeDocument/2006/relationships/tableStyles" Target="tableStyles.xml" /><Relationship Id="rId3" Type="http://schemas.openxmlformats.org/officeDocument/2006/relationships/slide" Target="slides/slide2.xml" /><Relationship Id="rId4" Type="http://schemas.openxmlformats.org/officeDocument/2006/relationships/slide" Target="slides/slide3.xml" /><Relationship Id="rId5" Type="http://schemas.openxmlformats.org/officeDocument/2006/relationships/slide" Target="slides/slide4.xml" /><Relationship Id="rId6" Type="http://schemas.openxmlformats.org/officeDocument/2006/relationships/slide" Target="slides/slide5.xml" /><Relationship Id="rId7" Type="http://schemas.openxmlformats.org/officeDocument/2006/relationships/slide" Target="slides/slide6.xml" /><Relationship Id="rId8" Type="http://schemas.openxmlformats.org/officeDocument/2006/relationships/slide" Target="slides/slide7.xml" /><Relationship Id="rId9" Type="http://schemas.openxmlformats.org/officeDocument/2006/relationships/slide" Target="slides/slide8.xml" /></Relationships>
</file>

<file path=ppt/diagrams/colors1.xml><?xml version="1.0" encoding="utf-8"?>
<dgm:colorsDef xmlns:a="http://schemas.openxmlformats.org/drawingml/2006/main" xmlns:dgm="http://schemas.openxmlformats.org/drawingml/2006/diagram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a="http://schemas.openxmlformats.org/drawingml/2006/main" xmlns:r="http://schemas.openxmlformats.org/officeDocument/2006/relationships" xmlns:dgm="http://schemas.openxmlformats.org/drawingml/2006/diagram">
  <dgm:ptLst>
    <dgm:pt modelId="{7B38CE31-1655-4DF1-AC2D-F249ADC9CC94}" type="doc">
      <dgm:prSet loTypeId="urn:microsoft.com/office/officeart/2005/8/layout/vList2" loCatId="list" qsTypeId="urn:microsoft.com/office/officeart/2005/8/quickstyle/simple1" qsCatId="simple" csTypeId="urn:microsoft.com/office/officeart/2005/8/colors/accent1_4" csCatId="accent1"/>
      <dgm:spPr/>
      <dgm:t>
        <a:bodyPr/>
        <a:lstStyle/>
        <a:p>
          <a:endParaRPr lang="ru-RU"/>
        </a:p>
      </dgm:t>
    </dgm:pt>
    <dgm:pt modelId="{393D0439-7232-4BE0-83BF-9A1CFAE7528D}" type="parTrans" cxnId="{48193F9F-8AC3-470E-8592-E3C4A6E0AD95}">
      <dgm:prSet/>
      <dgm:spPr/>
      <dgm:t>
        <a:bodyPr/>
        <a:lstStyle/>
        <a:p>
          <a:endParaRPr lang="ru-RU"/>
        </a:p>
      </dgm:t>
    </dgm:pt>
    <dgm:pt modelId="{0B9E22F2-B3D4-4D1F-8345-0AF2031BA417}">
      <dgm:prSet/>
      <dgm:spPr/>
      <dgm:t>
        <a:bodyPr/>
        <a:lstStyle/>
        <a:p>
          <a:r>
            <a:rPr lang="ru-RU" b="1"/>
            <a:t>Блок 1. Паспорт – главный документ гражданина Республики Беларусь</a:t>
          </a:r>
          <a:endParaRPr lang="ru-RU"/>
        </a:p>
      </dgm:t>
    </dgm:pt>
    <dgm:pt modelId="{AF065212-064C-43C0-A280-7A38A664F753}" type="sibTrans" cxnId="{48193F9F-8AC3-470E-8592-E3C4A6E0AD95}">
      <dgm:prSet/>
      <dgm:spPr/>
      <dgm:t>
        <a:bodyPr/>
        <a:lstStyle/>
        <a:p>
          <a:endParaRPr lang="ru-RU"/>
        </a:p>
      </dgm:t>
    </dgm:pt>
    <dgm:pt modelId="{96C44395-75D4-45C9-9AE2-D07F4764DECD}" type="parTrans" cxnId="{CE49D6FD-8A86-4E56-A806-EBFBF8D26447}">
      <dgm:prSet/>
      <dgm:spPr/>
      <dgm:t>
        <a:bodyPr/>
        <a:lstStyle/>
        <a:p>
          <a:endParaRPr lang="ru-RU"/>
        </a:p>
      </dgm:t>
    </dgm:pt>
    <dgm:pt modelId="{A133DF22-540E-49DB-AA2C-D8ED19D585F5}">
      <dgm:prSet/>
      <dgm:spPr/>
      <dgm:t>
        <a:bodyPr/>
        <a:lstStyle/>
        <a:p>
          <a:r>
            <a:rPr lang="ru-RU" b="1"/>
            <a:t>Блок 2. Паспорт гражданина Республики Беларусь нужно бережно хранить</a:t>
          </a:r>
          <a:endParaRPr lang="ru-RU"/>
        </a:p>
      </dgm:t>
    </dgm:pt>
    <dgm:pt modelId="{6E0E4DAD-D9A9-4D3C-ADF4-2A6A5983E31C}" type="sibTrans" cxnId="{CE49D6FD-8A86-4E56-A806-EBFBF8D26447}">
      <dgm:prSet/>
      <dgm:spPr/>
      <dgm:t>
        <a:bodyPr/>
        <a:lstStyle/>
        <a:p>
          <a:endParaRPr lang="ru-RU"/>
        </a:p>
      </dgm:t>
    </dgm:pt>
    <dgm:pt modelId="{8D1D6DB7-082A-4F98-934E-86428DB1A327}" type="parTrans" cxnId="{E320D108-84A0-4FAA-B8EB-F0C4204A3807}">
      <dgm:prSet/>
      <dgm:spPr/>
      <dgm:t>
        <a:bodyPr/>
        <a:lstStyle/>
        <a:p>
          <a:endParaRPr lang="ru-RU"/>
        </a:p>
      </dgm:t>
    </dgm:pt>
    <dgm:pt modelId="{996F70AA-3DB4-4CFA-A1E3-2B92EC7B9CE4}">
      <dgm:prSet/>
      <dgm:spPr/>
      <dgm:t>
        <a:bodyPr/>
        <a:lstStyle/>
        <a:p>
          <a:r>
            <a:rPr lang="ru-RU" b="1"/>
            <a:t>Блок 3. Государственные символы Республики Беларусь – отражение истории и культуры Беларуси</a:t>
          </a:r>
          <a:endParaRPr lang="ru-RU"/>
        </a:p>
      </dgm:t>
    </dgm:pt>
    <dgm:pt modelId="{FDE2F936-92A5-4F43-82C3-8529969FA80F}" type="sibTrans" cxnId="{E320D108-84A0-4FAA-B8EB-F0C4204A3807}">
      <dgm:prSet/>
      <dgm:spPr/>
      <dgm:t>
        <a:bodyPr/>
        <a:lstStyle/>
        <a:p>
          <a:endParaRPr lang="ru-RU"/>
        </a:p>
      </dgm:t>
    </dgm:pt>
    <dgm:pt modelId="{B9802851-E1ED-4500-A645-CEE18B01660B}" type="parTrans" cxnId="{6B9A1BE3-5D53-4960-9E32-FF90AC6963AF}">
      <dgm:prSet/>
      <dgm:spPr/>
      <dgm:t>
        <a:bodyPr/>
        <a:lstStyle/>
        <a:p>
          <a:endParaRPr lang="ru-RU"/>
        </a:p>
      </dgm:t>
    </dgm:pt>
    <dgm:pt modelId="{5DE668FF-5353-40DD-A456-74A0D045AB58}">
      <dgm:prSet/>
      <dgm:spPr/>
      <dgm:t>
        <a:bodyPr/>
        <a:lstStyle/>
        <a:p>
          <a:r>
            <a:rPr lang="ru-RU" b="1"/>
            <a:t>Блок 4. Личные качества граждан Республики Беларусь</a:t>
          </a:r>
          <a:endParaRPr lang="ru-RU"/>
        </a:p>
      </dgm:t>
    </dgm:pt>
    <dgm:pt modelId="{ED5EACAF-D87D-4312-BC8D-F7B237BAB6F9}" type="sibTrans" cxnId="{6B9A1BE3-5D53-4960-9E32-FF90AC6963AF}">
      <dgm:prSet/>
      <dgm:spPr/>
      <dgm:t>
        <a:bodyPr/>
        <a:lstStyle/>
        <a:p>
          <a:endParaRPr lang="ru-RU"/>
        </a:p>
      </dgm:t>
    </dgm:pt>
    <dgm:pt modelId="{98BECC33-83F2-4059-84D7-6B339835F2CD}" type="parTrans" cxnId="{A6D3D9D8-2EBE-4003-B4BB-0658844E3C28}">
      <dgm:prSet/>
      <dgm:spPr/>
      <dgm:t>
        <a:bodyPr/>
        <a:lstStyle/>
        <a:p>
          <a:endParaRPr lang="ru-RU"/>
        </a:p>
      </dgm:t>
    </dgm:pt>
    <dgm:pt modelId="{E057C053-8335-41F2-9B8F-27275A61FAF4}">
      <dgm:prSet/>
      <dgm:spPr/>
      <dgm:t>
        <a:bodyPr/>
        <a:lstStyle/>
        <a:p>
          <a:r>
            <a:rPr lang="ru-RU" b="1"/>
            <a:t>Блок 5. Черты национального характера белорусского народа, наследуемые из поколения в поколение</a:t>
          </a:r>
          <a:endParaRPr lang="ru-RU"/>
        </a:p>
      </dgm:t>
    </dgm:pt>
    <dgm:pt modelId="{DE82B275-0194-45AD-9CBE-3506D810707E}" type="sibTrans" cxnId="{A6D3D9D8-2EBE-4003-B4BB-0658844E3C28}">
      <dgm:prSet/>
      <dgm:spPr/>
      <dgm:t>
        <a:bodyPr/>
        <a:lstStyle/>
        <a:p>
          <a:endParaRPr lang="ru-RU"/>
        </a:p>
      </dgm:t>
    </dgm:pt>
    <dgm:pt modelId="{28ECCA23-0AAB-4EC3-BA8C-CA18410701A4}" type="pres">
      <dgm:prSet presAssocID="{7B38CE31-1655-4DF1-AC2D-F249ADC9CC94}" presName="linear">
        <dgm:presLayoutVars>
          <dgm:animLvl val="lvl"/>
          <dgm:resizeHandles val="exact"/>
        </dgm:presLayoutVars>
      </dgm:prSet>
      <dgm:spPr/>
      <dgm:t>
        <a:bodyPr/>
        <a:lstStyle/>
        <a:p/>
      </dgm:t>
    </dgm:pt>
    <dgm:pt modelId="{8DABE471-1451-4918-9008-F67F230F49E2}" type="pres">
      <dgm:prSet presAssocID="{0B9E22F2-B3D4-4D1F-8345-0AF2031BA417}" presName="parentText" presStyleLbl="node1" presStyleCnt="5">
        <dgm:presLayoutVars>
          <dgm:chMax val="0"/>
          <dgm:bulletEnabled val="1"/>
        </dgm:presLayoutVars>
      </dgm:prSet>
      <dgm:spPr/>
      <dgm:t>
        <a:bodyPr/>
        <a:lstStyle/>
        <a:p/>
      </dgm:t>
    </dgm:pt>
    <dgm:pt modelId="{7377FEDE-A9A5-4511-A04A-9EA10274F912}" type="pres">
      <dgm:prSet presAssocID="{AF065212-064C-43C0-A280-7A38A664F753}" presName="spacer"/>
      <dgm:spPr/>
      <dgm:t>
        <a:bodyPr/>
        <a:lstStyle/>
        <a:p/>
      </dgm:t>
    </dgm:pt>
    <dgm:pt modelId="{352D0771-1810-40D3-B824-0D3E31991325}" type="pres">
      <dgm:prSet presAssocID="{A133DF22-540E-49DB-AA2C-D8ED19D585F5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/>
      </dgm:t>
    </dgm:pt>
    <dgm:pt modelId="{93C3EBBF-95A1-48B6-AC99-3119F93EFBA7}" type="pres">
      <dgm:prSet presAssocID="{6E0E4DAD-D9A9-4D3C-ADF4-2A6A5983E31C}" presName="spacer"/>
      <dgm:spPr/>
      <dgm:t>
        <a:bodyPr/>
        <a:lstStyle/>
        <a:p/>
      </dgm:t>
    </dgm:pt>
    <dgm:pt modelId="{0A06E2F5-1D6A-49C0-B701-55CE7D034FF9}" type="pres">
      <dgm:prSet presAssocID="{996F70AA-3DB4-4CFA-A1E3-2B92EC7B9CE4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/>
      </dgm:t>
    </dgm:pt>
    <dgm:pt modelId="{339F4E9E-BDEB-4BEE-AD16-F32EE114B241}" type="pres">
      <dgm:prSet presAssocID="{FDE2F936-92A5-4F43-82C3-8529969FA80F}" presName="spacer"/>
      <dgm:spPr/>
      <dgm:t>
        <a:bodyPr/>
        <a:lstStyle/>
        <a:p/>
      </dgm:t>
    </dgm:pt>
    <dgm:pt modelId="{70C68FE8-59BA-45A2-B139-DF9A43862C88}" type="pres">
      <dgm:prSet presAssocID="{5DE668FF-5353-40DD-A456-74A0D045AB58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/>
      </dgm:t>
    </dgm:pt>
    <dgm:pt modelId="{57595693-ADFC-4CE7-9B9F-7376B7A69E10}" type="pres">
      <dgm:prSet presAssocID="{ED5EACAF-D87D-4312-BC8D-F7B237BAB6F9}" presName="spacer"/>
      <dgm:spPr/>
      <dgm:t>
        <a:bodyPr/>
        <a:lstStyle/>
        <a:p/>
      </dgm:t>
    </dgm:pt>
    <dgm:pt modelId="{EC705086-9C34-4456-8749-6D9E4CF24F68}" type="pres">
      <dgm:prSet presAssocID="{E057C053-8335-41F2-9B8F-27275A61FAF4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/>
      </dgm:t>
    </dgm:pt>
  </dgm:ptLst>
  <dgm:cxnLst>
    <dgm:cxn modelId="{48193F9F-8AC3-470E-8592-E3C4A6E0AD95}" srcId="{7B38CE31-1655-4DF1-AC2D-F249ADC9CC94}" destId="{0B9E22F2-B3D4-4D1F-8345-0AF2031BA417}" srcOrd="0" destOrd="0" parTransId="{393D0439-7232-4BE0-83BF-9A1CFAE7528D}" sibTransId="{AF065212-064C-43C0-A280-7A38A664F753}"/>
    <dgm:cxn modelId="{CE49D6FD-8A86-4E56-A806-EBFBF8D26447}" srcId="{7B38CE31-1655-4DF1-AC2D-F249ADC9CC94}" destId="{A133DF22-540E-49DB-AA2C-D8ED19D585F5}" srcOrd="1" destOrd="0" parTransId="{96C44395-75D4-45C9-9AE2-D07F4764DECD}" sibTransId="{6E0E4DAD-D9A9-4D3C-ADF4-2A6A5983E31C}"/>
    <dgm:cxn modelId="{E320D108-84A0-4FAA-B8EB-F0C4204A3807}" srcId="{7B38CE31-1655-4DF1-AC2D-F249ADC9CC94}" destId="{996F70AA-3DB4-4CFA-A1E3-2B92EC7B9CE4}" srcOrd="2" destOrd="0" parTransId="{8D1D6DB7-082A-4F98-934E-86428DB1A327}" sibTransId="{FDE2F936-92A5-4F43-82C3-8529969FA80F}"/>
    <dgm:cxn modelId="{6B9A1BE3-5D53-4960-9E32-FF90AC6963AF}" srcId="{7B38CE31-1655-4DF1-AC2D-F249ADC9CC94}" destId="{5DE668FF-5353-40DD-A456-74A0D045AB58}" srcOrd="3" destOrd="0" parTransId="{B9802851-E1ED-4500-A645-CEE18B01660B}" sibTransId="{ED5EACAF-D87D-4312-BC8D-F7B237BAB6F9}"/>
    <dgm:cxn modelId="{A6D3D9D8-2EBE-4003-B4BB-0658844E3C28}" srcId="{7B38CE31-1655-4DF1-AC2D-F249ADC9CC94}" destId="{E057C053-8335-41F2-9B8F-27275A61FAF4}" srcOrd="4" destOrd="0" parTransId="{98BECC33-83F2-4059-84D7-6B339835F2CD}" sibTransId="{DE82B275-0194-45AD-9CBE-3506D810707E}"/>
    <dgm:cxn modelId="{3F80B239-02B0-4D03-9374-B6F41A43C7B0}" type="presOf" srcId="{7B38CE31-1655-4DF1-AC2D-F249ADC9CC94}" destId="{28ECCA23-0AAB-4EC3-BA8C-CA18410701A4}" srcOrd="0" destOrd="0" presId="urn:microsoft.com/office/officeart/2005/8/layout/vList2"/>
    <dgm:cxn modelId="{7C7A34F9-2617-49E1-AC68-8483E9035AA0}" type="presParOf" srcId="{28ECCA23-0AAB-4EC3-BA8C-CA18410701A4}" destId="{8DABE471-1451-4918-9008-F67F230F49E2}" srcOrd="0" destOrd="0" presId="urn:microsoft.com/office/officeart/2005/8/layout/vList2"/>
    <dgm:cxn modelId="{0AFA3F02-4806-4CCD-816A-FFD38968B101}" type="presOf" srcId="{0B9E22F2-B3D4-4D1F-8345-0AF2031BA417}" destId="{8DABE471-1451-4918-9008-F67F230F49E2}" srcOrd="0" destOrd="0" presId="urn:microsoft.com/office/officeart/2005/8/layout/vList2"/>
    <dgm:cxn modelId="{D5B88665-A80C-4477-8210-F6774CF72399}" type="presParOf" srcId="{28ECCA23-0AAB-4EC3-BA8C-CA18410701A4}" destId="{7377FEDE-A9A5-4511-A04A-9EA10274F912}" srcOrd="1" destOrd="0" presId="urn:microsoft.com/office/officeart/2005/8/layout/vList2"/>
    <dgm:cxn modelId="{5F339C5D-9582-4106-90E0-06642D95EF92}" type="presParOf" srcId="{28ECCA23-0AAB-4EC3-BA8C-CA18410701A4}" destId="{352D0771-1810-40D3-B824-0D3E31991325}" srcOrd="2" destOrd="0" presId="urn:microsoft.com/office/officeart/2005/8/layout/vList2"/>
    <dgm:cxn modelId="{93AB41C7-E6EE-4C52-86EA-3829CF874B41}" type="presOf" srcId="{A133DF22-540E-49DB-AA2C-D8ED19D585F5}" destId="{352D0771-1810-40D3-B824-0D3E31991325}" srcOrd="0" destOrd="0" presId="urn:microsoft.com/office/officeart/2005/8/layout/vList2"/>
    <dgm:cxn modelId="{61524A28-628A-4425-802E-C369DFCC3D66}" type="presParOf" srcId="{28ECCA23-0AAB-4EC3-BA8C-CA18410701A4}" destId="{93C3EBBF-95A1-48B6-AC99-3119F93EFBA7}" srcOrd="3" destOrd="0" presId="urn:microsoft.com/office/officeart/2005/8/layout/vList2"/>
    <dgm:cxn modelId="{9CF5171C-4B25-4A4C-886A-82A5927416B6}" type="presParOf" srcId="{28ECCA23-0AAB-4EC3-BA8C-CA18410701A4}" destId="{0A06E2F5-1D6A-49C0-B701-55CE7D034FF9}" srcOrd="4" destOrd="0" presId="urn:microsoft.com/office/officeart/2005/8/layout/vList2"/>
    <dgm:cxn modelId="{6A9A0451-553C-47F5-86FF-EA77DCD9F81F}" type="presOf" srcId="{996F70AA-3DB4-4CFA-A1E3-2B92EC7B9CE4}" destId="{0A06E2F5-1D6A-49C0-B701-55CE7D034FF9}" srcOrd="0" destOrd="0" presId="urn:microsoft.com/office/officeart/2005/8/layout/vList2"/>
    <dgm:cxn modelId="{E25ADBC3-EB0F-44A4-A740-511381EE7169}" type="presParOf" srcId="{28ECCA23-0AAB-4EC3-BA8C-CA18410701A4}" destId="{339F4E9E-BDEB-4BEE-AD16-F32EE114B241}" srcOrd="5" destOrd="0" presId="urn:microsoft.com/office/officeart/2005/8/layout/vList2"/>
    <dgm:cxn modelId="{A58E70DA-DAB8-4D0C-B61C-E7C5205CF163}" type="presParOf" srcId="{28ECCA23-0AAB-4EC3-BA8C-CA18410701A4}" destId="{70C68FE8-59BA-45A2-B139-DF9A43862C88}" srcOrd="6" destOrd="0" presId="urn:microsoft.com/office/officeart/2005/8/layout/vList2"/>
    <dgm:cxn modelId="{9E33B8D9-AC08-4C8F-BE29-D167D6E07D93}" type="presOf" srcId="{5DE668FF-5353-40DD-A456-74A0D045AB58}" destId="{70C68FE8-59BA-45A2-B139-DF9A43862C88}" srcOrd="0" destOrd="0" presId="urn:microsoft.com/office/officeart/2005/8/layout/vList2"/>
    <dgm:cxn modelId="{01C52F5B-EB12-4EDD-8AC9-94FDEE8FB3C5}" type="presParOf" srcId="{28ECCA23-0AAB-4EC3-BA8C-CA18410701A4}" destId="{57595693-ADFC-4CE7-9B9F-7376B7A69E10}" srcOrd="7" destOrd="0" presId="urn:microsoft.com/office/officeart/2005/8/layout/vList2"/>
    <dgm:cxn modelId="{37DB1B75-E74D-4927-8716-CDEECF61379F}" type="presParOf" srcId="{28ECCA23-0AAB-4EC3-BA8C-CA18410701A4}" destId="{EC705086-9C34-4456-8749-6D9E4CF24F68}" srcOrd="8" destOrd="0" presId="urn:microsoft.com/office/officeart/2005/8/layout/vList2"/>
    <dgm:cxn modelId="{6E7EE85B-E916-48DE-A5E4-F897E5F49EF5}" type="presOf" srcId="{E057C053-8335-41F2-9B8F-27275A61FAF4}" destId="{EC705086-9C34-4456-8749-6D9E4CF24F6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3" minVer="http://schemas.openxmlformats.org/drawingml/2006/main"/>
    </a:ext>
  </dgm:extLst>
</dgm:dataModel>
</file>

<file path=ppt/diagrams/drawing1.xml><?xml version="1.0" encoding="utf-8"?>
<dsp:drawing xmlns:a="http://schemas.openxmlformats.org/drawingml/2006/main" xmlns:r="http://schemas.openxmlformats.org/officeDocument/2006/relationships" xmlns:dsp="http://schemas.microsoft.com/office/drawing/2008/diagram">
  <dsp:spTree>
    <dsp:nvGrpSpPr>
      <dsp:cNvPr id="6" name=""/>
      <dsp:cNvGrpSpPr/>
    </dsp:nvGrpSpPr>
    <dsp:grpSpPr/>
    <dsp:sp modelId="{8DABE471-1451-4918-9008-F67F230F49E2}">
      <dsp:nvSpPr>
        <dsp:cNvPr id="7" name=""/>
        <dsp:cNvSpPr/>
      </dsp:nvSpPr>
      <dsp:spPr>
        <a:xfrm>
          <a:off x="0" y="52303"/>
          <a:ext cx="8944507" cy="794503"/>
        </a:xfrm>
        <a:prstGeom prst="round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/>
            <a:t>Блок 1. Паспорт – главный документ гражданина Республики Беларусь</a:t>
          </a:r>
          <a:endParaRPr lang="ru-RU" sz="2000" kern="1200"/>
        </a:p>
      </dsp:txBody>
      <dsp:txXfrm>
        <a:off x="38784" y="91087"/>
        <a:ext cx="8866939" cy="716934"/>
      </dsp:txXfrm>
    </dsp:sp>
    <dsp:sp modelId="{352D0771-1810-40D3-B824-0D3E31991325}">
      <dsp:nvSpPr>
        <dsp:cNvPr id="8" name=""/>
        <dsp:cNvSpPr/>
      </dsp:nvSpPr>
      <dsp:spPr>
        <a:xfrm>
          <a:off x="0" y="904406"/>
          <a:ext cx="8944507" cy="794503"/>
        </a:xfrm>
        <a:prstGeom prst="roundRect">
          <a:avLst/>
        </a:prstGeom>
        <a:solidFill>
          <a:schemeClr val="accent1">
            <a:shade val="50000"/>
            <a:hueOff val="160997"/>
            <a:satOff val="-3921"/>
            <a:lumOff val="1715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/>
            <a:t>Блок 2. Паспорт гражданина Республики Беларусь нужно бережно хранить</a:t>
          </a:r>
          <a:endParaRPr lang="ru-RU" sz="2000" kern="1200"/>
        </a:p>
      </dsp:txBody>
      <dsp:txXfrm>
        <a:off x="38784" y="943190"/>
        <a:ext cx="8866939" cy="716934"/>
      </dsp:txXfrm>
    </dsp:sp>
    <dsp:sp modelId="{0A06E2F5-1D6A-49C0-B701-55CE7D034FF9}">
      <dsp:nvSpPr>
        <dsp:cNvPr id="9" name=""/>
        <dsp:cNvSpPr/>
      </dsp:nvSpPr>
      <dsp:spPr>
        <a:xfrm>
          <a:off x="0" y="1756509"/>
          <a:ext cx="8944507" cy="794503"/>
        </a:xfrm>
        <a:prstGeom prst="roundRect">
          <a:avLst/>
        </a:prstGeom>
        <a:solidFill>
          <a:schemeClr val="accent1">
            <a:shade val="50000"/>
            <a:hueOff val="321995"/>
            <a:satOff val="-7842"/>
            <a:lumOff val="3431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/>
            <a:t>Блок 3. Государственные символы Республики Беларусь – отражение истории и культуры Беларуси</a:t>
          </a:r>
          <a:endParaRPr lang="ru-RU" sz="2000" kern="1200"/>
        </a:p>
      </dsp:txBody>
      <dsp:txXfrm>
        <a:off x="38784" y="1795293"/>
        <a:ext cx="8866939" cy="716934"/>
      </dsp:txXfrm>
    </dsp:sp>
    <dsp:sp modelId="{70C68FE8-59BA-45A2-B139-DF9A43862C88}">
      <dsp:nvSpPr>
        <dsp:cNvPr id="10" name=""/>
        <dsp:cNvSpPr/>
      </dsp:nvSpPr>
      <dsp:spPr>
        <a:xfrm>
          <a:off x="0" y="2608613"/>
          <a:ext cx="8944507" cy="794503"/>
        </a:xfrm>
        <a:prstGeom prst="roundRect">
          <a:avLst/>
        </a:prstGeom>
        <a:solidFill>
          <a:schemeClr val="accent1">
            <a:shade val="50000"/>
            <a:hueOff val="321995"/>
            <a:satOff val="-7842"/>
            <a:lumOff val="3431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/>
            <a:t>Блок 4. Личные качества граждан Республики Беларусь</a:t>
          </a:r>
          <a:endParaRPr lang="ru-RU" sz="2000" kern="1200"/>
        </a:p>
      </dsp:txBody>
      <dsp:txXfrm>
        <a:off x="38784" y="2647398"/>
        <a:ext cx="8866939" cy="716934"/>
      </dsp:txXfrm>
    </dsp:sp>
    <dsp:sp modelId="{EC705086-9C34-4456-8749-6D9E4CF24F68}">
      <dsp:nvSpPr>
        <dsp:cNvPr id="11" name=""/>
        <dsp:cNvSpPr/>
      </dsp:nvSpPr>
      <dsp:spPr>
        <a:xfrm>
          <a:off x="0" y="3460716"/>
          <a:ext cx="8944507" cy="794503"/>
        </a:xfrm>
        <a:prstGeom prst="roundRect">
          <a:avLst/>
        </a:prstGeom>
        <a:solidFill>
          <a:schemeClr val="accent1">
            <a:shade val="50000"/>
            <a:hueOff val="160997"/>
            <a:satOff val="-3921"/>
            <a:lumOff val="1715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/>
            <a:t>Блок 5. Черты национального характера белорусского народа, наследуемые из поколения в поколение</a:t>
          </a:r>
          <a:endParaRPr lang="ru-RU" sz="2000" kern="1200"/>
        </a:p>
      </dsp:txBody>
      <dsp:txXfrm>
        <a:off x="38784" y="3499501"/>
        <a:ext cx="8866939" cy="716934"/>
      </dsp:txXfrm>
    </dsp:sp>
  </dsp:spTree>
</dsp:drawing>
</file>

<file path=ppt/diagrams/layout1.xml><?xml version="1.0" encoding="utf-8"?>
<dgm:layoutDef xmlns:a="http://schemas.openxmlformats.org/drawingml/2006/main" xmlns:r="http://schemas.openxmlformats.org/officeDocument/2006/relationships" xmlns:dgm="http://schemas.openxmlformats.org/drawingml/2006/diagram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a="http://schemas.openxmlformats.org/drawingml/2006/main" xmlns:dgm="http://schemas.openxmlformats.org/drawingml/2006/diagram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jpeg" /><Relationship Id="rId2" Type="http://schemas.openxmlformats.org/officeDocument/2006/relationships/image" Target="../media/image2.png" /><Relationship Id="rId3" Type="http://schemas.microsoft.com/office/2007/relationships/hdphoto" Target="../media/image3.wdp" /><Relationship Id="rId4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4.jpeg" /><Relationship Id="rId2" Type="http://schemas.openxmlformats.org/officeDocument/2006/relationships/image" Target="../media/image2.png" /><Relationship Id="rId3" Type="http://schemas.microsoft.com/office/2007/relationships/hdphoto" Target="../media/image5.wdp" /><Relationship Id="rId4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95622DB-E07A-4DDA-AE6A-55B2FC6BB04A}"/>
              </a:ext>
            </a:extLst>
          </p:cNvPr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2AF7803-E395-4A08-A69E-7382B8B1CE5D}"/>
              </a:ext>
            </a:extLst>
          </p:cNvPr>
          <p:cNvSpPr txBox="1"/>
          <p:nvPr userDrawn="1"/>
        </p:nvSpPr>
        <p:spPr>
          <a:xfrm>
            <a:off x="2138734" y="252523"/>
            <a:ext cx="5016046" cy="989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3600" b="1">
                <a:solidFill>
                  <a:srgbClr val="0070A2"/>
                </a:solidFill>
              </a:rPr>
              <a:t>Я ‒ </a:t>
            </a:r>
            <a:r>
              <a:rPr lang="ru-RU" sz="3600">
                <a:solidFill>
                  <a:srgbClr val="0070A2"/>
                </a:solidFill>
              </a:rPr>
              <a:t>активный гражданин </a:t>
            </a:r>
            <a:r>
              <a:rPr lang="ru-RU" sz="3600" b="1">
                <a:solidFill>
                  <a:srgbClr val="0070A2"/>
                </a:solidFill>
              </a:rPr>
              <a:t>Республики БЕЛАРУСЬ!</a:t>
            </a:r>
          </a:p>
        </p:txBody>
      </p:sp>
      <p:pic>
        <p:nvPicPr>
          <p:cNvPr id="9" name="Рисунок 8" descr="Изображение выглядит как рулетка, объект&#10;&#10;Описание создано автоматически">
            <a:extLst>
              <a:ext uri="{FF2B5EF4-FFF2-40B4-BE49-F238E27FC236}">
                <a16:creationId xmlns:a16="http://schemas.microsoft.com/office/drawing/2014/main" id="{73313175-6FDF-4689-BE9E-F20EBD1BE1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9003" y="252523"/>
            <a:ext cx="2295977" cy="257733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18A691-332D-47B0-AD99-601839422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6968" y="1709738"/>
            <a:ext cx="6096000" cy="2852737"/>
          </a:xfrm>
        </p:spPr>
        <p:txBody>
          <a:bodyPr anchor="ctr" anchorCtr="0">
            <a:normAutofit/>
          </a:bodyPr>
          <a:lstStyle>
            <a:lvl1pPr>
              <a:defRPr sz="4800" b="1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3888DE6-067F-4218-9FC2-08676E0195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16968" y="4589463"/>
            <a:ext cx="7930482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38CE54D-6BE6-44A4-9693-41C8E51CB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31876-EFBF-4EDC-B970-DB88FF45664C}" type="datetimeFigureOut">
              <a:rPr lang="ru-RU" smtClean="0"/>
              <a:t>12.09.2025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33C042-D65E-4C6B-A1EB-A833A26CA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B754EAB-1152-48B2-B20C-4DDA77737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25E4D-593F-4DD8-B801-78EF17B7E5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5797927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0637C29-4C6A-4935-B1D2-EB4DD9B6EE29}"/>
              </a:ext>
            </a:extLst>
          </p:cNvPr>
          <p:cNvSpPr/>
          <p:nvPr userDrawn="1"/>
        </p:nvSpPr>
        <p:spPr>
          <a:xfrm>
            <a:off x="0" y="-23706"/>
            <a:ext cx="12192000" cy="1367986"/>
          </a:xfrm>
          <a:prstGeom prst="rect">
            <a:avLst/>
          </a:prstGeom>
          <a:solidFill>
            <a:srgbClr val="EBF5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980AE13-E255-490E-839A-E6D54CDA0E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5360" y="1525035"/>
            <a:ext cx="10863072" cy="465192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C25109-DA44-460E-930A-A6C454D281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31876-EFBF-4EDC-B970-DB88FF45664C}" type="datetimeFigureOut">
              <a:rPr lang="ru-RU" smtClean="0"/>
              <a:t>12.09.2025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52CF262-AADF-4E2C-BE8F-C962B9731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167C5E9-03E9-4BE1-A860-D2F52ABFF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25E4D-593F-4DD8-B801-78EF17B7E5CF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E657246-89EE-400A-8F36-86B63E9DEEFE}"/>
              </a:ext>
            </a:extLst>
          </p:cNvPr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0" y="-23706"/>
            <a:ext cx="1353312" cy="1367986"/>
          </a:xfrm>
          <a:prstGeom prst="rect">
            <a:avLst/>
          </a:prstGeom>
        </p:spPr>
      </p:pic>
      <p:pic>
        <p:nvPicPr>
          <p:cNvPr id="9" name="Рисунок 8" descr="Изображение выглядит как рулетка, объект&#10;&#10;Описание создано автоматически">
            <a:extLst>
              <a:ext uri="{FF2B5EF4-FFF2-40B4-BE49-F238E27FC236}">
                <a16:creationId xmlns:a16="http://schemas.microsoft.com/office/drawing/2014/main" id="{456AC548-FB92-4A6C-9229-8989D1F7E5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7846" y="106061"/>
            <a:ext cx="892320" cy="1001669"/>
          </a:xfrm>
          <a:prstGeom prst="rect">
            <a:avLst/>
          </a:prstGeom>
        </p:spPr>
      </p:pic>
      <p:sp>
        <p:nvSpPr>
          <p:cNvPr id="13" name="Заголовок 12">
            <a:extLst>
              <a:ext uri="{FF2B5EF4-FFF2-40B4-BE49-F238E27FC236}">
                <a16:creationId xmlns:a16="http://schemas.microsoft.com/office/drawing/2014/main" id="{AA954621-E31C-4D18-A030-8826E0C15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779" y="226218"/>
            <a:ext cx="10515600" cy="971205"/>
          </a:xfrm>
        </p:spPr>
        <p:txBody>
          <a:bodyPr/>
          <a:lstStyle>
            <a:lvl1pPr>
              <a:defRPr b="1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519162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312892-3EB7-4128-9470-39FE791FB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E9FEF5B-B11E-49B1-BB3E-EAAB1ED910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338F6A3-7B3F-4ACF-82F6-51908B3600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31876-EFBF-4EDC-B970-DB88FF45664C}" type="datetimeFigureOut">
              <a:rPr lang="ru-RU" smtClean="0"/>
              <a:t>12.09.2025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909DA6E-A192-4134-ABCD-5C053794CA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A58CC94-592C-451C-AE4A-829E004AC3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525E4D-593F-4DD8-B801-78EF17B7E5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4011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0" r:id="rId2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Relationship Id="rId3" Type="http://schemas.openxmlformats.org/officeDocument/2006/relationships/image" Target="../media/image19.jpeg" /><Relationship Id="rId4" Type="http://schemas.openxmlformats.org/officeDocument/2006/relationships/image" Target="../media/image20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Relationship Id="rId3" Type="http://schemas.openxmlformats.org/officeDocument/2006/relationships/image" Target="../media/image21.jpe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Relationship Id="rId3" Type="http://schemas.openxmlformats.org/officeDocument/2006/relationships/image" Target="../media/image22.jpe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Relationship Id="rId3" Type="http://schemas.openxmlformats.org/officeDocument/2006/relationships/image" Target="../media/image23.jpe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Relationship Id="rId3" Type="http://schemas.openxmlformats.org/officeDocument/2006/relationships/image" Target="../media/image24.jpe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Relationship Id="rId3" Type="http://schemas.openxmlformats.org/officeDocument/2006/relationships/image" Target="../media/image25.jpeg" /><Relationship Id="rId4" Type="http://schemas.openxmlformats.org/officeDocument/2006/relationships/image" Target="../media/image26.jpe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Relationship Id="rId3" Type="http://schemas.microsoft.com/office/2007/relationships/diagramDrawing" Target="../diagrams/drawing1.xml" /><Relationship Id="rId4" Type="http://schemas.openxmlformats.org/officeDocument/2006/relationships/diagramData" Target="../diagrams/data1.xml" /><Relationship Id="rId5" Type="http://schemas.openxmlformats.org/officeDocument/2006/relationships/diagramLayout" Target="../diagrams/layout1.xml" /><Relationship Id="rId6" Type="http://schemas.openxmlformats.org/officeDocument/2006/relationships/diagramQuickStyle" Target="../diagrams/quickStyle1.xml" /><Relationship Id="rId7" Type="http://schemas.openxmlformats.org/officeDocument/2006/relationships/diagramColors" Target="../diagrams/colors1.xm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Relationship Id="rId3" Type="http://schemas.openxmlformats.org/officeDocument/2006/relationships/image" Target="../media/image6.jpeg" /><Relationship Id="rId4" Type="http://schemas.openxmlformats.org/officeDocument/2006/relationships/image" Target="../media/image7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Relationship Id="rId3" Type="http://schemas.openxmlformats.org/officeDocument/2006/relationships/image" Target="../media/image8.jpeg" /><Relationship Id="rId4" Type="http://schemas.openxmlformats.org/officeDocument/2006/relationships/image" Target="../media/image9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Relationship Id="rId3" Type="http://schemas.openxmlformats.org/officeDocument/2006/relationships/image" Target="../media/image10.jpeg" /><Relationship Id="rId4" Type="http://schemas.openxmlformats.org/officeDocument/2006/relationships/image" Target="../media/image11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Relationship Id="rId3" Type="http://schemas.openxmlformats.org/officeDocument/2006/relationships/image" Target="../media/image12.jpeg" /><Relationship Id="rId4" Type="http://schemas.openxmlformats.org/officeDocument/2006/relationships/image" Target="../media/image13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Relationship Id="rId3" Type="http://schemas.openxmlformats.org/officeDocument/2006/relationships/image" Target="../media/image14.jpeg" /><Relationship Id="rId4" Type="http://schemas.openxmlformats.org/officeDocument/2006/relationships/image" Target="../media/image15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Relationship Id="rId3" Type="http://schemas.openxmlformats.org/officeDocument/2006/relationships/image" Target="../media/image16.jpeg" /><Relationship Id="rId4" Type="http://schemas.openxmlformats.org/officeDocument/2006/relationships/image" Target="../media/image17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Relationship Id="rId3" Type="http://schemas.openxmlformats.org/officeDocument/2006/relationships/image" Target="../media/image18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23B29FF2-E430-434D-A78E-B049BBAC9B89}"/>
              </a:ext>
            </a:extLst>
          </p:cNvPr>
          <p:cNvSpPr txBox="1"/>
          <p:nvPr/>
        </p:nvSpPr>
        <p:spPr>
          <a:xfrm>
            <a:off x="3812919" y="5752872"/>
            <a:ext cx="47965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/>
              <a:t>Сентябрь 2025 г.</a:t>
            </a:r>
          </a:p>
        </p:txBody>
      </p:sp>
      <p:sp>
        <p:nvSpPr>
          <p:cNvPr id="26" name="Google Shape;194;p25">
            <a:extLst>
              <a:ext uri="{FF2B5EF4-FFF2-40B4-BE49-F238E27FC236}">
                <a16:creationId xmlns:a16="http://schemas.microsoft.com/office/drawing/2014/main" id="{EF4803C7-F4C5-4F8A-A6ED-ABA3913B7D4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63213" y="1541722"/>
            <a:ext cx="6096000" cy="364567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  <a:spcBef>
                <a:spcPct val="0"/>
              </a:spcBef>
              <a:buClr>
                <a:srgbClr val="1E4E79"/>
              </a:buClr>
              <a:buSzPts val="4000"/>
            </a:pPr>
            <a:br>
              <a:rPr lang="ru-RU" sz="3200">
                <a:solidFill>
                  <a:srgbClr val="0070A2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</a:br>
            <a:r>
              <a:rPr lang="ru-RU" sz="3200">
                <a:solidFill>
                  <a:srgbClr val="0070A2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Тема 1</a:t>
            </a:r>
            <a:br>
              <a:rPr lang="ru-RU" sz="3200">
                <a:solidFill>
                  <a:srgbClr val="0070A2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</a:br>
            <a:br>
              <a:rPr lang="ru-RU" sz="3200">
                <a:solidFill>
                  <a:srgbClr val="FF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</a:br>
            <a:r>
              <a:rPr lang="ru-RU" sz="3200">
                <a:solidFill>
                  <a:srgbClr val="FF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Быть достойным гражданином Республики Беларусь </a:t>
            </a:r>
            <a:br>
              <a:rPr lang="ru-RU" sz="3200">
                <a:solidFill>
                  <a:srgbClr val="0070A2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</a:br>
            <a:r>
              <a:rPr lang="ru-RU" sz="3200">
                <a:solidFill>
                  <a:srgbClr val="01883E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– </a:t>
            </a:r>
            <a:br>
              <a:rPr lang="ru-RU" sz="3200">
                <a:solidFill>
                  <a:srgbClr val="01883E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</a:br>
            <a:r>
              <a:rPr lang="ru-RU" sz="3200">
                <a:solidFill>
                  <a:srgbClr val="01883E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значит демонстрировать преданность своей Родине</a:t>
            </a:r>
          </a:p>
          <a:p>
            <a:pPr>
              <a:lnSpc>
                <a:spcPct val="80000"/>
              </a:lnSpc>
              <a:spcBef>
                <a:spcPct val="0"/>
              </a:spcBef>
              <a:buClr>
                <a:srgbClr val="1E4E79"/>
              </a:buClr>
              <a:buSzPts val="4000"/>
            </a:pPr>
            <a:endParaRPr lang="ru-RU" sz="4800" b="1">
              <a:solidFill>
                <a:srgbClr val="C00000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473740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EF26269-6FA9-497F-A902-65AF7F2EC2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7300"/>
            <a:ext cx="12192000" cy="6858000"/>
          </a:xfrm>
          <a:prstGeom prst="rect">
            <a:avLst/>
          </a:prstGeom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2AF3E6EF-6D89-47C8-8FE1-AAA8635BE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201" y="854034"/>
            <a:ext cx="10202544" cy="971205"/>
          </a:xfrm>
        </p:spPr>
        <p:txBody>
          <a:bodyPr>
            <a:normAutofit fontScale="90000"/>
          </a:bodyPr>
          <a:lstStyle/>
          <a:p>
            <a:r>
              <a:rPr lang="ru-RU">
                <a:solidFill>
                  <a:srgbClr val="01883E"/>
                </a:solidFill>
                <a:latin typeface="+mn-lt"/>
              </a:rPr>
              <a:t>Черты национального характера белорусского народа, наследуемые </a:t>
            </a:r>
            <a:br>
              <a:rPr lang="ru-RU">
                <a:solidFill>
                  <a:srgbClr val="01883E"/>
                </a:solidFill>
                <a:latin typeface="+mn-lt"/>
              </a:rPr>
            </a:br>
            <a:r>
              <a:rPr lang="ru-RU">
                <a:solidFill>
                  <a:srgbClr val="01883E"/>
                </a:solidFill>
                <a:latin typeface="+mn-lt"/>
              </a:rPr>
              <a:t>из поколения в поколение</a:t>
            </a:r>
            <a:br>
              <a:rPr lang="ru-RU">
                <a:solidFill>
                  <a:srgbClr val="FF0000"/>
                </a:solidFill>
              </a:rPr>
            </a:br>
            <a:endParaRPr lang="ru-RU">
              <a:solidFill>
                <a:srgbClr val="0070A2"/>
              </a:solidFill>
              <a:latin typeface="+mn-lt"/>
            </a:endParaRPr>
          </a:p>
        </p:txBody>
      </p:sp>
      <p:sp>
        <p:nvSpPr>
          <p:cNvPr id="9" name="Объект 10">
            <a:extLst>
              <a:ext uri="{FF2B5EF4-FFF2-40B4-BE49-F238E27FC236}">
                <a16:creationId xmlns:a16="http://schemas.microsoft.com/office/drawing/2014/main" id="{51DD1B13-2B14-43D9-BD73-B93871F3DCE2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202229" y="1860601"/>
            <a:ext cx="8092887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ru-RU">
                <a:solidFill>
                  <a:srgbClr val="0094DA"/>
                </a:solidFill>
              </a:rPr>
              <a:t>Терпимость и миролюбие</a:t>
            </a:r>
          </a:p>
        </p:txBody>
      </p:sp>
      <p:sp>
        <p:nvSpPr>
          <p:cNvPr id="12" name="Объект 10">
            <a:extLst>
              <a:ext uri="{FF2B5EF4-FFF2-40B4-BE49-F238E27FC236}">
                <a16:creationId xmlns:a16="http://schemas.microsoft.com/office/drawing/2014/main" id="{70ABA5B5-FFAF-4231-8CE9-807CCDECE587}"/>
              </a:ext>
            </a:extLst>
          </p:cNvPr>
          <p:cNvSpPr txBox="1"/>
          <p:nvPr/>
        </p:nvSpPr>
        <p:spPr>
          <a:xfrm>
            <a:off x="7610683" y="2243766"/>
            <a:ext cx="4499801" cy="2751522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ru-RU" sz="2400">
                <a:solidFill>
                  <a:srgbClr val="0094DA"/>
                </a:solidFill>
              </a:rPr>
              <a:t>Республика Беларусь является полноправным членом мирового сообщества, входит в состав Содружества Независимых Государств, Союзного государства, является членом Шанхайской организации сотрудничества. 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1555FCB-051C-41F1-BDD5-DF3766A5B45E}"/>
              </a:ext>
            </a:extLst>
          </p:cNvPr>
          <p:cNvPicPr/>
          <p:nvPr/>
        </p:nvPicPr>
        <p:blipFill>
          <a:blip r:embed="rId3"/>
          <a:srcRect l="10689" t="13600" r="50292" b="44743"/>
          <a:stretch>
            <a:fillRect/>
          </a:stretch>
        </p:blipFill>
        <p:spPr bwMode="auto">
          <a:xfrm>
            <a:off x="3370926" y="2556490"/>
            <a:ext cx="3993537" cy="220461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Объект 10">
            <a:extLst>
              <a:ext uri="{FF2B5EF4-FFF2-40B4-BE49-F238E27FC236}">
                <a16:creationId xmlns:a16="http://schemas.microsoft.com/office/drawing/2014/main" id="{FCB5BDBF-964E-4409-8678-0AF541B0DDCA}"/>
              </a:ext>
            </a:extLst>
          </p:cNvPr>
          <p:cNvSpPr txBox="1"/>
          <p:nvPr/>
        </p:nvSpPr>
        <p:spPr>
          <a:xfrm>
            <a:off x="3398468" y="5049481"/>
            <a:ext cx="3938452" cy="1754326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ru-RU" sz="2400">
                <a:solidFill>
                  <a:srgbClr val="0094DA"/>
                </a:solidFill>
              </a:rPr>
              <a:t>Республика Беларусь получила статус страны-партнера БРИКС – блока стран с развивающейся экономикой.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F485C98-BB27-4FF9-8CB3-9BFE438733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3938" y="5117655"/>
            <a:ext cx="3050228" cy="1617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100333"/>
      </p:ext>
    </p:extLst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EF26269-6FA9-497F-A902-65AF7F2EC2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2AF3E6EF-6D89-47C8-8FE1-AAA8635BE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5711" y="854034"/>
            <a:ext cx="9380033" cy="971205"/>
          </a:xfrm>
        </p:spPr>
        <p:txBody>
          <a:bodyPr>
            <a:normAutofit fontScale="90000"/>
          </a:bodyPr>
          <a:lstStyle/>
          <a:p>
            <a:r>
              <a:rPr lang="ru-RU">
                <a:solidFill>
                  <a:srgbClr val="01883E"/>
                </a:solidFill>
                <a:latin typeface="+mn-lt"/>
              </a:rPr>
              <a:t>Черты национального характера белорусского народа, наследуемые </a:t>
            </a:r>
            <a:br>
              <a:rPr lang="ru-RU">
                <a:solidFill>
                  <a:srgbClr val="01883E"/>
                </a:solidFill>
                <a:latin typeface="+mn-lt"/>
              </a:rPr>
            </a:br>
            <a:r>
              <a:rPr lang="ru-RU">
                <a:solidFill>
                  <a:srgbClr val="01883E"/>
                </a:solidFill>
                <a:latin typeface="+mn-lt"/>
              </a:rPr>
              <a:t>из поколения в поколение</a:t>
            </a:r>
            <a:br>
              <a:rPr lang="ru-RU">
                <a:solidFill>
                  <a:srgbClr val="FF0000"/>
                </a:solidFill>
              </a:rPr>
            </a:br>
            <a:endParaRPr lang="ru-RU">
              <a:solidFill>
                <a:srgbClr val="0070A2"/>
              </a:solidFill>
              <a:latin typeface="+mn-lt"/>
            </a:endParaRPr>
          </a:p>
        </p:txBody>
      </p:sp>
      <p:sp>
        <p:nvSpPr>
          <p:cNvPr id="9" name="Объект 10">
            <a:extLst>
              <a:ext uri="{FF2B5EF4-FFF2-40B4-BE49-F238E27FC236}">
                <a16:creationId xmlns:a16="http://schemas.microsoft.com/office/drawing/2014/main" id="{51DD1B13-2B14-43D9-BD73-B93871F3DCE2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213465" y="2018986"/>
            <a:ext cx="8092887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ru-RU">
                <a:solidFill>
                  <a:srgbClr val="0094DA"/>
                </a:solidFill>
              </a:rPr>
              <a:t>Уважение к людям других национальностей и разных конфессий</a:t>
            </a:r>
          </a:p>
        </p:txBody>
      </p:sp>
      <p:sp>
        <p:nvSpPr>
          <p:cNvPr id="12" name="Объект 10">
            <a:extLst>
              <a:ext uri="{FF2B5EF4-FFF2-40B4-BE49-F238E27FC236}">
                <a16:creationId xmlns:a16="http://schemas.microsoft.com/office/drawing/2014/main" id="{70ABA5B5-FFAF-4231-8CE9-807CCDECE587}"/>
              </a:ext>
            </a:extLst>
          </p:cNvPr>
          <p:cNvSpPr txBox="1"/>
          <p:nvPr/>
        </p:nvSpPr>
        <p:spPr>
          <a:xfrm>
            <a:off x="7609114" y="2964360"/>
            <a:ext cx="4582886" cy="3083921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ru-RU" sz="2400">
                <a:solidFill>
                  <a:srgbClr val="0094DA"/>
                </a:solidFill>
              </a:rPr>
              <a:t>В Законе «О свободе совести и религиозных организациях» закреплены права граждан Республики Беларусь на свободу совести и вероисповедания, равенство перед законом независимо от отношения к религии, равенство религий перед законом.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82790DC-9E11-4864-845F-5F518806F052}"/>
              </a:ext>
            </a:extLst>
          </p:cNvPr>
          <p:cNvPicPr/>
          <p:nvPr/>
        </p:nvPicPr>
        <p:blipFill>
          <a:blip r:embed="rId3"/>
          <a:srcRect l="28041" t="32793" r="56076" b="42091"/>
          <a:stretch>
            <a:fillRect/>
          </a:stretch>
        </p:blipFill>
        <p:spPr bwMode="auto">
          <a:xfrm>
            <a:off x="2628401" y="3010217"/>
            <a:ext cx="4754289" cy="327628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0790438"/>
      </p:ext>
    </p:extLst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EF26269-6FA9-497F-A902-65AF7F2EC2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2AF3E6EF-6D89-47C8-8FE1-AAA8635BE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5711" y="854034"/>
            <a:ext cx="9380033" cy="971205"/>
          </a:xfrm>
        </p:spPr>
        <p:txBody>
          <a:bodyPr>
            <a:normAutofit fontScale="90000"/>
          </a:bodyPr>
          <a:lstStyle/>
          <a:p>
            <a:r>
              <a:rPr lang="ru-RU">
                <a:solidFill>
                  <a:srgbClr val="01883E"/>
                </a:solidFill>
                <a:latin typeface="+mn-lt"/>
              </a:rPr>
              <a:t>Черты национального характера белорусского народа, наследуемые </a:t>
            </a:r>
            <a:br>
              <a:rPr lang="ru-RU">
                <a:solidFill>
                  <a:srgbClr val="01883E"/>
                </a:solidFill>
                <a:latin typeface="+mn-lt"/>
              </a:rPr>
            </a:br>
            <a:r>
              <a:rPr lang="ru-RU">
                <a:solidFill>
                  <a:srgbClr val="01883E"/>
                </a:solidFill>
                <a:latin typeface="+mn-lt"/>
              </a:rPr>
              <a:t>из поколения в поколение</a:t>
            </a:r>
            <a:br>
              <a:rPr lang="ru-RU">
                <a:solidFill>
                  <a:srgbClr val="FF0000"/>
                </a:solidFill>
              </a:rPr>
            </a:br>
            <a:endParaRPr lang="ru-RU">
              <a:solidFill>
                <a:srgbClr val="0070A2"/>
              </a:solidFill>
              <a:latin typeface="+mn-lt"/>
            </a:endParaRPr>
          </a:p>
        </p:txBody>
      </p:sp>
      <p:sp>
        <p:nvSpPr>
          <p:cNvPr id="9" name="Объект 10">
            <a:extLst>
              <a:ext uri="{FF2B5EF4-FFF2-40B4-BE49-F238E27FC236}">
                <a16:creationId xmlns:a16="http://schemas.microsoft.com/office/drawing/2014/main" id="{51DD1B13-2B14-43D9-BD73-B93871F3DCE2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213465" y="2018986"/>
            <a:ext cx="8092887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ru-RU">
                <a:solidFill>
                  <a:srgbClr val="0094DA"/>
                </a:solidFill>
              </a:rPr>
              <a:t>Уважение к людям других национальностей и разных конфессий</a:t>
            </a:r>
          </a:p>
        </p:txBody>
      </p:sp>
      <p:sp>
        <p:nvSpPr>
          <p:cNvPr id="12" name="Объект 10">
            <a:extLst>
              <a:ext uri="{FF2B5EF4-FFF2-40B4-BE49-F238E27FC236}">
                <a16:creationId xmlns:a16="http://schemas.microsoft.com/office/drawing/2014/main" id="{70ABA5B5-FFAF-4231-8CE9-807CCDECE587}"/>
              </a:ext>
            </a:extLst>
          </p:cNvPr>
          <p:cNvSpPr txBox="1"/>
          <p:nvPr/>
        </p:nvSpPr>
        <p:spPr>
          <a:xfrm>
            <a:off x="7597797" y="3012948"/>
            <a:ext cx="4256314" cy="3008003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ru-RU" sz="2400">
                <a:solidFill>
                  <a:srgbClr val="0094DA"/>
                </a:solidFill>
              </a:rPr>
              <a:t>В Законе «О свободе совести и одна из наших гордостей – это межрелигиозный, межконфессиональный мир. Мы его должны сохранить.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ru-RU" sz="2400">
              <a:solidFill>
                <a:srgbClr val="0094DA"/>
              </a:solidFill>
            </a:endParaRP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ru-RU" sz="2400" i="1">
                <a:solidFill>
                  <a:srgbClr val="0094DA"/>
                </a:solidFill>
              </a:rPr>
              <a:t>Президент Республики Беларусь А.Г. Лукашенко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8E05217-39D1-41B9-AE48-36112CA36D00}"/>
              </a:ext>
            </a:extLst>
          </p:cNvPr>
          <p:cNvPicPr/>
          <p:nvPr/>
        </p:nvPicPr>
        <p:blipFill>
          <a:blip r:embed="rId3"/>
          <a:srcRect l="5493" t="25984" r="70979" b="38798"/>
          <a:stretch>
            <a:fillRect/>
          </a:stretch>
        </p:blipFill>
        <p:spPr bwMode="auto">
          <a:xfrm>
            <a:off x="2818536" y="3051130"/>
            <a:ext cx="4441372" cy="32072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15508913"/>
      </p:ext>
    </p:extLst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EF26269-6FA9-497F-A902-65AF7F2EC2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2AF3E6EF-6D89-47C8-8FE1-AAA8635BE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5711" y="854034"/>
            <a:ext cx="9380033" cy="971205"/>
          </a:xfrm>
        </p:spPr>
        <p:txBody>
          <a:bodyPr>
            <a:normAutofit fontScale="90000"/>
          </a:bodyPr>
          <a:lstStyle/>
          <a:p>
            <a:r>
              <a:rPr lang="ru-RU">
                <a:solidFill>
                  <a:srgbClr val="01883E"/>
                </a:solidFill>
                <a:latin typeface="+mn-lt"/>
              </a:rPr>
              <a:t>Черты национального характера белорусского народа, наследуемые </a:t>
            </a:r>
            <a:br>
              <a:rPr lang="ru-RU">
                <a:solidFill>
                  <a:srgbClr val="01883E"/>
                </a:solidFill>
                <a:latin typeface="+mn-lt"/>
              </a:rPr>
            </a:br>
            <a:r>
              <a:rPr lang="ru-RU">
                <a:solidFill>
                  <a:srgbClr val="01883E"/>
                </a:solidFill>
                <a:latin typeface="+mn-lt"/>
              </a:rPr>
              <a:t>из поколения в поколение</a:t>
            </a:r>
            <a:br>
              <a:rPr lang="ru-RU">
                <a:solidFill>
                  <a:srgbClr val="FF0000"/>
                </a:solidFill>
              </a:rPr>
            </a:br>
            <a:endParaRPr lang="ru-RU">
              <a:solidFill>
                <a:srgbClr val="0070A2"/>
              </a:solidFill>
              <a:latin typeface="+mn-lt"/>
            </a:endParaRPr>
          </a:p>
        </p:txBody>
      </p:sp>
      <p:sp>
        <p:nvSpPr>
          <p:cNvPr id="9" name="Объект 10">
            <a:extLst>
              <a:ext uri="{FF2B5EF4-FFF2-40B4-BE49-F238E27FC236}">
                <a16:creationId xmlns:a16="http://schemas.microsoft.com/office/drawing/2014/main" id="{51DD1B13-2B14-43D9-BD73-B93871F3DCE2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213465" y="2018986"/>
            <a:ext cx="8092887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ru-RU">
                <a:solidFill>
                  <a:srgbClr val="0094DA"/>
                </a:solidFill>
              </a:rPr>
              <a:t>Стремление к порядку и созидательному труду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FA3B822-89DC-45BB-BCD8-381A36AEBF64}"/>
              </a:ext>
            </a:extLst>
          </p:cNvPr>
          <p:cNvPicPr/>
          <p:nvPr/>
        </p:nvPicPr>
        <p:blipFill>
          <a:blip r:embed="rId3"/>
          <a:srcRect l="5591" t="60338" r="74999" b="15422"/>
          <a:stretch>
            <a:fillRect/>
          </a:stretch>
        </p:blipFill>
        <p:spPr bwMode="auto">
          <a:xfrm>
            <a:off x="2214380" y="3072054"/>
            <a:ext cx="5045528" cy="321300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7" name="Объект 10">
            <a:extLst>
              <a:ext uri="{FF2B5EF4-FFF2-40B4-BE49-F238E27FC236}">
                <a16:creationId xmlns:a16="http://schemas.microsoft.com/office/drawing/2014/main" id="{01127B97-9436-4658-BD22-B54E0162A7A6}"/>
              </a:ext>
            </a:extLst>
          </p:cNvPr>
          <p:cNvSpPr txBox="1"/>
          <p:nvPr/>
        </p:nvSpPr>
        <p:spPr>
          <a:xfrm>
            <a:off x="7462157" y="2637999"/>
            <a:ext cx="4391954" cy="3748719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ru-RU" sz="2400">
                <a:solidFill>
                  <a:srgbClr val="0094DA"/>
                </a:solidFill>
              </a:rPr>
              <a:t>Одним из самых значимых культурных событий суверенной Беларуси стал праздник «Дажынк</a:t>
            </a:r>
            <a:r>
              <a:rPr lang="en-US" sz="2400" err="1">
                <a:solidFill>
                  <a:srgbClr val="0094DA"/>
                </a:solidFill>
              </a:rPr>
              <a:t>i</a:t>
            </a:r>
            <a:r>
              <a:rPr lang="ru-RU" sz="2400">
                <a:solidFill>
                  <a:srgbClr val="0094DA"/>
                </a:solidFill>
              </a:rPr>
              <a:t>», который ежегодно проходит осенью во всех регионах Беларуси. Он объединяет современную традицию чествования лучших тружеников села с народными обрядами окончания жатвы, сбора урожая.</a:t>
            </a:r>
            <a:endParaRPr lang="ru-RU" sz="2400" i="1">
              <a:solidFill>
                <a:srgbClr val="0094D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470686"/>
      </p:ext>
    </p:extLst>
  </p:cSld>
  <p:clrMapOvr>
    <a:masterClrMapping/>
  </p:clrMapOvr>
  <p:transition/>
  <p:timing/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EF26269-6FA9-497F-A902-65AF7F2EC2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2AF3E6EF-6D89-47C8-8FE1-AAA8635BE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5711" y="854034"/>
            <a:ext cx="9380033" cy="971205"/>
          </a:xfrm>
        </p:spPr>
        <p:txBody>
          <a:bodyPr>
            <a:normAutofit fontScale="90000"/>
          </a:bodyPr>
          <a:lstStyle/>
          <a:p>
            <a:r>
              <a:rPr lang="ru-RU">
                <a:solidFill>
                  <a:srgbClr val="01883E"/>
                </a:solidFill>
                <a:latin typeface="+mn-lt"/>
              </a:rPr>
              <a:t>Черты национального характера белорусского народа, наследуемые </a:t>
            </a:r>
            <a:br>
              <a:rPr lang="ru-RU">
                <a:solidFill>
                  <a:srgbClr val="01883E"/>
                </a:solidFill>
                <a:latin typeface="+mn-lt"/>
              </a:rPr>
            </a:br>
            <a:r>
              <a:rPr lang="ru-RU">
                <a:solidFill>
                  <a:srgbClr val="01883E"/>
                </a:solidFill>
                <a:latin typeface="+mn-lt"/>
              </a:rPr>
              <a:t>из поколения в поколение</a:t>
            </a:r>
            <a:br>
              <a:rPr lang="ru-RU">
                <a:solidFill>
                  <a:srgbClr val="FF0000"/>
                </a:solidFill>
              </a:rPr>
            </a:br>
            <a:endParaRPr lang="ru-RU">
              <a:solidFill>
                <a:srgbClr val="0070A2"/>
              </a:solidFill>
              <a:latin typeface="+mn-lt"/>
            </a:endParaRPr>
          </a:p>
        </p:txBody>
      </p:sp>
      <p:sp>
        <p:nvSpPr>
          <p:cNvPr id="9" name="Объект 10">
            <a:extLst>
              <a:ext uri="{FF2B5EF4-FFF2-40B4-BE49-F238E27FC236}">
                <a16:creationId xmlns:a16="http://schemas.microsoft.com/office/drawing/2014/main" id="{51DD1B13-2B14-43D9-BD73-B93871F3DCE2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213465" y="2018986"/>
            <a:ext cx="8092887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ru-RU">
                <a:solidFill>
                  <a:srgbClr val="0094DA"/>
                </a:solidFill>
              </a:rPr>
              <a:t>Стремление к порядку и созидательному труду</a:t>
            </a:r>
          </a:p>
        </p:txBody>
      </p:sp>
      <p:sp>
        <p:nvSpPr>
          <p:cNvPr id="17" name="Объект 10">
            <a:extLst>
              <a:ext uri="{FF2B5EF4-FFF2-40B4-BE49-F238E27FC236}">
                <a16:creationId xmlns:a16="http://schemas.microsoft.com/office/drawing/2014/main" id="{01127B97-9436-4658-BD22-B54E0162A7A6}"/>
              </a:ext>
            </a:extLst>
          </p:cNvPr>
          <p:cNvSpPr txBox="1"/>
          <p:nvPr/>
        </p:nvSpPr>
        <p:spPr>
          <a:xfrm>
            <a:off x="7460084" y="3315973"/>
            <a:ext cx="4391954" cy="2086725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ru-RU" sz="2400">
                <a:solidFill>
                  <a:srgbClr val="0094DA"/>
                </a:solidFill>
              </a:rPr>
              <a:t>1 Мая в Беларуси отмечается праздник труда, долгое время он назывался Днем Международной солидарности трудящихся. Сегодня его отмечают в 142 странах мира.</a:t>
            </a:r>
            <a:endParaRPr lang="ru-RU" sz="2400" i="1">
              <a:solidFill>
                <a:srgbClr val="0094DA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CC3DECE-5FC7-4E9C-8EA8-5FACA5BCCBA8}"/>
              </a:ext>
            </a:extLst>
          </p:cNvPr>
          <p:cNvPicPr/>
          <p:nvPr/>
        </p:nvPicPr>
        <p:blipFill>
          <a:blip r:embed="rId3"/>
          <a:srcRect l="10982" t="38185" r="51272" b="13710"/>
          <a:stretch>
            <a:fillRect/>
          </a:stretch>
        </p:blipFill>
        <p:spPr bwMode="auto">
          <a:xfrm>
            <a:off x="2535939" y="3301215"/>
            <a:ext cx="4588329" cy="312391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88855355"/>
      </p:ext>
    </p:extLst>
  </p:cSld>
  <p:clrMapOvr>
    <a:masterClrMapping/>
  </p:clrMapOvr>
  <p:transition/>
  <p:timing/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EF26269-6FA9-497F-A902-65AF7F2EC2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2AF3E6EF-6D89-47C8-8FE1-AAA8635BE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5711" y="854034"/>
            <a:ext cx="9380033" cy="971205"/>
          </a:xfrm>
        </p:spPr>
        <p:txBody>
          <a:bodyPr>
            <a:normAutofit fontScale="90000"/>
          </a:bodyPr>
          <a:lstStyle/>
          <a:p>
            <a:r>
              <a:rPr lang="ru-RU">
                <a:solidFill>
                  <a:srgbClr val="01883E"/>
                </a:solidFill>
                <a:latin typeface="+mn-lt"/>
              </a:rPr>
              <a:t>Черты национального характера белорусского народа, наследуемые </a:t>
            </a:r>
            <a:br>
              <a:rPr lang="ru-RU">
                <a:solidFill>
                  <a:srgbClr val="01883E"/>
                </a:solidFill>
                <a:latin typeface="+mn-lt"/>
              </a:rPr>
            </a:br>
            <a:r>
              <a:rPr lang="ru-RU">
                <a:solidFill>
                  <a:srgbClr val="01883E"/>
                </a:solidFill>
                <a:latin typeface="+mn-lt"/>
              </a:rPr>
              <a:t>из поколения в поколение</a:t>
            </a:r>
            <a:br>
              <a:rPr lang="ru-RU">
                <a:solidFill>
                  <a:srgbClr val="FF0000"/>
                </a:solidFill>
              </a:rPr>
            </a:br>
            <a:endParaRPr lang="ru-RU">
              <a:solidFill>
                <a:srgbClr val="0070A2"/>
              </a:solidFill>
              <a:latin typeface="+mn-lt"/>
            </a:endParaRPr>
          </a:p>
        </p:txBody>
      </p:sp>
      <p:sp>
        <p:nvSpPr>
          <p:cNvPr id="9" name="Объект 10">
            <a:extLst>
              <a:ext uri="{FF2B5EF4-FFF2-40B4-BE49-F238E27FC236}">
                <a16:creationId xmlns:a16="http://schemas.microsoft.com/office/drawing/2014/main" id="{51DD1B13-2B14-43D9-BD73-B93871F3DCE2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213465" y="2018986"/>
            <a:ext cx="8092887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ru-RU">
                <a:solidFill>
                  <a:srgbClr val="0094DA"/>
                </a:solidFill>
              </a:rPr>
              <a:t>Стремление к порядку и созидательному труду</a:t>
            </a:r>
          </a:p>
        </p:txBody>
      </p:sp>
      <p:sp>
        <p:nvSpPr>
          <p:cNvPr id="17" name="Объект 10">
            <a:extLst>
              <a:ext uri="{FF2B5EF4-FFF2-40B4-BE49-F238E27FC236}">
                <a16:creationId xmlns:a16="http://schemas.microsoft.com/office/drawing/2014/main" id="{01127B97-9436-4658-BD22-B54E0162A7A6}"/>
              </a:ext>
            </a:extLst>
          </p:cNvPr>
          <p:cNvSpPr txBox="1"/>
          <p:nvPr/>
        </p:nvSpPr>
        <p:spPr>
          <a:xfrm>
            <a:off x="2679770" y="5963942"/>
            <a:ext cx="8092887" cy="757130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ru-RU" sz="2400">
                <a:solidFill>
                  <a:srgbClr val="0094DA"/>
                </a:solidFill>
              </a:rPr>
              <a:t>Доброй традицией стало участие граждан Беларуси в республиканских субботниках.</a:t>
            </a:r>
            <a:endParaRPr lang="ru-RU" sz="2400" i="1">
              <a:solidFill>
                <a:srgbClr val="0094DA"/>
              </a:solidFill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42686E7-800B-4D17-91B8-DD0D7C7B17AF}"/>
              </a:ext>
            </a:extLst>
          </p:cNvPr>
          <p:cNvPicPr/>
          <p:nvPr/>
        </p:nvPicPr>
        <p:blipFill>
          <a:blip r:embed="rId3"/>
          <a:srcRect l="8923" t="19877" r="73626" b="47686"/>
          <a:stretch>
            <a:fillRect/>
          </a:stretch>
        </p:blipFill>
        <p:spPr bwMode="auto">
          <a:xfrm>
            <a:off x="2679770" y="3073430"/>
            <a:ext cx="2492674" cy="21223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D97E312-7FC4-45F1-A279-C15B41E8AF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0" y="2593415"/>
            <a:ext cx="4637306" cy="3176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024420"/>
      </p:ext>
    </p:extLst>
  </p:cSld>
  <p:clrMapOvr>
    <a:masterClrMapping/>
  </p:clrMapOvr>
  <p:transition/>
  <p:timing/>
</p:sld>
</file>

<file path=ppt/slides/slide1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23B29FF2-E430-434D-A78E-B049BBAC9B89}"/>
              </a:ext>
            </a:extLst>
          </p:cNvPr>
          <p:cNvSpPr txBox="1"/>
          <p:nvPr/>
        </p:nvSpPr>
        <p:spPr>
          <a:xfrm>
            <a:off x="3812919" y="5752872"/>
            <a:ext cx="47965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>
                <a:solidFill>
                  <a:schemeClr val="accent6">
                    <a:lumMod val="75000"/>
                  </a:schemeClr>
                </a:solidFill>
              </a:rPr>
              <a:t>Октябрь 2025 г.</a:t>
            </a:r>
          </a:p>
        </p:txBody>
      </p:sp>
      <p:sp>
        <p:nvSpPr>
          <p:cNvPr id="26" name="Google Shape;194;p25">
            <a:extLst>
              <a:ext uri="{FF2B5EF4-FFF2-40B4-BE49-F238E27FC236}">
                <a16:creationId xmlns:a16="http://schemas.microsoft.com/office/drawing/2014/main" id="{EF4803C7-F4C5-4F8A-A6ED-ABA3913B7D4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63213" y="3303954"/>
            <a:ext cx="6096000" cy="188344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  <a:spcBef>
                <a:spcPct val="0"/>
              </a:spcBef>
              <a:buClr>
                <a:srgbClr val="1E4E79"/>
              </a:buClr>
              <a:buSzPts val="4000"/>
            </a:pPr>
            <a:br>
              <a:rPr lang="ru-RU" sz="3200">
                <a:solidFill>
                  <a:srgbClr val="0070A2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</a:br>
            <a:br>
              <a:rPr lang="ru-RU" sz="3200">
                <a:solidFill>
                  <a:srgbClr val="0070A2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</a:br>
            <a:br>
              <a:rPr lang="ru-RU" sz="3200">
                <a:solidFill>
                  <a:srgbClr val="FF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</a:br>
            <a:endParaRPr lang="ru-RU" sz="4800" b="1">
              <a:solidFill>
                <a:srgbClr val="C00000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B1140A8-721F-408D-ACA4-9A9547F4A06C}"/>
              </a:ext>
            </a:extLst>
          </p:cNvPr>
          <p:cNvSpPr txBox="1"/>
          <p:nvPr/>
        </p:nvSpPr>
        <p:spPr>
          <a:xfrm>
            <a:off x="3335460" y="1779462"/>
            <a:ext cx="4332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Анонс: </a:t>
            </a:r>
            <a:endParaRPr lang="ru-RU" sz="3600" b="1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ACB6BAE-A1FB-46CF-84A1-E0E649875BCC}"/>
              </a:ext>
            </a:extLst>
          </p:cNvPr>
          <p:cNvSpPr/>
          <p:nvPr/>
        </p:nvSpPr>
        <p:spPr>
          <a:xfrm>
            <a:off x="3047999" y="2967335"/>
            <a:ext cx="763772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>
                <a:solidFill>
                  <a:srgbClr val="62983E"/>
                </a:solidFill>
              </a:rPr>
              <a:t>Быть достойным гражданином Республики Беларусь – чтить законы своего государства и брать на себя ответственность за будущую судьбу своей страны.</a:t>
            </a:r>
          </a:p>
        </p:txBody>
      </p:sp>
    </p:spTree>
    <p:extLst>
      <p:ext uri="{BB962C8B-B14F-4D97-AF65-F5344CB8AC3E}">
        <p14:creationId xmlns:p14="http://schemas.microsoft.com/office/powerpoint/2010/main" val="2794090315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EF26269-6FA9-497F-A902-65AF7F2EC2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6EFEE894-79A9-446D-8A4C-6125611545D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9459646"/>
              </p:ext>
            </p:extLst>
          </p:nvPr>
        </p:nvGraphicFramePr>
        <p:xfrm>
          <a:off x="2893925" y="1869439"/>
          <a:ext cx="8944507" cy="4307523"/>
        </p:xfrm>
        <a:graphic>
          <a:graphicData uri="http://schemas.openxmlformats.org/drawingml/2006/diagram">
            <dgm:relIds xmlns:dgm="http://schemas.openxmlformats.org/drawingml/2006/diagram" r:dm="rId4" r:lo="rId5" r:qs="rId6" r:cs="rId7"/>
          </a:graphicData>
        </a:graphic>
      </p:graphicFrame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2AF3E6EF-6D89-47C8-8FE1-AAA8635BE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7093" y="276915"/>
            <a:ext cx="9021339" cy="971205"/>
          </a:xfrm>
        </p:spPr>
        <p:txBody>
          <a:bodyPr/>
          <a:lstStyle/>
          <a:p>
            <a:r>
              <a:rPr lang="ru-RU">
                <a:solidFill>
                  <a:srgbClr val="00B0F0"/>
                </a:solidFill>
                <a:latin typeface="+mn-lt"/>
              </a:rPr>
              <a:t>Блоки для обсуждения:</a:t>
            </a:r>
          </a:p>
        </p:txBody>
      </p:sp>
    </p:spTree>
    <p:extLst>
      <p:ext uri="{BB962C8B-B14F-4D97-AF65-F5344CB8AC3E}">
        <p14:creationId xmlns:p14="http://schemas.microsoft.com/office/powerpoint/2010/main" val="4251404903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EF26269-6FA9-497F-A902-65AF7F2EC2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09" y="0"/>
            <a:ext cx="12192000" cy="6858000"/>
          </a:xfrm>
          <a:prstGeom prst="rect">
            <a:avLst/>
          </a:prstGeom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2AF3E6EF-6D89-47C8-8FE1-AAA8635BE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7093" y="553830"/>
            <a:ext cx="9021339" cy="971205"/>
          </a:xfrm>
        </p:spPr>
        <p:txBody>
          <a:bodyPr>
            <a:normAutofit fontScale="90000"/>
          </a:bodyPr>
          <a:lstStyle/>
          <a:p>
            <a:r>
              <a:rPr lang="ru-RU">
                <a:solidFill>
                  <a:srgbClr val="FF0000"/>
                </a:solidFill>
                <a:latin typeface="+mn-lt"/>
              </a:rPr>
              <a:t>Блок 1. </a:t>
            </a:r>
            <a:r>
              <a:rPr lang="ru-RU">
                <a:solidFill>
                  <a:srgbClr val="01883E"/>
                </a:solidFill>
                <a:latin typeface="+mn-lt"/>
              </a:rPr>
              <a:t>Паспорт – главный документ гражданина Республики Беларусь</a:t>
            </a:r>
            <a:br>
              <a:rPr lang="ru-RU">
                <a:solidFill>
                  <a:srgbClr val="FF0000"/>
                </a:solidFill>
              </a:rPr>
            </a:br>
            <a:endParaRPr lang="ru-RU">
              <a:solidFill>
                <a:srgbClr val="0070A2"/>
              </a:solidFill>
              <a:latin typeface="+mn-lt"/>
            </a:endParaRPr>
          </a:p>
        </p:txBody>
      </p:sp>
      <p:sp>
        <p:nvSpPr>
          <p:cNvPr id="11" name="Объект 10">
            <a:extLst>
              <a:ext uri="{FF2B5EF4-FFF2-40B4-BE49-F238E27FC236}">
                <a16:creationId xmlns:a16="http://schemas.microsoft.com/office/drawing/2014/main" id="{FDA866F5-8638-4889-BCF6-AFC5CDB278F8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015142" y="1678585"/>
            <a:ext cx="90213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just">
              <a:buNone/>
            </a:pPr>
            <a:r>
              <a:rPr lang="ru-RU" sz="2000">
                <a:solidFill>
                  <a:srgbClr val="0094DA"/>
                </a:solidFill>
              </a:rPr>
              <a:t>Документ, удостоверяющий личность и подтверждающий гражданство, обязан иметь каждый гражданин Республики Беларусь, которому исполнилось 14 лет. Это паспорт или идентификационная карта. Получив свой главный документ, гражданин должен его бережно хранить.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F448CA7-E432-418D-AA57-8EC74A060AD7}"/>
              </a:ext>
            </a:extLst>
          </p:cNvPr>
          <p:cNvPicPr/>
          <p:nvPr/>
        </p:nvPicPr>
        <p:blipFill>
          <a:blip r:embed="rId3"/>
          <a:srcRect l="31869" t="22240" r="31860" b="20876"/>
          <a:stretch>
            <a:fillRect/>
          </a:stretch>
        </p:blipFill>
        <p:spPr bwMode="auto">
          <a:xfrm>
            <a:off x="3899368" y="3203620"/>
            <a:ext cx="4387245" cy="328912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AF0CAEB-9987-4589-AC24-E301F68A2F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69924" y="3154066"/>
            <a:ext cx="1715884" cy="3289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466945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EF26269-6FA9-497F-A902-65AF7F2EC2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2AF3E6EF-6D89-47C8-8FE1-AAA8635BE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5600" y="730020"/>
            <a:ext cx="7802139" cy="971205"/>
          </a:xfrm>
        </p:spPr>
        <p:txBody>
          <a:bodyPr>
            <a:normAutofit fontScale="90000"/>
          </a:bodyPr>
          <a:lstStyle/>
          <a:p>
            <a:pPr algn="just"/>
            <a:r>
              <a:rPr lang="ru-RU">
                <a:solidFill>
                  <a:srgbClr val="01883E"/>
                </a:solidFill>
                <a:latin typeface="+mn-lt"/>
              </a:rPr>
              <a:t>Паспорт гражданина Республики Беларусь нужно бережно хранить</a:t>
            </a:r>
            <a:r>
              <a:rPr lang="ru-RU">
                <a:solidFill>
                  <a:srgbClr val="01883E"/>
                </a:solidFill>
              </a:rPr>
              <a:t> </a:t>
            </a:r>
            <a:r>
              <a:rPr lang="ru-RU">
                <a:solidFill>
                  <a:srgbClr val="01883E"/>
                </a:solidFill>
                <a:latin typeface="+mn-lt"/>
              </a:rPr>
              <a:t> </a:t>
            </a:r>
            <a:br>
              <a:rPr lang="ru-RU">
                <a:solidFill>
                  <a:srgbClr val="FF0000"/>
                </a:solidFill>
              </a:rPr>
            </a:br>
            <a:endParaRPr lang="ru-RU">
              <a:solidFill>
                <a:srgbClr val="0070A2"/>
              </a:solidFill>
              <a:latin typeface="+mn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8739794-6EF1-4B10-8685-5F5FA51ED0C8}"/>
              </a:ext>
            </a:extLst>
          </p:cNvPr>
          <p:cNvSpPr txBox="1"/>
          <p:nvPr/>
        </p:nvSpPr>
        <p:spPr>
          <a:xfrm>
            <a:off x="2519681" y="252232"/>
            <a:ext cx="1910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4000" b="1">
                <a:solidFill>
                  <a:srgbClr val="FF0000"/>
                </a:solidFill>
              </a:rPr>
              <a:t>Блок 2.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3ED7C97-94CB-442D-8A6D-A763034C24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4480" y="1793874"/>
            <a:ext cx="8676639" cy="4205922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ru-RU">
                <a:solidFill>
                  <a:srgbClr val="0070A2"/>
                </a:solidFill>
              </a:rPr>
              <a:t>В соответствии с Указом Президента Республики Беларусь от 3 июня 2008 года № 294 «О документировании населения Республики Беларусь</a:t>
            </a:r>
            <a:r>
              <a:rPr lang="ru-RU" b="1">
                <a:solidFill>
                  <a:srgbClr val="0070A2"/>
                </a:solidFill>
              </a:rPr>
              <a:t>» каждый гражданин Республики Беларусь обязан иметь паспорт. 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>
                <a:solidFill>
                  <a:srgbClr val="0070A2"/>
                </a:solidFill>
              </a:rPr>
              <a:t>Согласно Указу Президента Республики Беларусь от 26 июля 2012 г. № 303 «О внесении дополнений и изменений в Указ Президента Республики Беларусь от 3 июня 2008 года № 294 «О документировании населения Республики Беларусь» </a:t>
            </a:r>
            <a:r>
              <a:rPr lang="ru-RU" b="1">
                <a:solidFill>
                  <a:srgbClr val="0070A2"/>
                </a:solidFill>
              </a:rPr>
              <a:t>паспорт выдается в 14 лет.</a:t>
            </a:r>
          </a:p>
          <a:p>
            <a:pPr marL="0" indent="0">
              <a:buNone/>
            </a:pPr>
            <a:endParaRPr lang="ru-RU" sz="4200" i="1">
              <a:solidFill>
                <a:srgbClr val="0070A2"/>
              </a:solidFill>
            </a:endParaRPr>
          </a:p>
          <a:p>
            <a:pPr marL="0" indent="0">
              <a:buNone/>
            </a:pPr>
            <a:endParaRPr lang="ru-RU" sz="4200" i="1">
              <a:solidFill>
                <a:srgbClr val="0070A2"/>
              </a:solidFill>
            </a:endParaRPr>
          </a:p>
          <a:p>
            <a:pPr marL="0" indent="0" algn="ctr">
              <a:buNone/>
            </a:pPr>
            <a:r>
              <a:rPr lang="ru-RU">
                <a:solidFill>
                  <a:srgbClr val="0070A2"/>
                </a:solidFill>
              </a:rPr>
              <a:t>. </a:t>
            </a:r>
          </a:p>
          <a:p>
            <a:pPr marL="0" indent="0">
              <a:buNone/>
            </a:pPr>
            <a:endParaRPr lang="ru-RU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AE59A77-F92F-4B0D-84ED-1888F8614A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3642" y="4377729"/>
            <a:ext cx="3670813" cy="228147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B15BBF6-6765-4D5E-814D-A766166CD4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8522" y="4381869"/>
            <a:ext cx="3951038" cy="227733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125387572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EF26269-6FA9-497F-A902-65AF7F2EC2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2AF3E6EF-6D89-47C8-8FE1-AAA8635BE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6400" y="915588"/>
            <a:ext cx="9021339" cy="971205"/>
          </a:xfrm>
        </p:spPr>
        <p:txBody>
          <a:bodyPr>
            <a:normAutofit fontScale="90000"/>
          </a:bodyPr>
          <a:lstStyle/>
          <a:p>
            <a:r>
              <a:rPr lang="ru-RU">
                <a:solidFill>
                  <a:srgbClr val="FF0000"/>
                </a:solidFill>
                <a:latin typeface="+mn-lt"/>
              </a:rPr>
              <a:t>Блок 3. </a:t>
            </a:r>
            <a:r>
              <a:rPr lang="ru-RU">
                <a:solidFill>
                  <a:srgbClr val="01883E"/>
                </a:solidFill>
                <a:latin typeface="+mn-lt"/>
              </a:rPr>
              <a:t>Государственные символы Республики Беларусь – отражение истории и культуры Беларуси</a:t>
            </a:r>
            <a:br>
              <a:rPr lang="ru-RU">
                <a:solidFill>
                  <a:srgbClr val="FF0000"/>
                </a:solidFill>
              </a:rPr>
            </a:br>
            <a:endParaRPr lang="ru-RU">
              <a:solidFill>
                <a:srgbClr val="0070A2"/>
              </a:solidFill>
              <a:latin typeface="+mn-lt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51F9673-F2AB-4A5A-9EF8-167415FCA7A4}"/>
              </a:ext>
            </a:extLst>
          </p:cNvPr>
          <p:cNvPicPr/>
          <p:nvPr/>
        </p:nvPicPr>
        <p:blipFill>
          <a:blip r:embed="rId3"/>
          <a:srcRect l="50421" t="21973" r="29385" b="59735"/>
          <a:stretch>
            <a:fillRect/>
          </a:stretch>
        </p:blipFill>
        <p:spPr bwMode="auto">
          <a:xfrm>
            <a:off x="6933180" y="3979669"/>
            <a:ext cx="4316911" cy="200841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25DAA57-9913-4EED-943F-0CAC39EB8419}"/>
              </a:ext>
            </a:extLst>
          </p:cNvPr>
          <p:cNvPicPr/>
          <p:nvPr/>
        </p:nvPicPr>
        <p:blipFill>
          <a:blip r:embed="rId4"/>
          <a:srcRect l="50696" t="41848" r="32056" b="17377"/>
          <a:stretch>
            <a:fillRect/>
          </a:stretch>
        </p:blipFill>
        <p:spPr bwMode="auto">
          <a:xfrm>
            <a:off x="3130956" y="2155372"/>
            <a:ext cx="3168243" cy="421610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Объект 10">
            <a:extLst>
              <a:ext uri="{FF2B5EF4-FFF2-40B4-BE49-F238E27FC236}">
                <a16:creationId xmlns:a16="http://schemas.microsoft.com/office/drawing/2014/main" id="{51DD1B13-2B14-43D9-BD73-B93871F3DCE2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7661478" y="2155372"/>
            <a:ext cx="3168243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just">
              <a:buNone/>
            </a:pPr>
            <a:r>
              <a:rPr lang="ru-RU" sz="2400" b="1">
                <a:solidFill>
                  <a:srgbClr val="0094DA"/>
                </a:solidFill>
              </a:rPr>
              <a:t>Государственный флаг Республики Беларусь</a:t>
            </a:r>
          </a:p>
        </p:txBody>
      </p:sp>
    </p:spTree>
    <p:extLst>
      <p:ext uri="{BB962C8B-B14F-4D97-AF65-F5344CB8AC3E}">
        <p14:creationId xmlns:p14="http://schemas.microsoft.com/office/powerpoint/2010/main" val="1934280593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EF26269-6FA9-497F-A902-65AF7F2EC2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2AF3E6EF-6D89-47C8-8FE1-AAA8635BE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6400" y="915588"/>
            <a:ext cx="9021339" cy="971205"/>
          </a:xfrm>
        </p:spPr>
        <p:txBody>
          <a:bodyPr>
            <a:normAutofit fontScale="90000"/>
          </a:bodyPr>
          <a:lstStyle/>
          <a:p>
            <a:r>
              <a:rPr lang="ru-RU">
                <a:solidFill>
                  <a:srgbClr val="01883E"/>
                </a:solidFill>
                <a:latin typeface="+mn-lt"/>
              </a:rPr>
              <a:t>Государственные символы Республики Беларусь – отражение истории и культуры Беларуси</a:t>
            </a:r>
            <a:br>
              <a:rPr lang="ru-RU">
                <a:solidFill>
                  <a:srgbClr val="FF0000"/>
                </a:solidFill>
              </a:rPr>
            </a:br>
            <a:endParaRPr lang="ru-RU">
              <a:solidFill>
                <a:srgbClr val="0070A2"/>
              </a:solidFill>
              <a:latin typeface="+mn-lt"/>
            </a:endParaRPr>
          </a:p>
        </p:txBody>
      </p:sp>
      <p:sp>
        <p:nvSpPr>
          <p:cNvPr id="9" name="Объект 10">
            <a:extLst>
              <a:ext uri="{FF2B5EF4-FFF2-40B4-BE49-F238E27FC236}">
                <a16:creationId xmlns:a16="http://schemas.microsoft.com/office/drawing/2014/main" id="{51DD1B13-2B14-43D9-BD73-B93871F3DCE2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7661478" y="2155372"/>
            <a:ext cx="3168243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just">
              <a:buNone/>
            </a:pPr>
            <a:r>
              <a:rPr lang="ru-RU" sz="2400" b="1">
                <a:solidFill>
                  <a:srgbClr val="0094DA"/>
                </a:solidFill>
              </a:rPr>
              <a:t>Государственный герб Республики Беларусь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2D4A639-8C30-42BE-A9D6-7FF03375B816}"/>
              </a:ext>
            </a:extLst>
          </p:cNvPr>
          <p:cNvPicPr/>
          <p:nvPr/>
        </p:nvPicPr>
        <p:blipFill>
          <a:blip r:embed="rId3"/>
          <a:srcRect l="33158" t="11330" r="50064" b="61992"/>
          <a:stretch>
            <a:fillRect/>
          </a:stretch>
        </p:blipFill>
        <p:spPr bwMode="auto">
          <a:xfrm>
            <a:off x="7569982" y="3237388"/>
            <a:ext cx="3351235" cy="27050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C88AEF7-DBC0-4988-A2FE-33720DBB68CB}"/>
              </a:ext>
            </a:extLst>
          </p:cNvPr>
          <p:cNvPicPr/>
          <p:nvPr/>
        </p:nvPicPr>
        <p:blipFill>
          <a:blip r:embed="rId4"/>
          <a:srcRect l="32680" t="54212" r="50039" b="8817"/>
          <a:stretch>
            <a:fillRect/>
          </a:stretch>
        </p:blipFill>
        <p:spPr bwMode="auto">
          <a:xfrm>
            <a:off x="3287110" y="2155372"/>
            <a:ext cx="2808890" cy="395376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25882195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EF26269-6FA9-497F-A902-65AF7F2EC2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2AF3E6EF-6D89-47C8-8FE1-AAA8635BE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6400" y="915588"/>
            <a:ext cx="9021339" cy="971205"/>
          </a:xfrm>
        </p:spPr>
        <p:txBody>
          <a:bodyPr>
            <a:normAutofit fontScale="90000"/>
          </a:bodyPr>
          <a:lstStyle/>
          <a:p>
            <a:r>
              <a:rPr lang="ru-RU">
                <a:solidFill>
                  <a:srgbClr val="01883E"/>
                </a:solidFill>
                <a:latin typeface="+mn-lt"/>
              </a:rPr>
              <a:t>Государственные символы Республики Беларусь – отражение истории и культуры Беларуси</a:t>
            </a:r>
            <a:br>
              <a:rPr lang="ru-RU">
                <a:solidFill>
                  <a:srgbClr val="FF0000"/>
                </a:solidFill>
              </a:rPr>
            </a:br>
            <a:endParaRPr lang="ru-RU">
              <a:solidFill>
                <a:srgbClr val="0070A2"/>
              </a:solidFill>
              <a:latin typeface="+mn-lt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4FE24C1-F6EA-492A-AE71-0AB75D1EEA37}"/>
              </a:ext>
            </a:extLst>
          </p:cNvPr>
          <p:cNvPicPr/>
          <p:nvPr/>
        </p:nvPicPr>
        <p:blipFill>
          <a:blip r:embed="rId3"/>
          <a:srcRect l="51088" t="31375" r="32233" b="18770"/>
          <a:stretch>
            <a:fillRect/>
          </a:stretch>
        </p:blipFill>
        <p:spPr bwMode="auto">
          <a:xfrm>
            <a:off x="2946400" y="2095101"/>
            <a:ext cx="2821933" cy="40944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Объект 10">
            <a:extLst>
              <a:ext uri="{FF2B5EF4-FFF2-40B4-BE49-F238E27FC236}">
                <a16:creationId xmlns:a16="http://schemas.microsoft.com/office/drawing/2014/main" id="{81E103FE-4612-4BDE-B0F9-BC041C8AB6A6}"/>
              </a:ext>
            </a:extLst>
          </p:cNvPr>
          <p:cNvSpPr txBox="1"/>
          <p:nvPr/>
        </p:nvSpPr>
        <p:spPr>
          <a:xfrm>
            <a:off x="6167604" y="1925218"/>
            <a:ext cx="5625124" cy="1754326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ru-RU" sz="2400" b="1">
                <a:solidFill>
                  <a:srgbClr val="0094DA"/>
                </a:solidFill>
              </a:rPr>
              <a:t>Второе воскресенье  мая – </a:t>
            </a:r>
            <a:r>
              <a:rPr lang="ru-RU" sz="2400">
                <a:solidFill>
                  <a:srgbClr val="0094DA"/>
                </a:solidFill>
              </a:rPr>
              <a:t>День Государственного флага, Государственного герба и Государственного гимна Республики Беларусь.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0FAEC5A-C4CE-480A-A582-1E1778F4EE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6562" y="3679544"/>
            <a:ext cx="6107208" cy="294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545784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EF26269-6FA9-497F-A902-65AF7F2EC2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2AF3E6EF-6D89-47C8-8FE1-AAA8635BE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0342" y="915588"/>
            <a:ext cx="7047397" cy="971205"/>
          </a:xfrm>
        </p:spPr>
        <p:txBody>
          <a:bodyPr>
            <a:normAutofit fontScale="90000"/>
          </a:bodyPr>
          <a:lstStyle/>
          <a:p>
            <a:r>
              <a:rPr lang="ru-RU">
                <a:solidFill>
                  <a:srgbClr val="01883E"/>
                </a:solidFill>
                <a:latin typeface="+mn-lt"/>
              </a:rPr>
              <a:t>Личные качества граждан Республики Беларусь</a:t>
            </a:r>
            <a:br>
              <a:rPr lang="ru-RU">
                <a:solidFill>
                  <a:srgbClr val="FF0000"/>
                </a:solidFill>
              </a:rPr>
            </a:br>
            <a:endParaRPr lang="ru-RU">
              <a:solidFill>
                <a:srgbClr val="0070A2"/>
              </a:solidFill>
              <a:latin typeface="+mn-lt"/>
            </a:endParaRPr>
          </a:p>
        </p:txBody>
      </p:sp>
      <p:sp>
        <p:nvSpPr>
          <p:cNvPr id="9" name="Объект 10">
            <a:extLst>
              <a:ext uri="{FF2B5EF4-FFF2-40B4-BE49-F238E27FC236}">
                <a16:creationId xmlns:a16="http://schemas.microsoft.com/office/drawing/2014/main" id="{51DD1B13-2B14-43D9-BD73-B93871F3DCE2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040834" y="1750996"/>
            <a:ext cx="6839074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just">
              <a:buNone/>
            </a:pPr>
            <a:r>
              <a:rPr lang="ru-RU">
                <a:solidFill>
                  <a:srgbClr val="0094DA"/>
                </a:solidFill>
              </a:rPr>
              <a:t>Трудолюбие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74ACDD-98A6-45CE-82AE-86555BDBCFED}"/>
              </a:ext>
            </a:extLst>
          </p:cNvPr>
          <p:cNvSpPr txBox="1"/>
          <p:nvPr/>
        </p:nvSpPr>
        <p:spPr>
          <a:xfrm>
            <a:off x="3172824" y="487363"/>
            <a:ext cx="1910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4000" b="1">
                <a:solidFill>
                  <a:srgbClr val="FF0000"/>
                </a:solidFill>
              </a:rPr>
              <a:t>Блок 4.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CADC55F-736D-4D38-814A-C284D9DB43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9070" y="1902598"/>
            <a:ext cx="2864723" cy="1907950"/>
          </a:xfrm>
          <a:prstGeom prst="rect">
            <a:avLst/>
          </a:prstGeom>
        </p:spPr>
      </p:pic>
      <p:sp>
        <p:nvSpPr>
          <p:cNvPr id="8" name="Объект 10">
            <a:extLst>
              <a:ext uri="{FF2B5EF4-FFF2-40B4-BE49-F238E27FC236}">
                <a16:creationId xmlns:a16="http://schemas.microsoft.com/office/drawing/2014/main" id="{F084FA92-BFEB-4D4B-A658-E1FABC48D5E9}"/>
              </a:ext>
            </a:extLst>
          </p:cNvPr>
          <p:cNvSpPr txBox="1"/>
          <p:nvPr/>
        </p:nvSpPr>
        <p:spPr>
          <a:xfrm>
            <a:off x="4127864" y="2769802"/>
            <a:ext cx="6839074" cy="480131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ru-RU">
                <a:solidFill>
                  <a:srgbClr val="0094DA"/>
                </a:solidFill>
              </a:rPr>
              <a:t>Честность</a:t>
            </a:r>
          </a:p>
        </p:txBody>
      </p:sp>
      <p:sp>
        <p:nvSpPr>
          <p:cNvPr id="10" name="Объект 10">
            <a:extLst>
              <a:ext uri="{FF2B5EF4-FFF2-40B4-BE49-F238E27FC236}">
                <a16:creationId xmlns:a16="http://schemas.microsoft.com/office/drawing/2014/main" id="{D21E8428-5140-4AAB-A0B2-D25C9426985E}"/>
              </a:ext>
            </a:extLst>
          </p:cNvPr>
          <p:cNvSpPr txBox="1"/>
          <p:nvPr/>
        </p:nvSpPr>
        <p:spPr>
          <a:xfrm>
            <a:off x="7801317" y="4774041"/>
            <a:ext cx="3356540" cy="480131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ru-RU">
                <a:solidFill>
                  <a:srgbClr val="0094DA"/>
                </a:solidFill>
              </a:rPr>
              <a:t>Ответственность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4EFD5DD-D8E9-4B45-8E33-BD21E45BFB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8892" y="4110343"/>
            <a:ext cx="3099040" cy="1960077"/>
          </a:xfrm>
          <a:prstGeom prst="rect">
            <a:avLst/>
          </a:prstGeom>
        </p:spPr>
      </p:pic>
      <p:sp>
        <p:nvSpPr>
          <p:cNvPr id="11" name="Объект 10">
            <a:extLst>
              <a:ext uri="{FF2B5EF4-FFF2-40B4-BE49-F238E27FC236}">
                <a16:creationId xmlns:a16="http://schemas.microsoft.com/office/drawing/2014/main" id="{C98CE9C3-1E3D-4C79-A2C3-02BC52E1FEFA}"/>
              </a:ext>
            </a:extLst>
          </p:cNvPr>
          <p:cNvSpPr txBox="1"/>
          <p:nvPr/>
        </p:nvSpPr>
        <p:spPr>
          <a:xfrm>
            <a:off x="5654518" y="3810548"/>
            <a:ext cx="6839074" cy="480131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ru-RU">
                <a:solidFill>
                  <a:srgbClr val="0094DA"/>
                </a:solidFill>
              </a:rPr>
              <a:t>Любовь к Родине</a:t>
            </a:r>
          </a:p>
        </p:txBody>
      </p:sp>
      <p:sp>
        <p:nvSpPr>
          <p:cNvPr id="12" name="Объект 10">
            <a:extLst>
              <a:ext uri="{FF2B5EF4-FFF2-40B4-BE49-F238E27FC236}">
                <a16:creationId xmlns:a16="http://schemas.microsoft.com/office/drawing/2014/main" id="{19B661D8-2755-4474-B725-C2011F509911}"/>
              </a:ext>
            </a:extLst>
          </p:cNvPr>
          <p:cNvSpPr txBox="1"/>
          <p:nvPr/>
        </p:nvSpPr>
        <p:spPr>
          <a:xfrm>
            <a:off x="5799524" y="5814787"/>
            <a:ext cx="6001943" cy="757130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ru-RU" sz="2400" b="1" i="1">
                <a:solidFill>
                  <a:srgbClr val="0094DA"/>
                </a:solidFill>
              </a:rPr>
              <a:t>Уважение к истории и культуре страны, ее процветанию и защите.</a:t>
            </a:r>
          </a:p>
        </p:txBody>
      </p:sp>
    </p:spTree>
    <p:extLst>
      <p:ext uri="{BB962C8B-B14F-4D97-AF65-F5344CB8AC3E}">
        <p14:creationId xmlns:p14="http://schemas.microsoft.com/office/powerpoint/2010/main" val="2957488137"/>
      </p:ext>
    </p:extLst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EF26269-6FA9-497F-A902-65AF7F2EC2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2AF3E6EF-6D89-47C8-8FE1-AAA8635BE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5711" y="854034"/>
            <a:ext cx="9380033" cy="971205"/>
          </a:xfrm>
        </p:spPr>
        <p:txBody>
          <a:bodyPr>
            <a:normAutofit fontScale="90000"/>
          </a:bodyPr>
          <a:lstStyle/>
          <a:p>
            <a:r>
              <a:rPr lang="ru-RU">
                <a:solidFill>
                  <a:srgbClr val="01883E"/>
                </a:solidFill>
                <a:latin typeface="+mn-lt"/>
              </a:rPr>
              <a:t>Черты национального характера белорусского народа, наследуемые </a:t>
            </a:r>
            <a:br>
              <a:rPr lang="ru-RU">
                <a:solidFill>
                  <a:srgbClr val="01883E"/>
                </a:solidFill>
                <a:latin typeface="+mn-lt"/>
              </a:rPr>
            </a:br>
            <a:r>
              <a:rPr lang="ru-RU">
                <a:solidFill>
                  <a:srgbClr val="01883E"/>
                </a:solidFill>
                <a:latin typeface="+mn-lt"/>
              </a:rPr>
              <a:t>из поколения в поколение</a:t>
            </a:r>
            <a:br>
              <a:rPr lang="ru-RU">
                <a:solidFill>
                  <a:srgbClr val="FF0000"/>
                </a:solidFill>
              </a:rPr>
            </a:br>
            <a:endParaRPr lang="ru-RU">
              <a:solidFill>
                <a:srgbClr val="0070A2"/>
              </a:solidFill>
              <a:latin typeface="+mn-lt"/>
            </a:endParaRPr>
          </a:p>
        </p:txBody>
      </p:sp>
      <p:sp>
        <p:nvSpPr>
          <p:cNvPr id="9" name="Объект 10">
            <a:extLst>
              <a:ext uri="{FF2B5EF4-FFF2-40B4-BE49-F238E27FC236}">
                <a16:creationId xmlns:a16="http://schemas.microsoft.com/office/drawing/2014/main" id="{51DD1B13-2B14-43D9-BD73-B93871F3DCE2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213465" y="2018986"/>
            <a:ext cx="8092887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ru-RU">
                <a:solidFill>
                  <a:srgbClr val="0094DA"/>
                </a:solidFill>
              </a:rPr>
              <a:t>Патриотизм, любовь к родной земле, ее природе</a:t>
            </a:r>
          </a:p>
        </p:txBody>
      </p:sp>
      <p:sp>
        <p:nvSpPr>
          <p:cNvPr id="13" name="Объект 10">
            <a:extLst>
              <a:ext uri="{FF2B5EF4-FFF2-40B4-BE49-F238E27FC236}">
                <a16:creationId xmlns:a16="http://schemas.microsoft.com/office/drawing/2014/main" id="{81E103FE-4612-4BDE-B0F9-BC041C8AB6A6}"/>
              </a:ext>
            </a:extLst>
          </p:cNvPr>
          <p:cNvSpPr txBox="1"/>
          <p:nvPr/>
        </p:nvSpPr>
        <p:spPr>
          <a:xfrm>
            <a:off x="7952015" y="2924232"/>
            <a:ext cx="4098472" cy="3544560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ru-RU" sz="2400">
                <a:solidFill>
                  <a:srgbClr val="0094DA"/>
                </a:solidFill>
              </a:rPr>
              <a:t>Патриотизм – это не просто разговоры о том, как мы любим Родину. Это ежедневная работа на ее благо, сохранение исторических и культурных традиций, защита интересов государства и жизни людей. 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ru-RU" sz="2400" i="1">
                <a:solidFill>
                  <a:srgbClr val="0094DA"/>
                </a:solidFill>
              </a:rPr>
              <a:t>Президент Республики Беларусь А.Г. Лукашенко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74ACDD-98A6-45CE-82AE-86555BDBCFED}"/>
              </a:ext>
            </a:extLst>
          </p:cNvPr>
          <p:cNvSpPr txBox="1"/>
          <p:nvPr/>
        </p:nvSpPr>
        <p:spPr>
          <a:xfrm>
            <a:off x="1833882" y="73074"/>
            <a:ext cx="1910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4000" b="1">
                <a:solidFill>
                  <a:srgbClr val="FF0000"/>
                </a:solidFill>
              </a:rPr>
              <a:t>Блок 5.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5B94E80-EE9E-4E59-ADA0-2EAE72E998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7902" y="3063265"/>
            <a:ext cx="5562600" cy="322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433480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r="http://schemas.openxmlformats.org/officeDocument/2006/relationships"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Shag 2025-2026 (шаблон).pptx" id="{4D720686-9F5A-45F4-BB0A-7BF49F48FE3E}" vid="{C40BC9EB-CBB5-48F5-8EDB-D0884A0159DC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Template>Shag 2025-2026 (шаблон)</Template>
  <Company/>
  <PresentationFormat>Широкоэкранный</PresentationFormat>
  <Paragraphs>57</Paragraphs>
  <Slides>16</Slides>
  <Notes>0</Notes>
  <TotalTime>340</TotalTime>
  <HiddenSlides>0</HiddenSlides>
  <MMClips>0</MMClips>
  <ScaleCrop>0</ScaleCrop>
  <HeadingPairs>
    <vt:vector baseType="variant" size="6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baseType="lpstr" size="20">
      <vt:lpstr>Arial</vt:lpstr>
      <vt:lpstr>Calibri Light</vt:lpstr>
      <vt:lpstr>Calibri</vt:lpstr>
      <vt:lpstr>Тема Office</vt:lpstr>
      <vt:lpstr>Тема 1Быть достойным гражданином Республики Беларусь – значит демонстрировать преданность своей Родине
</vt:lpstr>
      <vt:lpstr>Блоки для обсуждения:</vt:lpstr>
      <vt:lpstr>Блок 1. Паспорт – главный документ гражданина Республики Беларусь</vt:lpstr>
      <vt:lpstr>Паспорт гражданина Республики Беларусь нужно бережно хранить  </vt:lpstr>
      <vt:lpstr>Блок 3. Государственные символы Республики Беларусь – отражение истории и культуры Беларуси</vt:lpstr>
      <vt:lpstr>Государственные символы Республики Беларусь – отражение истории и культуры Беларуси</vt:lpstr>
      <vt:lpstr>Государственные символы Республики Беларусь – отражение истории и культуры Беларуси</vt:lpstr>
      <vt:lpstr>Личные качества граждан Республики Беларусь</vt:lpstr>
      <vt:lpstr>Черты национального характера белорусского народа, наследуемые из поколения в поколение</vt:lpstr>
      <vt:lpstr>Черты национального характера белорусского народа, наследуемые из поколения в поколение</vt:lpstr>
      <vt:lpstr>Черты национального характера белорусского народа, наследуемые из поколения в поколение</vt:lpstr>
      <vt:lpstr>Черты национального характера белорусского народа, наследуемые из поколения в поколение</vt:lpstr>
      <vt:lpstr>Черты национального характера белорусского народа, наследуемые из поколения в поколение</vt:lpstr>
      <vt:lpstr>Черты национального характера белорусского народа, наследуемые из поколения в поколение</vt:lpstr>
      <vt:lpstr>Черты национального характера белорусского народа, наследуемые из поколения в поколение</vt:lpstr>
      <vt:lpstr/>
    </vt:vector>
  </TitlesOfParts>
  <LinksUpToDate>0</LinksUpToDate>
  <SharedDoc>0</SharedDoc>
  <HyperlinksChanged>0</HyperlinksChanged>
  <Application>Aspose.Slides for .NET</Application>
  <AppVersion>19.1200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Занятие 1 «Я»</dc:title>
  <dc:creator>Пилипенко М.Н.</dc:creator>
  <cp:lastModifiedBy>Людмила Филиппович</cp:lastModifiedBy>
  <cp:revision>8</cp:revision>
  <dcterms:created xsi:type="dcterms:W3CDTF">2025-09-09T13:15:08Z</dcterms:created>
  <dcterms:modified xsi:type="dcterms:W3CDTF">2025-09-19T07:32:45Z</dcterms:modified>
</cp:coreProperties>
</file>