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91" r:id="rId3"/>
    <p:sldId id="295" r:id="rId4"/>
    <p:sldId id="257" r:id="rId5"/>
    <p:sldId id="258" r:id="rId6"/>
    <p:sldId id="284" r:id="rId7"/>
    <p:sldId id="283" r:id="rId8"/>
    <p:sldId id="268" r:id="rId9"/>
    <p:sldId id="262" r:id="rId10"/>
    <p:sldId id="263" r:id="rId11"/>
    <p:sldId id="261" r:id="rId12"/>
    <p:sldId id="266" r:id="rId13"/>
    <p:sldId id="292" r:id="rId14"/>
    <p:sldId id="293" r:id="rId15"/>
    <p:sldId id="287" r:id="rId16"/>
    <p:sldId id="288" r:id="rId17"/>
    <p:sldId id="290" r:id="rId18"/>
    <p:sldId id="289" r:id="rId19"/>
    <p:sldId id="273" r:id="rId20"/>
    <p:sldId id="294" r:id="rId21"/>
    <p:sldId id="285" r:id="rId22"/>
    <p:sldId id="27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B6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F1693-1CDE-4587-B638-34FE8557B015}" type="datetimeFigureOut">
              <a:rPr lang="ru-RU" smtClean="0"/>
              <a:pPr/>
              <a:t>22.04.2022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41CB6-5FBC-4B3D-861F-FFD4A5003DC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144-844E-48F5-B8FA-FAC759A8ACFD}" type="datetimeFigureOut">
              <a:rPr lang="ru-RU" smtClean="0"/>
              <a:pPr/>
              <a:t>22.04.2022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EDA-E89D-43CC-9549-C7A775209B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144-844E-48F5-B8FA-FAC759A8ACFD}" type="datetimeFigureOut">
              <a:rPr lang="ru-RU" smtClean="0"/>
              <a:pPr/>
              <a:t>22.04.2022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EDA-E89D-43CC-9549-C7A775209B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144-844E-48F5-B8FA-FAC759A8ACFD}" type="datetimeFigureOut">
              <a:rPr lang="ru-RU" smtClean="0"/>
              <a:pPr/>
              <a:t>22.04.2022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EDA-E89D-43CC-9549-C7A775209B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144-844E-48F5-B8FA-FAC759A8ACFD}" type="datetimeFigureOut">
              <a:rPr lang="ru-RU" smtClean="0"/>
              <a:pPr/>
              <a:t>22.04.2022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EDA-E89D-43CC-9549-C7A775209B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144-844E-48F5-B8FA-FAC759A8ACFD}" type="datetimeFigureOut">
              <a:rPr lang="ru-RU" smtClean="0"/>
              <a:pPr/>
              <a:t>22.04.2022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EDA-E89D-43CC-9549-C7A775209B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144-844E-48F5-B8FA-FAC759A8ACFD}" type="datetimeFigureOut">
              <a:rPr lang="ru-RU" smtClean="0"/>
              <a:pPr/>
              <a:t>22.04.2022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EDA-E89D-43CC-9549-C7A775209B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144-844E-48F5-B8FA-FAC759A8ACFD}" type="datetimeFigureOut">
              <a:rPr lang="ru-RU" smtClean="0"/>
              <a:pPr/>
              <a:t>22.04.2022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EDA-E89D-43CC-9549-C7A775209B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144-844E-48F5-B8FA-FAC759A8ACFD}" type="datetimeFigureOut">
              <a:rPr lang="ru-RU" smtClean="0"/>
              <a:pPr/>
              <a:t>22.04.2022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EDA-E89D-43CC-9549-C7A775209B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144-844E-48F5-B8FA-FAC759A8ACFD}" type="datetimeFigureOut">
              <a:rPr lang="ru-RU" smtClean="0"/>
              <a:pPr/>
              <a:t>22.04.2022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EDA-E89D-43CC-9549-C7A775209B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144-844E-48F5-B8FA-FAC759A8ACFD}" type="datetimeFigureOut">
              <a:rPr lang="ru-RU" smtClean="0"/>
              <a:pPr/>
              <a:t>22.04.2022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EDA-E89D-43CC-9549-C7A775209B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144-844E-48F5-B8FA-FAC759A8ACFD}" type="datetimeFigureOut">
              <a:rPr lang="ru-RU" smtClean="0"/>
              <a:pPr/>
              <a:t>22.04.2022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EDA-E89D-43CC-9549-C7A775209B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6613144-844E-48F5-B8FA-FAC759A8ACFD}" type="datetimeFigureOut">
              <a:rPr lang="ru-RU" smtClean="0"/>
              <a:pPr/>
              <a:t>22.04.2022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E007EDA-E89D-43CC-9549-C7A775209B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190746" y="548680"/>
            <a:ext cx="7956376" cy="1772958"/>
          </a:xfrm>
        </p:spPr>
        <p:txBody>
          <a:bodyPr>
            <a:noAutofit/>
          </a:bodyPr>
          <a:lstStyle/>
          <a:p>
            <a:r>
              <a:rPr lang="ru-RU" sz="4800" dirty="0"/>
              <a:t>Урок открытия новых знаний</a:t>
            </a: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214337" y="2996952"/>
            <a:ext cx="7560840" cy="2952328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Математика</a:t>
            </a:r>
          </a:p>
          <a:p>
            <a:pPr algn="ctr"/>
            <a:br>
              <a:rPr lang="ru-RU" sz="3600" dirty="0"/>
            </a:br>
            <a:r>
              <a:rPr lang="ru-RU" sz="3600" dirty="0"/>
              <a:t> 5 класс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Равные ребра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556792"/>
            <a:ext cx="6408712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483768" y="3573016"/>
            <a:ext cx="0" cy="266429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572000" y="3573016"/>
            <a:ext cx="0" cy="266429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7452320" y="1844824"/>
            <a:ext cx="0" cy="266429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364088" y="1772816"/>
            <a:ext cx="0" cy="266429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483768" y="3573016"/>
            <a:ext cx="2088232" cy="72008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436096" y="1772816"/>
            <a:ext cx="2088232" cy="72008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483768" y="6165304"/>
            <a:ext cx="2088232" cy="72008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364088" y="4437112"/>
            <a:ext cx="2088232" cy="72008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4572000" y="1916832"/>
            <a:ext cx="2880320" cy="1728192"/>
          </a:xfrm>
          <a:prstGeom prst="line">
            <a:avLst/>
          </a:prstGeom>
          <a:ln w="76200">
            <a:solidFill>
              <a:srgbClr val="4BB6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4644008" y="4509120"/>
            <a:ext cx="2880320" cy="1728192"/>
          </a:xfrm>
          <a:prstGeom prst="line">
            <a:avLst/>
          </a:prstGeom>
          <a:ln w="76200">
            <a:solidFill>
              <a:srgbClr val="4BB6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2483768" y="1844824"/>
            <a:ext cx="2880320" cy="1728192"/>
          </a:xfrm>
          <a:prstGeom prst="line">
            <a:avLst/>
          </a:prstGeom>
          <a:ln w="76200">
            <a:solidFill>
              <a:srgbClr val="4BB6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2411760" y="4437112"/>
            <a:ext cx="2880320" cy="1728192"/>
          </a:xfrm>
          <a:prstGeom prst="line">
            <a:avLst/>
          </a:prstGeom>
          <a:ln w="76200">
            <a:solidFill>
              <a:srgbClr val="4BB6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5292080" y="0"/>
            <a:ext cx="3851920" cy="1628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5580112" y="29816"/>
            <a:ext cx="32758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AD = BC = LM = KN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KL =DC= NM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BL = CM = AK = DN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483768" y="6273225"/>
            <a:ext cx="19656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ширина</a:t>
            </a:r>
          </a:p>
        </p:txBody>
      </p:sp>
      <p:sp>
        <p:nvSpPr>
          <p:cNvPr id="28" name="Прямоугольник 27"/>
          <p:cNvSpPr/>
          <p:nvPr/>
        </p:nvSpPr>
        <p:spPr>
          <a:xfrm rot="19650683">
            <a:off x="5682079" y="5331604"/>
            <a:ext cx="16241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длина</a:t>
            </a:r>
          </a:p>
        </p:txBody>
      </p:sp>
      <p:sp>
        <p:nvSpPr>
          <p:cNvPr id="29" name="Прямоугольник 28"/>
          <p:cNvSpPr/>
          <p:nvPr/>
        </p:nvSpPr>
        <p:spPr>
          <a:xfrm rot="16200000">
            <a:off x="6846063" y="2931781"/>
            <a:ext cx="179728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высота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2529" grpId="0"/>
      <p:bldP spid="27" grpId="0"/>
      <p:bldP spid="28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844824"/>
            <a:ext cx="6408712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695145"/>
              </p:ext>
            </p:extLst>
          </p:nvPr>
        </p:nvGraphicFramePr>
        <p:xfrm>
          <a:off x="1331640" y="288032"/>
          <a:ext cx="7560840" cy="1412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6388"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38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Times New Roman" pitchFamily="18" charset="0"/>
                          <a:cs typeface="Times New Roman" pitchFamily="18" charset="0"/>
                        </a:rPr>
                        <a:t>Вершины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Times New Roman" pitchFamily="18" charset="0"/>
                          <a:cs typeface="Times New Roman" pitchFamily="18" charset="0"/>
                        </a:rPr>
                        <a:t>Ребра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Times New Roman" pitchFamily="18" charset="0"/>
                          <a:cs typeface="Times New Roman" pitchFamily="18" charset="0"/>
                        </a:rPr>
                        <a:t>Грани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КУБ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0628" y="1207621"/>
            <a:ext cx="7498080" cy="4800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5" y="1196752"/>
            <a:ext cx="5063937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F877CCF-15DE-428C-AA4E-12908A2C3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404664"/>
            <a:ext cx="7350817" cy="18002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EC14DF7-5B60-4696-8EF3-4A66FBC194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998" y="2420888"/>
            <a:ext cx="6896100" cy="17145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E3536B1-6033-4B6E-90DC-2B9FC54A3D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1657" y="4351412"/>
            <a:ext cx="687705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33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795E847-7C17-4E7F-A384-FD5716C24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260648"/>
            <a:ext cx="6895673" cy="194421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DD7A2AB-A215-42BB-954A-A6F47D3608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2247900"/>
            <a:ext cx="7183926" cy="182917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8580FCE-85DC-4F08-AF9E-51427A867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8613" y="4221088"/>
            <a:ext cx="6372225" cy="55245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AC781D9-06CA-441F-ADBD-AC5B697C74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9413" y="4773538"/>
            <a:ext cx="6081166" cy="41495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A5B8B04-6B7B-4BAA-8DFA-5B1FF3EAB1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49413" y="5131168"/>
            <a:ext cx="5845174" cy="37067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F369F330-A4BF-4E26-B792-B1E4CF6B56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5401" y="5513861"/>
            <a:ext cx="6841001" cy="658339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B0431C78-F20D-440A-8F9F-984DFE4BCE4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92080" y="6242161"/>
            <a:ext cx="2359298" cy="48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222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78521E-3295-41BE-A236-36177E3FF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№ 363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293EFD0-BF9F-4AD5-8B02-069656F08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77B477F-7A4C-41D4-AAAA-1596533FDC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772" y="1477961"/>
            <a:ext cx="7320915" cy="491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080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D092D7-3126-4B15-888D-A9DA0344C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№ 364(а)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ABBB623B-FFE7-4C57-AFC8-2235C42B81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4338" y="1495052"/>
            <a:ext cx="7499350" cy="1786848"/>
          </a:xfrm>
          <a:prstGeom prst="rect">
            <a:avLst/>
          </a:prstGeom>
        </p:spPr>
      </p:pic>
      <p:pic>
        <p:nvPicPr>
          <p:cNvPr id="2050" name="Picture 2" descr="Как сделать параллелепипед">
            <a:extLst>
              <a:ext uri="{FF2B5EF4-FFF2-40B4-BE49-F238E27FC236}">
                <a16:creationId xmlns:a16="http://schemas.microsoft.com/office/drawing/2014/main" id="{A7CE1FA3-2AFF-4D6A-A6ED-3FAB0C6C7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29000"/>
            <a:ext cx="4174604" cy="311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262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06A8B0-20C4-4BD8-84EA-10F583404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138262"/>
            <a:ext cx="7498080" cy="1143000"/>
          </a:xfrm>
        </p:spPr>
        <p:txBody>
          <a:bodyPr/>
          <a:lstStyle/>
          <a:p>
            <a:r>
              <a:rPr lang="ru-RU" dirty="0"/>
              <a:t>№ 365(а, б)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6B680A-296F-4368-AF4E-2EB78FB1D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ECB62A2-B121-47FE-994E-62ED68211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486485"/>
            <a:ext cx="6724650" cy="1076325"/>
          </a:xfrm>
          <a:prstGeom prst="rect">
            <a:avLst/>
          </a:prstGeom>
        </p:spPr>
      </p:pic>
      <p:pic>
        <p:nvPicPr>
          <p:cNvPr id="3074" name="Picture 2" descr="Куб — Википедия">
            <a:extLst>
              <a:ext uri="{FF2B5EF4-FFF2-40B4-BE49-F238E27FC236}">
                <a16:creationId xmlns:a16="http://schemas.microsoft.com/office/drawing/2014/main" id="{7A13BA7E-CB04-486D-B855-708B763EC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47" y="2438192"/>
            <a:ext cx="3545954" cy="393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997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17DFAD-B56C-4CD6-9FBD-2B2EF8DD5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6074" y="-146663"/>
            <a:ext cx="7498080" cy="1143000"/>
          </a:xfrm>
        </p:spPr>
        <p:txBody>
          <a:bodyPr/>
          <a:lstStyle/>
          <a:p>
            <a:r>
              <a:rPr lang="ru-RU" dirty="0"/>
              <a:t>№ 367(а)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77E4C1-55BC-422E-95EE-CBC81B927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0F53907-F864-4D43-8CD8-E15171DC0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074" y="847078"/>
            <a:ext cx="7419012" cy="1236502"/>
          </a:xfrm>
          <a:prstGeom prst="rect">
            <a:avLst/>
          </a:prstGeom>
        </p:spPr>
      </p:pic>
      <p:pic>
        <p:nvPicPr>
          <p:cNvPr id="4098" name="Picture 2" descr="Формула нахождения площади поверхности параллелепипеда онлайн">
            <a:extLst>
              <a:ext uri="{FF2B5EF4-FFF2-40B4-BE49-F238E27FC236}">
                <a16:creationId xmlns:a16="http://schemas.microsoft.com/office/drawing/2014/main" id="{23F07D2D-461D-4438-B461-10CC4E172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125" y="1990078"/>
            <a:ext cx="5334489" cy="3217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C53ECFE-0B34-4FE6-AA67-FB39B366B1D6}"/>
                  </a:ext>
                </a:extLst>
              </p:cNvPr>
              <p:cNvSpPr txBox="1"/>
              <p:nvPr/>
            </p:nvSpPr>
            <p:spPr>
              <a:xfrm>
                <a:off x="1396074" y="5085184"/>
                <a:ext cx="7606875" cy="12211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ru-RU" sz="2800" i="0">
                          <a:latin typeface="Cambria Math" panose="02040503050406030204" pitchFamily="18" charset="0"/>
                        </a:rPr>
                        <m:t>=2⋅</m:t>
                      </m:r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i="0">
                              <a:latin typeface="Cambria Math" panose="02040503050406030204" pitchFamily="18" charset="0"/>
                            </a:rPr>
                            <m:t>7⋅9+7⋅3+9⋅3</m:t>
                          </m:r>
                        </m:e>
                      </m:d>
                      <m:r>
                        <a:rPr lang="ru-RU" sz="2800" i="0">
                          <a:latin typeface="Cambria Math" panose="02040503050406030204" pitchFamily="18" charset="0"/>
                        </a:rPr>
                        <m:t>=2⋅</m:t>
                      </m:r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i="0">
                              <a:latin typeface="Cambria Math" panose="02040503050406030204" pitchFamily="18" charset="0"/>
                            </a:rPr>
                            <m:t>63+21+27</m:t>
                          </m:r>
                        </m:e>
                      </m:d>
                      <m:r>
                        <a:rPr lang="ru-RU" sz="28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ru-RU" sz="280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ru-RU" sz="2800" b="0" i="0" smtClean="0">
                          <a:latin typeface="Cambria Math" panose="02040503050406030204" pitchFamily="18" charset="0"/>
                        </a:rPr>
                        <m:t>111=222</m:t>
                      </m:r>
                      <m:d>
                        <m:d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</a:rPr>
                                <m:t>см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400" dirty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C53ECFE-0B34-4FE6-AA67-FB39B366B1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6074" y="5085184"/>
                <a:ext cx="7606875" cy="12211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377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Домашнее задание: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Параграф 17;</a:t>
            </a:r>
          </a:p>
          <a:p>
            <a:pPr lvl="0"/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371, 372, 374.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9EB32F-7666-4A66-A22B-D57D3C163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5" y="-140684"/>
            <a:ext cx="7498080" cy="1143000"/>
          </a:xfrm>
        </p:spPr>
        <p:txBody>
          <a:bodyPr/>
          <a:lstStyle/>
          <a:p>
            <a:r>
              <a:rPr lang="ru-RU" dirty="0"/>
              <a:t>Домашнее задание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DCF8B24-A71A-4027-A125-F2DAD82BD8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529" y="719716"/>
            <a:ext cx="6048942" cy="239091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8447A67-DD99-4946-8DC1-3EA88DA2AD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7829" y="3110632"/>
            <a:ext cx="5873651" cy="323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617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D87AB5-756C-490C-8F95-D291A19C6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Цели урока: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A03882-EEFB-40DA-9A56-28A670EDA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1386304"/>
            <a:ext cx="7498080" cy="4800600"/>
          </a:xfrm>
        </p:spPr>
        <p:txBody>
          <a:bodyPr/>
          <a:lstStyle/>
          <a:p>
            <a:r>
              <a:rPr lang="ru-RU" dirty="0"/>
              <a:t>Ввести понятия прямоугольного параллелепипеда </a:t>
            </a:r>
          </a:p>
          <a:p>
            <a:r>
              <a:rPr lang="ru-RU" dirty="0"/>
              <a:t>Научиться распознавать и читать элементы прямоугольного параллелепипеда </a:t>
            </a:r>
          </a:p>
          <a:p>
            <a:r>
              <a:rPr lang="ru-RU" dirty="0"/>
              <a:t>Научиться решать задачи на нахождение площади поверхности прямоугольного параллелепипеда </a:t>
            </a:r>
          </a:p>
        </p:txBody>
      </p:sp>
    </p:spTree>
    <p:extLst>
      <p:ext uri="{BB962C8B-B14F-4D97-AF65-F5344CB8AC3E}">
        <p14:creationId xmlns:p14="http://schemas.microsoft.com/office/powerpoint/2010/main" val="3355086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8B1431-E908-4EA3-AB7A-D20509623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Подведение итогов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5C05B0-87E5-47ED-99C5-64732AA18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Приведите примеры прямоугольного параллелепипеда, куба.</a:t>
            </a:r>
          </a:p>
          <a:p>
            <a:r>
              <a:rPr lang="ru-RU" dirty="0"/>
              <a:t>Что такое вершина, грань, ребро параллелепипеда?</a:t>
            </a:r>
          </a:p>
          <a:p>
            <a:r>
              <a:rPr lang="ru-RU" dirty="0"/>
              <a:t>Сколько ребер, граней у прямоугольного параллелепипеда?</a:t>
            </a:r>
          </a:p>
          <a:p>
            <a:r>
              <a:rPr lang="ru-RU" dirty="0"/>
              <a:t>Что такое площадь поверхности фигуры?</a:t>
            </a:r>
          </a:p>
          <a:p>
            <a:r>
              <a:rPr lang="ru-RU" dirty="0"/>
              <a:t>Зачем нам находить площадь боковой поверхности параллелепипеда?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63852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Спасибо за урок!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BA0C90-FF49-4B1D-9668-8636EF79F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-171400"/>
            <a:ext cx="7498080" cy="1143000"/>
          </a:xfrm>
        </p:spPr>
        <p:txBody>
          <a:bodyPr/>
          <a:lstStyle/>
          <a:p>
            <a:r>
              <a:rPr lang="ru-RU" dirty="0"/>
              <a:t>Домашнее задание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3FF62A2-1092-4E66-919A-4BE811D53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764704"/>
            <a:ext cx="4133850" cy="20955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652FEA3-617E-4C5D-83AA-20DC8BA183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5608" y="2860204"/>
            <a:ext cx="5591175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957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Какая фигура изображена на рисунке?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8032680"/>
              </p:ext>
            </p:extLst>
          </p:nvPr>
        </p:nvGraphicFramePr>
        <p:xfrm>
          <a:off x="2258187" y="2780928"/>
          <a:ext cx="5852922" cy="3312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Точечный рисунок" r:id="rId3" imgW="3657143" imgH="2066667" progId="PBrush">
                  <p:embed/>
                </p:oleObj>
              </mc:Choice>
              <mc:Fallback>
                <p:oleObj name="Точечный рисунок" r:id="rId3" imgW="3657143" imgH="2066667" progId="PBrush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8187" y="2780928"/>
                        <a:ext cx="5852922" cy="33123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Найдите неизвестную величину для прямоугольника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1844824"/>
          <a:ext cx="8568952" cy="2996206"/>
        </p:xfrm>
        <a:graphic>
          <a:graphicData uri="http://schemas.openxmlformats.org/drawingml/2006/table">
            <a:tbl>
              <a:tblPr/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2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816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3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01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954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116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9012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116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1962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4885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5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128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125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210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5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5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7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67744" y="5373216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53287" y="2420888"/>
            <a:ext cx="57099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64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19672" y="3429000"/>
            <a:ext cx="3738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4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21484" y="2996952"/>
            <a:ext cx="53033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17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699792" y="3429000"/>
            <a:ext cx="38183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4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15616" y="2420888"/>
            <a:ext cx="38183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6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779912" y="2420888"/>
            <a:ext cx="57099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64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460973" y="3429000"/>
            <a:ext cx="3609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5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004048" y="2996952"/>
            <a:ext cx="57099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64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796136" y="3429000"/>
            <a:ext cx="50405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5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394769" y="2996952"/>
            <a:ext cx="38183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6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721694" y="2420888"/>
            <a:ext cx="73610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104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474889" y="2996952"/>
            <a:ext cx="38183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6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989365" y="3501008"/>
            <a:ext cx="3609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5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8313885" y="2420888"/>
            <a:ext cx="72006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121</a:t>
            </a: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1259632" y="5157192"/>
          <a:ext cx="7416824" cy="1080120"/>
        </p:xfrm>
        <a:graphic>
          <a:graphicData uri="http://schemas.openxmlformats.org/drawingml/2006/table">
            <a:tbl>
              <a:tblPr/>
              <a:tblGrid>
                <a:gridCol w="755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5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5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5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5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0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71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71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716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716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102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64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104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121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112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1115616" y="4221088"/>
            <a:ext cx="4267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595687" y="4211256"/>
            <a:ext cx="4203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136552" y="4221088"/>
            <a:ext cx="4010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699792" y="4221088"/>
            <a:ext cx="42672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3349467" y="4221088"/>
            <a:ext cx="42351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3853523" y="4221088"/>
            <a:ext cx="42351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4447220" y="4221088"/>
            <a:ext cx="3882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Е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149667" y="4221088"/>
            <a:ext cx="42351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5815372" y="4221088"/>
            <a:ext cx="3882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Е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372200" y="4221088"/>
            <a:ext cx="4267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6794630" y="4221088"/>
            <a:ext cx="44595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7452320" y="4221088"/>
            <a:ext cx="4267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8047620" y="4221088"/>
            <a:ext cx="3882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Е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8517212" y="4221088"/>
            <a:ext cx="45717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D87AB5-756C-490C-8F95-D291A19C6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Цели урока: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A03882-EEFB-40DA-9A56-28A670EDA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1386304"/>
            <a:ext cx="7498080" cy="4800600"/>
          </a:xfrm>
        </p:spPr>
        <p:txBody>
          <a:bodyPr/>
          <a:lstStyle/>
          <a:p>
            <a:r>
              <a:rPr lang="ru-RU" dirty="0"/>
              <a:t>Ввести понятия прямоугольного параллелепипеда </a:t>
            </a:r>
          </a:p>
          <a:p>
            <a:r>
              <a:rPr lang="ru-RU" dirty="0"/>
              <a:t>Научиться распознавать и читать элементы прямоугольного параллелепипеда </a:t>
            </a:r>
          </a:p>
          <a:p>
            <a:r>
              <a:rPr lang="ru-RU" dirty="0"/>
              <a:t>Научиться решать задачи на нахождение площади поверхности прямоугольного параллелепипеда </a:t>
            </a:r>
          </a:p>
        </p:txBody>
      </p:sp>
    </p:spTree>
    <p:extLst>
      <p:ext uri="{BB962C8B-B14F-4D97-AF65-F5344CB8AC3E}">
        <p14:creationId xmlns:p14="http://schemas.microsoft.com/office/powerpoint/2010/main" val="731260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40592B6-A5EE-47F9-91E1-5A6BB3C8CE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40" y="953674"/>
            <a:ext cx="8047460" cy="4950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15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2743200" y="2209800"/>
            <a:ext cx="2819400" cy="2514600"/>
          </a:xfrm>
          <a:prstGeom prst="cube">
            <a:avLst>
              <a:gd name="adj" fmla="val 25000"/>
            </a:avLst>
          </a:prstGeom>
          <a:solidFill>
            <a:srgbClr val="005D9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4953000" y="2209800"/>
            <a:ext cx="609600" cy="2514600"/>
          </a:xfrm>
          <a:custGeom>
            <a:avLst/>
            <a:gdLst>
              <a:gd name="T0" fmla="*/ 0 w 384"/>
              <a:gd name="T1" fmla="*/ 967740099 h 1584"/>
              <a:gd name="T2" fmla="*/ 0 w 384"/>
              <a:gd name="T3" fmla="*/ 2147483647 h 1584"/>
              <a:gd name="T4" fmla="*/ 967740089 w 384"/>
              <a:gd name="T5" fmla="*/ 2147483647 h 1584"/>
              <a:gd name="T6" fmla="*/ 967740089 w 384"/>
              <a:gd name="T7" fmla="*/ 0 h 1584"/>
              <a:gd name="T8" fmla="*/ 0 w 384"/>
              <a:gd name="T9" fmla="*/ 967740099 h 1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4"/>
              <a:gd name="T16" fmla="*/ 0 h 1584"/>
              <a:gd name="T17" fmla="*/ 384 w 384"/>
              <a:gd name="T18" fmla="*/ 1584 h 15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4" h="1584">
                <a:moveTo>
                  <a:pt x="0" y="384"/>
                </a:moveTo>
                <a:lnTo>
                  <a:pt x="0" y="1584"/>
                </a:lnTo>
                <a:lnTo>
                  <a:pt x="384" y="1200"/>
                </a:lnTo>
                <a:lnTo>
                  <a:pt x="384" y="0"/>
                </a:lnTo>
                <a:lnTo>
                  <a:pt x="0" y="384"/>
                </a:lnTo>
                <a:close/>
              </a:path>
            </a:pathLst>
          </a:cu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2743200" y="2209800"/>
            <a:ext cx="2819400" cy="609600"/>
          </a:xfrm>
          <a:custGeom>
            <a:avLst/>
            <a:gdLst>
              <a:gd name="T0" fmla="*/ 967740131 w 1776"/>
              <a:gd name="T1" fmla="*/ 0 h 384"/>
              <a:gd name="T2" fmla="*/ 2147483647 w 1776"/>
              <a:gd name="T3" fmla="*/ 0 h 384"/>
              <a:gd name="T4" fmla="*/ 2147483647 w 1776"/>
              <a:gd name="T5" fmla="*/ 967740089 h 384"/>
              <a:gd name="T6" fmla="*/ 0 w 1776"/>
              <a:gd name="T7" fmla="*/ 967740089 h 384"/>
              <a:gd name="T8" fmla="*/ 967740131 w 1776"/>
              <a:gd name="T9" fmla="*/ 0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76"/>
              <a:gd name="T16" fmla="*/ 0 h 384"/>
              <a:gd name="T17" fmla="*/ 1776 w 1776"/>
              <a:gd name="T18" fmla="*/ 384 h 3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76" h="384">
                <a:moveTo>
                  <a:pt x="384" y="0"/>
                </a:moveTo>
                <a:lnTo>
                  <a:pt x="1776" y="0"/>
                </a:lnTo>
                <a:lnTo>
                  <a:pt x="1392" y="384"/>
                </a:lnTo>
                <a:lnTo>
                  <a:pt x="0" y="384"/>
                </a:lnTo>
                <a:lnTo>
                  <a:pt x="384" y="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2743200" y="2819400"/>
            <a:ext cx="2209800" cy="1905000"/>
          </a:xfrm>
          <a:custGeom>
            <a:avLst/>
            <a:gdLst>
              <a:gd name="T0" fmla="*/ 0 w 1392"/>
              <a:gd name="T1" fmla="*/ 0 h 1200"/>
              <a:gd name="T2" fmla="*/ 2147483647 w 1392"/>
              <a:gd name="T3" fmla="*/ 0 h 1200"/>
              <a:gd name="T4" fmla="*/ 2147483647 w 1392"/>
              <a:gd name="T5" fmla="*/ 2147483647 h 1200"/>
              <a:gd name="T6" fmla="*/ 0 w 1392"/>
              <a:gd name="T7" fmla="*/ 2147483647 h 1200"/>
              <a:gd name="T8" fmla="*/ 0 w 1392"/>
              <a:gd name="T9" fmla="*/ 0 h 1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92"/>
              <a:gd name="T16" fmla="*/ 0 h 1200"/>
              <a:gd name="T17" fmla="*/ 1392 w 1392"/>
              <a:gd name="T18" fmla="*/ 1200 h 12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92" h="1200">
                <a:moveTo>
                  <a:pt x="0" y="0"/>
                </a:moveTo>
                <a:lnTo>
                  <a:pt x="1392" y="0"/>
                </a:lnTo>
                <a:lnTo>
                  <a:pt x="1392" y="1200"/>
                </a:lnTo>
                <a:lnTo>
                  <a:pt x="0" y="1200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6233718" y="726282"/>
            <a:ext cx="2590800" cy="2362200"/>
            <a:chOff x="2256" y="1248"/>
            <a:chExt cx="1776" cy="1584"/>
          </a:xfrm>
        </p:grpSpPr>
        <p:sp>
          <p:nvSpPr>
            <p:cNvPr id="17425" name="Freeform 21"/>
            <p:cNvSpPr>
              <a:spLocks/>
            </p:cNvSpPr>
            <p:nvPr/>
          </p:nvSpPr>
          <p:spPr bwMode="auto">
            <a:xfrm>
              <a:off x="2640" y="1248"/>
              <a:ext cx="1392" cy="1200"/>
            </a:xfrm>
            <a:custGeom>
              <a:avLst/>
              <a:gdLst>
                <a:gd name="T0" fmla="*/ 0 w 1392"/>
                <a:gd name="T1" fmla="*/ 0 h 1200"/>
                <a:gd name="T2" fmla="*/ 1392 w 1392"/>
                <a:gd name="T3" fmla="*/ 0 h 1200"/>
                <a:gd name="T4" fmla="*/ 1392 w 1392"/>
                <a:gd name="T5" fmla="*/ 1200 h 1200"/>
                <a:gd name="T6" fmla="*/ 0 w 1392"/>
                <a:gd name="T7" fmla="*/ 1200 h 1200"/>
                <a:gd name="T8" fmla="*/ 0 w 1392"/>
                <a:gd name="T9" fmla="*/ 0 h 12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92"/>
                <a:gd name="T16" fmla="*/ 0 h 1200"/>
                <a:gd name="T17" fmla="*/ 1392 w 1392"/>
                <a:gd name="T18" fmla="*/ 1200 h 12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92" h="1200">
                  <a:moveTo>
                    <a:pt x="0" y="0"/>
                  </a:moveTo>
                  <a:lnTo>
                    <a:pt x="1392" y="0"/>
                  </a:lnTo>
                  <a:lnTo>
                    <a:pt x="1392" y="1200"/>
                  </a:lnTo>
                  <a:lnTo>
                    <a:pt x="0" y="1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26" name="Freeform 22"/>
            <p:cNvSpPr>
              <a:spLocks/>
            </p:cNvSpPr>
            <p:nvPr/>
          </p:nvSpPr>
          <p:spPr bwMode="auto">
            <a:xfrm>
              <a:off x="2256" y="1632"/>
              <a:ext cx="1392" cy="1200"/>
            </a:xfrm>
            <a:custGeom>
              <a:avLst/>
              <a:gdLst>
                <a:gd name="T0" fmla="*/ 0 w 1392"/>
                <a:gd name="T1" fmla="*/ 0 h 1200"/>
                <a:gd name="T2" fmla="*/ 1392 w 1392"/>
                <a:gd name="T3" fmla="*/ 0 h 1200"/>
                <a:gd name="T4" fmla="*/ 1392 w 1392"/>
                <a:gd name="T5" fmla="*/ 1200 h 1200"/>
                <a:gd name="T6" fmla="*/ 0 w 1392"/>
                <a:gd name="T7" fmla="*/ 1200 h 1200"/>
                <a:gd name="T8" fmla="*/ 0 w 1392"/>
                <a:gd name="T9" fmla="*/ 0 h 12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92"/>
                <a:gd name="T16" fmla="*/ 0 h 1200"/>
                <a:gd name="T17" fmla="*/ 1392 w 1392"/>
                <a:gd name="T18" fmla="*/ 1200 h 12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92" h="1200">
                  <a:moveTo>
                    <a:pt x="0" y="0"/>
                  </a:moveTo>
                  <a:lnTo>
                    <a:pt x="1392" y="0"/>
                  </a:lnTo>
                  <a:lnTo>
                    <a:pt x="1392" y="1200"/>
                  </a:lnTo>
                  <a:lnTo>
                    <a:pt x="0" y="1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493712" y="400847"/>
            <a:ext cx="2590800" cy="2362200"/>
            <a:chOff x="3552" y="2352"/>
            <a:chExt cx="1776" cy="1584"/>
          </a:xfrm>
        </p:grpSpPr>
        <p:sp>
          <p:nvSpPr>
            <p:cNvPr id="17423" name="Freeform 24"/>
            <p:cNvSpPr>
              <a:spLocks/>
            </p:cNvSpPr>
            <p:nvPr/>
          </p:nvSpPr>
          <p:spPr bwMode="auto">
            <a:xfrm>
              <a:off x="3552" y="3552"/>
              <a:ext cx="1776" cy="384"/>
            </a:xfrm>
            <a:custGeom>
              <a:avLst/>
              <a:gdLst>
                <a:gd name="T0" fmla="*/ 384 w 1776"/>
                <a:gd name="T1" fmla="*/ 0 h 384"/>
                <a:gd name="T2" fmla="*/ 1776 w 1776"/>
                <a:gd name="T3" fmla="*/ 0 h 384"/>
                <a:gd name="T4" fmla="*/ 1392 w 1776"/>
                <a:gd name="T5" fmla="*/ 384 h 384"/>
                <a:gd name="T6" fmla="*/ 0 w 1776"/>
                <a:gd name="T7" fmla="*/ 384 h 384"/>
                <a:gd name="T8" fmla="*/ 384 w 1776"/>
                <a:gd name="T9" fmla="*/ 0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76"/>
                <a:gd name="T16" fmla="*/ 0 h 384"/>
                <a:gd name="T17" fmla="*/ 1776 w 1776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76" h="384">
                  <a:moveTo>
                    <a:pt x="384" y="0"/>
                  </a:moveTo>
                  <a:lnTo>
                    <a:pt x="1776" y="0"/>
                  </a:lnTo>
                  <a:lnTo>
                    <a:pt x="1392" y="384"/>
                  </a:lnTo>
                  <a:lnTo>
                    <a:pt x="0" y="384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24" name="Freeform 25"/>
            <p:cNvSpPr>
              <a:spLocks/>
            </p:cNvSpPr>
            <p:nvPr/>
          </p:nvSpPr>
          <p:spPr bwMode="auto">
            <a:xfrm>
              <a:off x="3552" y="2352"/>
              <a:ext cx="1776" cy="384"/>
            </a:xfrm>
            <a:custGeom>
              <a:avLst/>
              <a:gdLst>
                <a:gd name="T0" fmla="*/ 384 w 1776"/>
                <a:gd name="T1" fmla="*/ 0 h 384"/>
                <a:gd name="T2" fmla="*/ 1776 w 1776"/>
                <a:gd name="T3" fmla="*/ 0 h 384"/>
                <a:gd name="T4" fmla="*/ 1392 w 1776"/>
                <a:gd name="T5" fmla="*/ 384 h 384"/>
                <a:gd name="T6" fmla="*/ 0 w 1776"/>
                <a:gd name="T7" fmla="*/ 384 h 384"/>
                <a:gd name="T8" fmla="*/ 384 w 1776"/>
                <a:gd name="T9" fmla="*/ 0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76"/>
                <a:gd name="T16" fmla="*/ 0 h 384"/>
                <a:gd name="T17" fmla="*/ 1776 w 1776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76" h="384">
                  <a:moveTo>
                    <a:pt x="384" y="0"/>
                  </a:moveTo>
                  <a:lnTo>
                    <a:pt x="1776" y="0"/>
                  </a:lnTo>
                  <a:lnTo>
                    <a:pt x="1392" y="384"/>
                  </a:lnTo>
                  <a:lnTo>
                    <a:pt x="0" y="384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6516688" y="4005263"/>
            <a:ext cx="2286000" cy="2286000"/>
            <a:chOff x="2448" y="2592"/>
            <a:chExt cx="1776" cy="1584"/>
          </a:xfrm>
        </p:grpSpPr>
        <p:sp>
          <p:nvSpPr>
            <p:cNvPr id="17421" name="Freeform 27"/>
            <p:cNvSpPr>
              <a:spLocks/>
            </p:cNvSpPr>
            <p:nvPr/>
          </p:nvSpPr>
          <p:spPr bwMode="auto">
            <a:xfrm>
              <a:off x="2448" y="2592"/>
              <a:ext cx="384" cy="1584"/>
            </a:xfrm>
            <a:custGeom>
              <a:avLst/>
              <a:gdLst>
                <a:gd name="T0" fmla="*/ 0 w 384"/>
                <a:gd name="T1" fmla="*/ 384 h 1584"/>
                <a:gd name="T2" fmla="*/ 0 w 384"/>
                <a:gd name="T3" fmla="*/ 1584 h 1584"/>
                <a:gd name="T4" fmla="*/ 384 w 384"/>
                <a:gd name="T5" fmla="*/ 1200 h 1584"/>
                <a:gd name="T6" fmla="*/ 384 w 384"/>
                <a:gd name="T7" fmla="*/ 0 h 1584"/>
                <a:gd name="T8" fmla="*/ 0 w 384"/>
                <a:gd name="T9" fmla="*/ 384 h 15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4"/>
                <a:gd name="T16" fmla="*/ 0 h 1584"/>
                <a:gd name="T17" fmla="*/ 384 w 384"/>
                <a:gd name="T18" fmla="*/ 1584 h 15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4" h="1584">
                  <a:moveTo>
                    <a:pt x="0" y="384"/>
                  </a:moveTo>
                  <a:lnTo>
                    <a:pt x="0" y="1584"/>
                  </a:lnTo>
                  <a:lnTo>
                    <a:pt x="384" y="1200"/>
                  </a:lnTo>
                  <a:lnTo>
                    <a:pt x="384" y="0"/>
                  </a:lnTo>
                  <a:lnTo>
                    <a:pt x="0" y="384"/>
                  </a:lnTo>
                  <a:close/>
                </a:path>
              </a:pathLst>
            </a:cu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22" name="Freeform 28"/>
            <p:cNvSpPr>
              <a:spLocks/>
            </p:cNvSpPr>
            <p:nvPr/>
          </p:nvSpPr>
          <p:spPr bwMode="auto">
            <a:xfrm>
              <a:off x="3840" y="2592"/>
              <a:ext cx="384" cy="1584"/>
            </a:xfrm>
            <a:custGeom>
              <a:avLst/>
              <a:gdLst>
                <a:gd name="T0" fmla="*/ 0 w 384"/>
                <a:gd name="T1" fmla="*/ 384 h 1584"/>
                <a:gd name="T2" fmla="*/ 0 w 384"/>
                <a:gd name="T3" fmla="*/ 1584 h 1584"/>
                <a:gd name="T4" fmla="*/ 384 w 384"/>
                <a:gd name="T5" fmla="*/ 1200 h 1584"/>
                <a:gd name="T6" fmla="*/ 384 w 384"/>
                <a:gd name="T7" fmla="*/ 0 h 1584"/>
                <a:gd name="T8" fmla="*/ 0 w 384"/>
                <a:gd name="T9" fmla="*/ 384 h 15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4"/>
                <a:gd name="T16" fmla="*/ 0 h 1584"/>
                <a:gd name="T17" fmla="*/ 384 w 384"/>
                <a:gd name="T18" fmla="*/ 1584 h 15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4" h="1584">
                  <a:moveTo>
                    <a:pt x="0" y="384"/>
                  </a:moveTo>
                  <a:lnTo>
                    <a:pt x="0" y="1584"/>
                  </a:lnTo>
                  <a:lnTo>
                    <a:pt x="384" y="1200"/>
                  </a:lnTo>
                  <a:lnTo>
                    <a:pt x="384" y="0"/>
                  </a:lnTo>
                  <a:lnTo>
                    <a:pt x="0" y="384"/>
                  </a:lnTo>
                  <a:close/>
                </a:path>
              </a:pathLst>
            </a:cu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392" name="WordArt 32"/>
          <p:cNvSpPr>
            <a:spLocks noChangeArrowheads="1" noChangeShapeType="1" noTextEdit="1"/>
          </p:cNvSpPr>
          <p:nvPr/>
        </p:nvSpPr>
        <p:spPr bwMode="auto">
          <a:xfrm>
            <a:off x="3492500" y="333375"/>
            <a:ext cx="2590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Грани</a:t>
            </a:r>
          </a:p>
        </p:txBody>
      </p:sp>
      <p:sp>
        <p:nvSpPr>
          <p:cNvPr id="15399" name="Text Box 39"/>
          <p:cNvSpPr txBox="1">
            <a:spLocks noChangeArrowheads="1"/>
          </p:cNvSpPr>
          <p:nvPr/>
        </p:nvSpPr>
        <p:spPr bwMode="auto">
          <a:xfrm>
            <a:off x="1547813" y="5157788"/>
            <a:ext cx="5105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400" b="1" dirty="0">
                <a:solidFill>
                  <a:srgbClr val="000099"/>
                </a:solidFill>
                <a:latin typeface="Arial" pitchFamily="34" charset="0"/>
              </a:rPr>
              <a:t>Противолежащие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ru-RU" sz="4400" b="1" dirty="0">
                <a:solidFill>
                  <a:srgbClr val="000099"/>
                </a:solidFill>
                <a:latin typeface="Arial" pitchFamily="34" charset="0"/>
              </a:rPr>
              <a:t>грани равны !</a:t>
            </a:r>
          </a:p>
        </p:txBody>
      </p:sp>
    </p:spTree>
    <p:extLst>
      <p:ext uri="{BB962C8B-B14F-4D97-AF65-F5344CB8AC3E}">
        <p14:creationId xmlns:p14="http://schemas.microsoft.com/office/powerpoint/2010/main" val="21374228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nimBg="1"/>
      <p:bldP spid="15372" grpId="0" animBg="1"/>
      <p:bldP spid="15371" grpId="0" animBg="1"/>
      <p:bldP spid="15370" grpId="0" animBg="1"/>
      <p:bldP spid="15392" grpId="0" animBg="1"/>
      <p:bldP spid="1539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570186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Элементы прямоугольного параллелепипеда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1068132"/>
              </p:ext>
            </p:extLst>
          </p:nvPr>
        </p:nvGraphicFramePr>
        <p:xfrm>
          <a:off x="1372847" y="2009240"/>
          <a:ext cx="7560841" cy="4522418"/>
        </p:xfrm>
        <a:graphic>
          <a:graphicData uri="http://schemas.openxmlformats.org/drawingml/2006/table">
            <a:tbl>
              <a:tblPr/>
              <a:tblGrid>
                <a:gridCol w="1965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3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924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78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Какие геометрические фигуры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10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Вершины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95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Ребра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34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Грани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119207" y="3501008"/>
            <a:ext cx="50071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8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25376" y="3562562"/>
            <a:ext cx="23042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точка</a:t>
            </a:r>
            <a:endParaRPr lang="ru-RU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37518" y="4342457"/>
            <a:ext cx="86409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12</a:t>
            </a:r>
            <a:endParaRPr lang="ru-RU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21320" y="4456566"/>
            <a:ext cx="331236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отрезок</a:t>
            </a:r>
            <a:endParaRPr lang="ru-RU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19207" y="5372635"/>
            <a:ext cx="50071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6</a:t>
            </a:r>
            <a:endParaRPr lang="ru-RU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621320" y="5217113"/>
            <a:ext cx="331236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прямоугольник</a:t>
            </a:r>
            <a:endParaRPr lang="ru-RU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668</TotalTime>
  <Words>308</Words>
  <Application>Microsoft Office PowerPoint</Application>
  <PresentationFormat>Экран (4:3)</PresentationFormat>
  <Paragraphs>152</Paragraphs>
  <Slides>22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2" baseType="lpstr">
      <vt:lpstr>Arial</vt:lpstr>
      <vt:lpstr>Calibri</vt:lpstr>
      <vt:lpstr>Cambria Math</vt:lpstr>
      <vt:lpstr>Corbel</vt:lpstr>
      <vt:lpstr>Gill Sans MT</vt:lpstr>
      <vt:lpstr>Times New Roman</vt:lpstr>
      <vt:lpstr>Verdana</vt:lpstr>
      <vt:lpstr>Wingdings 2</vt:lpstr>
      <vt:lpstr>Солнцестояние</vt:lpstr>
      <vt:lpstr>Точечный рисунок</vt:lpstr>
      <vt:lpstr>Урок открытия новых знаний</vt:lpstr>
      <vt:lpstr>Домашнее задание</vt:lpstr>
      <vt:lpstr>Домашнее задание</vt:lpstr>
      <vt:lpstr>Какая фигура изображена на рисунке?</vt:lpstr>
      <vt:lpstr>Найдите неизвестную величину для прямоугольника</vt:lpstr>
      <vt:lpstr>Цели урока:</vt:lpstr>
      <vt:lpstr>Презентация PowerPoint</vt:lpstr>
      <vt:lpstr>Презентация PowerPoint</vt:lpstr>
      <vt:lpstr>Элементы прямоугольного параллелепипеда</vt:lpstr>
      <vt:lpstr>Равные ребра</vt:lpstr>
      <vt:lpstr>Презентация PowerPoint</vt:lpstr>
      <vt:lpstr>КУБ</vt:lpstr>
      <vt:lpstr>Презентация PowerPoint</vt:lpstr>
      <vt:lpstr>Презентация PowerPoint</vt:lpstr>
      <vt:lpstr>№ 363</vt:lpstr>
      <vt:lpstr>№ 364(а)</vt:lpstr>
      <vt:lpstr>№ 365(а, б)</vt:lpstr>
      <vt:lpstr>№ 367(а)</vt:lpstr>
      <vt:lpstr>Домашнее задание:</vt:lpstr>
      <vt:lpstr>Цели урока:</vt:lpstr>
      <vt:lpstr>Подведение итогов</vt:lpstr>
      <vt:lpstr>Спасибо за урок!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открытия новых знаний</dc:title>
  <dc:creator>Настенька</dc:creator>
  <cp:lastModifiedBy>Владислав Козлов</cp:lastModifiedBy>
  <cp:revision>30</cp:revision>
  <dcterms:created xsi:type="dcterms:W3CDTF">2014-12-25T20:22:15Z</dcterms:created>
  <dcterms:modified xsi:type="dcterms:W3CDTF">2022-04-22T04:47:49Z</dcterms:modified>
</cp:coreProperties>
</file>