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60" r:id="rId2"/>
    <p:sldId id="290" r:id="rId3"/>
    <p:sldId id="264" r:id="rId4"/>
    <p:sldId id="262" r:id="rId5"/>
    <p:sldId id="257" r:id="rId6"/>
    <p:sldId id="286" r:id="rId7"/>
    <p:sldId id="287" r:id="rId8"/>
    <p:sldId id="276" r:id="rId9"/>
    <p:sldId id="293" r:id="rId10"/>
    <p:sldId id="289" r:id="rId11"/>
    <p:sldId id="291" r:id="rId12"/>
    <p:sldId id="29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Титульный" id="{01F4C23E-5C65-42FB-BE7A-6632F87183F2}">
          <p14:sldIdLst>
            <p14:sldId id="260"/>
          </p14:sldIdLst>
        </p14:section>
        <p14:section name="О игре" id="{2FFB81A3-C881-43F5-B8F3-546AD9BB466A}">
          <p14:sldIdLst>
            <p14:sldId id="290"/>
            <p14:sldId id="264"/>
            <p14:sldId id="262"/>
            <p14:sldId id="257"/>
            <p14:sldId id="286"/>
            <p14:sldId id="287"/>
            <p14:sldId id="276"/>
            <p14:sldId id="293"/>
          </p14:sldIdLst>
        </p14:section>
        <p14:section name="ИТОГИ" id="{F1147B8A-38DE-468F-BADC-F862FC0016E4}">
          <p14:sldIdLst>
            <p14:sldId id="289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91" autoAdjust="0"/>
    <p:restoredTop sz="94660"/>
  </p:normalViewPr>
  <p:slideViewPr>
    <p:cSldViewPr snapToGrid="0">
      <p:cViewPr varScale="1">
        <p:scale>
          <a:sx n="70" d="100"/>
          <a:sy n="70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178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AECBFD-862F-4636-95D6-B76745708B65}" type="datetimeFigureOut">
              <a:rPr lang="ru-RU" smtClean="0"/>
              <a:t>10.01.2021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96FCA-A25F-4020-82B8-4EA71E468D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925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96FCA-A25F-4020-82B8-4EA71E468DDB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4013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96FCA-A25F-4020-82B8-4EA71E468DDB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021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F6EE656-7769-4676-8617-B2473D26E07A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52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5023E-2D70-4212-A020-95BC2651481B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73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34613-3BC2-40D9-A429-7171C53001D4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F5288-5508-4B4E-BF6F-20FA18C7F934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149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D7EA9-1B45-4431-A4A8-B46BFE712B10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15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D1FD5-EFE0-47E2-96A3-A237888B7C2B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83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CFA6D-6629-4149-9985-12CB6DC9AA2D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45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60FC9-386E-45CF-8A3D-A34CB0D0E657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804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6F5B1-2DD8-4D03-813F-A86E0DC2A494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821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DF03F-5743-41EA-9408-E183AC03F17A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062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C5E9-EAEF-4EDD-88BE-7B1A428B8435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650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A69B90DB-F850-4D5E-980B-63A0AC0ED9FB}" type="datetime1">
              <a:rPr lang="ru-RU" smtClean="0"/>
              <a:t>10.01.2021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Математическое соревнование "Признаки и свойства делимости" (подготовила: Привалова М.А.)</a:t>
            </a: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0CAB2D0-8957-497B-91A5-62D94C06CED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994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5313" y="1652580"/>
            <a:ext cx="7316293" cy="842577"/>
          </a:xfrm>
        </p:spPr>
        <p:txBody>
          <a:bodyPr>
            <a:prstTxWarp prst="textStop">
              <a:avLst/>
            </a:prstTxWarp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и свойства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делимости.</a:t>
            </a:r>
            <a:endParaRPr lang="ru-RU" sz="20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098" y="3672449"/>
            <a:ext cx="4604627" cy="293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87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10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98160"/>
              </p:ext>
            </p:extLst>
          </p:nvPr>
        </p:nvGraphicFramePr>
        <p:xfrm>
          <a:off x="224661" y="225923"/>
          <a:ext cx="11212164" cy="5841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82312"/>
                <a:gridCol w="1337481"/>
                <a:gridCol w="1228298"/>
                <a:gridCol w="1160060"/>
                <a:gridCol w="1228298"/>
                <a:gridCol w="1105469"/>
                <a:gridCol w="1286213"/>
                <a:gridCol w="1184033"/>
              </a:tblGrid>
              <a:tr h="2765752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 2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 3 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 4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 5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 6</a:t>
                      </a: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baseline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Команда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7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749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1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Четвёртый лишний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79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 2</a:t>
                      </a:r>
                      <a:r>
                        <a:rPr lang="en-US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“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 или неверно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79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3 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звездочка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79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4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Капитанов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791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 5 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Математическое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лото</a:t>
                      </a:r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22" y="508024"/>
            <a:ext cx="2717506" cy="152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85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083" y="931103"/>
            <a:ext cx="10058400" cy="565785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11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804012" y="1665027"/>
            <a:ext cx="2322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Рефлексия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965276" y="4626591"/>
            <a:ext cx="41625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/>
              <a:t>Понравился вам урок?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Есть ли у вас вопросы по теме?</a:t>
            </a:r>
          </a:p>
          <a:p>
            <a:pPr marL="342900" indent="-342900">
              <a:buAutoNum type="arabicPeriod"/>
            </a:pPr>
            <a:r>
              <a:rPr lang="ru-RU" sz="2400" b="1" dirty="0" smtClean="0"/>
              <a:t>Все ли у вас получилось?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1442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12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699" y="1487606"/>
            <a:ext cx="26196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Записываем д/з</a:t>
            </a:r>
          </a:p>
          <a:p>
            <a:r>
              <a:rPr lang="ru-R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№287, 295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473" y="2151546"/>
            <a:ext cx="76962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7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87857" y="805218"/>
            <a:ext cx="790908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Закрепим наши знания по теме с помощью игры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857" y="1479885"/>
            <a:ext cx="7992296" cy="459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04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192" y="441777"/>
            <a:ext cx="11513388" cy="4773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</a:t>
            </a:r>
            <a:r>
              <a:rPr lang="ru-RU" sz="1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СОРЕВНОВАНИЯ:</a:t>
            </a:r>
            <a:endParaRPr lang="en-US" sz="16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Делимся на команды по 4 человека</a:t>
            </a:r>
          </a:p>
          <a:p>
            <a:pPr lvl="0">
              <a:lnSpc>
                <a:spcPct val="20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Четвёртый лишний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(максимальная оценка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баллов)</a:t>
            </a:r>
          </a:p>
          <a:p>
            <a:pPr lvl="0">
              <a:lnSpc>
                <a:spcPct val="20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капитанов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(максимальная оценка 10 баллов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Верно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неверно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(максимальная оценка 7 баллов)</a:t>
            </a:r>
          </a:p>
          <a:p>
            <a:pPr lvl="0">
              <a:lnSpc>
                <a:spcPct val="200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Звёздочка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(максимальная оценка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баллов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>
              <a:lnSpc>
                <a:spcPct val="200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Математическое лото</a:t>
            </a:r>
            <a:r>
              <a:rPr lang="en-US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200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Подведение итогов игры. Награждение победителей.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3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459" y="2306472"/>
            <a:ext cx="5310540" cy="35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42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558324"/>
              </p:ext>
            </p:extLst>
          </p:nvPr>
        </p:nvGraphicFramePr>
        <p:xfrm>
          <a:off x="240632" y="645873"/>
          <a:ext cx="11710068" cy="52342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9815"/>
                <a:gridCol w="4042683"/>
                <a:gridCol w="6407570"/>
              </a:tblGrid>
              <a:tr h="675567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Делится 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 остатка </a:t>
                      </a:r>
                    </a:p>
                    <a:p>
                      <a:pPr algn="ctr"/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 делимости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7834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его 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четная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 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0,2,4,6,8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3456 делится на 2 так как последняя цифра 6 - четное число.</a:t>
                      </a:r>
                    </a:p>
                    <a:p>
                      <a:pPr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343423 не делится на 2, так как последняя цифра 3 нечетная.</a:t>
                      </a:r>
                    </a:p>
                    <a:p>
                      <a:pPr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четные числа делятся на 2.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8268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его 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23 330: 5  (последняя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745: 5  (последняя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5)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48 377 не делится на 5 (последняя цифра не 0 и не 5)</a:t>
                      </a:r>
                    </a:p>
                  </a:txBody>
                  <a:tcPr/>
                </a:tc>
              </a:tr>
              <a:tr h="95367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его 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</a:t>
                      </a:r>
                      <a:r>
                        <a:rPr lang="ru-RU" sz="24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23 330: 10  (последняя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0)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48 377 не делится на 10 (последняя цифра не 0 )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r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 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делится на 10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(последняя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цифра не 0)</a:t>
                      </a:r>
                    </a:p>
                  </a:txBody>
                  <a:tcPr/>
                </a:tc>
              </a:tr>
              <a:tr h="837703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сумма его цифр делится  на </a:t>
                      </a:r>
                      <a:r>
                        <a:rPr lang="ru-RU" sz="20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27 375 : 3, так как 2+7+3+7+5=24, а 24:3</a:t>
                      </a:r>
                    </a:p>
                    <a:p>
                      <a:pPr algn="r"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27 374 не делится на 3,  так как 2+7+3+7+4=23, а 23 не делится на 3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0624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сумма его цифр делится  на </a:t>
                      </a:r>
                      <a:r>
                        <a:rPr lang="ru-RU" sz="24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488 718, так как 4+8+8+7+1+8=36, а 36:9</a:t>
                      </a:r>
                    </a:p>
                    <a:p>
                      <a:pPr algn="r">
                        <a:lnSpc>
                          <a:spcPct val="127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27 374 не делится на 9,  так как 2+7+3+7+4=23, а 23 не делится на 9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27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9496" y="100440"/>
            <a:ext cx="5498044" cy="6671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27000"/>
              </a:lnSpc>
            </a:pPr>
            <a:r>
              <a:rPr lang="ru-RU" sz="3200" b="1" cap="none" spc="600" dirty="0" smtClean="0">
                <a:ln/>
                <a:solidFill>
                  <a:srgbClr val="7030A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делимости</a:t>
            </a:r>
            <a:endParaRPr lang="ru-RU" sz="3200" b="1" cap="none" spc="600" dirty="0">
              <a:ln/>
              <a:solidFill>
                <a:srgbClr val="7030A0"/>
              </a:soli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4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422234"/>
              </p:ext>
            </p:extLst>
          </p:nvPr>
        </p:nvGraphicFramePr>
        <p:xfrm>
          <a:off x="228600" y="5883056"/>
          <a:ext cx="11694694" cy="904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8161"/>
                <a:gridCol w="4037375"/>
                <a:gridCol w="6399158"/>
              </a:tblGrid>
              <a:tr h="74593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делится на 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если его число,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составленное </a:t>
                      </a:r>
                      <a:r>
                        <a:rPr lang="ru-RU" sz="1400" kern="12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из двух его последних цифр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делится на  </a:t>
                      </a:r>
                      <a:r>
                        <a:rPr lang="ru-RU" sz="1400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27 0</a:t>
                      </a: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: 4 (две последние цифры </a:t>
                      </a: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</a:t>
                      </a:r>
                      <a:r>
                        <a:rPr lang="ru-RU" sz="1400" b="1" u="non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400" b="1" u="non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32:4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r">
                        <a:lnSpc>
                          <a:spcPct val="127000"/>
                        </a:lnSpc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27 0</a:t>
                      </a: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делится 4 (две последние цифры </a:t>
                      </a:r>
                      <a:r>
                        <a:rPr lang="ru-RU" sz="1400" b="1" u="sng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</a:t>
                      </a:r>
                    </a:p>
                    <a:p>
                      <a:pPr algn="r">
                        <a:lnSpc>
                          <a:spcPct val="127000"/>
                        </a:lnSpc>
                      </a:pPr>
                      <a:r>
                        <a:rPr lang="ru-RU" sz="1400" b="1" u="none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r>
                        <a:rPr lang="ru-RU" sz="1400" b="1" u="none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не делится 4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27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24799" y="339795"/>
            <a:ext cx="968842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en-US" sz="3200" b="1" i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Четвертый лишний</a:t>
            </a:r>
            <a:r>
              <a:rPr lang="en-US" sz="3200" b="1" i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3200" b="1" i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(3б)</a:t>
            </a:r>
          </a:p>
          <a:p>
            <a:r>
              <a:rPr lang="ru-RU" sz="3200" b="1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32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Зачеркните в каждой строке лишнее число</a:t>
            </a:r>
            <a:endParaRPr lang="ru-RU" sz="3200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5</a:t>
            </a:fld>
            <a:endParaRPr lang="ru-RU" dirty="0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655093" y="1692323"/>
            <a:ext cx="9526137" cy="103722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36     44    95     78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655093" y="4366720"/>
            <a:ext cx="8268268" cy="91266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55         457      95        15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655093" y="3038630"/>
            <a:ext cx="8867968" cy="107362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44        128             95         248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7556" l="10000" r="90000">
                        <a14:foregroundMark x1="49438" y1="97556" x2="49438" y2="97556"/>
                        <a14:backgroundMark x1="31875" y1="43778" x2="31875" y2="43778"/>
                        <a14:backgroundMark x1="57250" y1="68111" x2="57250" y2="68111"/>
                        <a14:backgroundMark x1="57250" y1="68111" x2="57250" y2="68111"/>
                        <a14:backgroundMark x1="69000" y1="57667" x2="69000" y2="57667"/>
                        <a14:backgroundMark x1="70313" y1="22889" x2="70313" y2="22889"/>
                        <a14:backgroundMark x1="56625" y1="58222" x2="56625" y2="58222"/>
                        <a14:backgroundMark x1="56625" y1="78444" x2="56625" y2="78444"/>
                        <a14:backgroundMark x1="77813" y1="49556" x2="77813" y2="49556"/>
                        <a14:backgroundMark x1="83375" y1="39111" x2="83375" y2="39111"/>
                        <a14:backgroundMark x1="62813" y1="50111" x2="62813" y2="50111"/>
                        <a14:backgroundMark x1="62500" y1="41444" x2="62500" y2="41444"/>
                        <a14:backgroundMark x1="27313" y1="53000" x2="27313" y2="53000"/>
                        <a14:backgroundMark x1="38688" y1="51222" x2="38688" y2="51222"/>
                        <a14:backgroundMark x1="27938" y1="61111" x2="27938" y2="61111"/>
                        <a14:backgroundMark x1="22063" y1="58778" x2="22063" y2="58778"/>
                        <a14:backgroundMark x1="52375" y1="61667" x2="52375" y2="61667"/>
                        <a14:backgroundMark x1="84313" y1="57000" x2="84313" y2="57000"/>
                        <a14:backgroundMark x1="71625" y1="48333" x2="71625" y2="48333"/>
                        <a14:backgroundMark x1="74875" y1="57000" x2="74875" y2="57000"/>
                        <a14:backgroundMark x1="63813" y1="66333" x2="63813" y2="66333"/>
                        <a14:backgroundMark x1="63125" y1="60556" x2="63125" y2="60556"/>
                        <a14:backgroundMark x1="37375" y1="34444" x2="37375" y2="34444"/>
                        <a14:backgroundMark x1="67375" y1="43111" x2="67375" y2="43111"/>
                        <a14:backgroundMark x1="75188" y1="44333" x2="75188" y2="44333"/>
                        <a14:backgroundMark x1="43563" y1="54778" x2="43563" y2="54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367" y="4101697"/>
            <a:ext cx="4187348" cy="2355383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0" name="Блок-схема: альтернативный процесс 29"/>
          <p:cNvSpPr/>
          <p:nvPr/>
        </p:nvSpPr>
        <p:spPr>
          <a:xfrm>
            <a:off x="308681" y="5484398"/>
            <a:ext cx="8268268" cy="91266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50         400      95        1200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21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6470" y="322002"/>
            <a:ext cx="11463130" cy="107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Верно или неверно</a:t>
            </a:r>
            <a:r>
              <a:rPr lang="en-US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(7б)                                          Задание 1</a:t>
            </a:r>
            <a:endParaRPr lang="en-US" sz="2400" b="1" i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столбце ответов записать верно(+) или неверно(-) каждое из утверждений.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487555"/>
              </p:ext>
            </p:extLst>
          </p:nvPr>
        </p:nvGraphicFramePr>
        <p:xfrm>
          <a:off x="385375" y="1392039"/>
          <a:ext cx="9660785" cy="51413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6873"/>
                <a:gridCol w="8153912"/>
              </a:tblGrid>
              <a:tr h="300128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Столбец ответов</a:t>
                      </a:r>
                      <a:endParaRPr lang="ru-RU" sz="18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06881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Произведение двух последовательных чисел чётное число.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47739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Произведение двух последовательных чисел делится на 4.</a:t>
                      </a:r>
                    </a:p>
                  </a:txBody>
                  <a:tcPr/>
                </a:tc>
              </a:tr>
              <a:tr h="644603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Произведение трёх последовательных чисел делится на 6.</a:t>
                      </a:r>
                    </a:p>
                  </a:txBody>
                  <a:tcPr/>
                </a:tc>
              </a:tr>
              <a:tr h="683279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Произведение двух чётных чисел делится на 4.</a:t>
                      </a:r>
                    </a:p>
                  </a:txBody>
                  <a:tcPr/>
                </a:tc>
              </a:tr>
              <a:tr h="696172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51-111 делится на 2.</a:t>
                      </a:r>
                    </a:p>
                  </a:txBody>
                  <a:tcPr/>
                </a:tc>
              </a:tr>
              <a:tr h="670388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Значение выражения 51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91-432 делится на 5.</a:t>
                      </a:r>
                    </a:p>
                  </a:txBody>
                  <a:tcPr/>
                </a:tc>
              </a:tr>
              <a:tr h="418992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Сумма 222+777 кратна 9.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6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843" y="1875506"/>
            <a:ext cx="3770757" cy="471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8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7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304703"/>
              </p:ext>
            </p:extLst>
          </p:nvPr>
        </p:nvGraphicFramePr>
        <p:xfrm>
          <a:off x="343536" y="1331784"/>
          <a:ext cx="8985994" cy="4532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1620"/>
                <a:gridCol w="7584374"/>
              </a:tblGrid>
              <a:tr h="721351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Столбец ответов</a:t>
                      </a:r>
                      <a:endParaRPr lang="ru-RU" sz="18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Подставьте вместо      *    такую цифру, чтобы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2411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1)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Число 234586*240 делилось без остатка на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и 5</a:t>
                      </a:r>
                    </a:p>
                  </a:txBody>
                  <a:tcPr/>
                </a:tc>
              </a:tr>
              <a:tr h="680626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2)    Число 234586*240 делилось без остатка на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и 9</a:t>
                      </a:r>
                    </a:p>
                  </a:txBody>
                  <a:tcPr/>
                </a:tc>
              </a:tr>
              <a:tr h="586747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3)     Число 234586*240 делилось без остатка на 6</a:t>
                      </a:r>
                    </a:p>
                  </a:txBody>
                  <a:tcPr/>
                </a:tc>
              </a:tr>
              <a:tr h="621952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4)     Выражение 15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45-79* делилось на 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33687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5)     Выражение 16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46-23* делилось на 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10218">
                <a:tc>
                  <a:txBody>
                    <a:bodyPr/>
                    <a:lstStyle/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6)     Выражение 11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Wingdings" panose="05000000000000000000" pitchFamily="2" charset="2"/>
                        </a:rPr>
                        <a:t>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41-12* делилось на 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33849" y="443436"/>
            <a:ext cx="4427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Звездочка </a:t>
            </a:r>
            <a:r>
              <a:rPr lang="en-US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(6б)</a:t>
            </a:r>
          </a:p>
          <a:p>
            <a:r>
              <a:rPr lang="ru-RU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столбце ответов записать результат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363" y="2292822"/>
            <a:ext cx="4502245" cy="253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4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286" y="420476"/>
            <a:ext cx="11542643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конкурсе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Капитанов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(10б)    оценивается правильность</a:t>
            </a:r>
            <a:endParaRPr lang="en-US" sz="2800" b="1" i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скорость выполнения задания.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6972" y="1810996"/>
            <a:ext cx="1975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Задание 2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3315" y="1820421"/>
            <a:ext cx="955461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наибольшее шестизначное число в записи которого есть только цифры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оно делится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3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5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5996" y="3382546"/>
            <a:ext cx="6096000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Сформулируйте </a:t>
            </a:r>
          </a:p>
          <a:p>
            <a:pPr marL="457200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делимости на 9</a:t>
            </a:r>
          </a:p>
          <a:p>
            <a:pPr marL="457200"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-признак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делимости на 4</a:t>
            </a:r>
          </a:p>
          <a:p>
            <a:pPr marL="457200"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-признак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делимости на 10</a:t>
            </a:r>
          </a:p>
          <a:p>
            <a:pPr marL="457200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делимости на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marL="457200">
              <a:lnSpc>
                <a:spcPct val="115000"/>
              </a:lnSpc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-признак делимости на 3</a:t>
            </a:r>
          </a:p>
          <a:p>
            <a:pPr marL="457200">
              <a:lnSpc>
                <a:spcPct val="115000"/>
              </a:lnSpc>
            </a:pPr>
            <a:endParaRPr lang="ru-RU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8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15996" y="2975212"/>
            <a:ext cx="5978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Дополнительные вопросы для остальных участников (1 б)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847" y="3382546"/>
            <a:ext cx="5831153" cy="328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62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AB2D0-8957-497B-91A5-62D94C06CEDB}" type="slidenum">
              <a:rPr lang="ru-RU" smtClean="0"/>
              <a:t>9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907823"/>
              </p:ext>
            </p:extLst>
          </p:nvPr>
        </p:nvGraphicFramePr>
        <p:xfrm>
          <a:off x="1201530" y="2484266"/>
          <a:ext cx="812800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/>
                <a:gridCol w="1625600"/>
                <a:gridCol w="1625600"/>
                <a:gridCol w="1625600"/>
                <a:gridCol w="1625600"/>
              </a:tblGrid>
              <a:tr h="353527">
                <a:tc>
                  <a:txBody>
                    <a:bodyPr/>
                    <a:lstStyle/>
                    <a:p>
                      <a:r>
                        <a:rPr lang="ru-RU" dirty="0" smtClean="0"/>
                        <a:t>333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956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1112224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850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488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9985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1365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747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90909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6580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890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657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222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80179" y="559558"/>
            <a:ext cx="3894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“</a:t>
            </a:r>
            <a:r>
              <a:rPr lang="ru-RU" sz="2400" dirty="0" smtClean="0">
                <a:solidFill>
                  <a:srgbClr val="FF0000"/>
                </a:solidFill>
              </a:rPr>
              <a:t>Математическое лото</a:t>
            </a:r>
            <a:r>
              <a:rPr lang="en-US" sz="2400" dirty="0" smtClean="0">
                <a:solidFill>
                  <a:srgbClr val="FF0000"/>
                </a:solidFill>
              </a:rPr>
              <a:t>” (5</a:t>
            </a:r>
            <a:r>
              <a:rPr lang="ru-RU" sz="2400" dirty="0" smtClean="0">
                <a:solidFill>
                  <a:srgbClr val="FF0000"/>
                </a:solidFill>
              </a:rPr>
              <a:t>б)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0060" y="1392072"/>
            <a:ext cx="6496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Вычеркните все числа которые делятся на 5,4 9. Остальные запишите на листочек.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91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302</TotalTime>
  <Words>793</Words>
  <Application>Microsoft Office PowerPoint</Application>
  <PresentationFormat>Широкоэкранный</PresentationFormat>
  <Paragraphs>188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Corbel</vt:lpstr>
      <vt:lpstr>Times New Roman</vt:lpstr>
      <vt:lpstr>Wingdings</vt:lpstr>
      <vt:lpstr>Базис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Привалова Марина Александровна</dc:creator>
  <dc:description>Соревнование проводится с целью обобщения и систематизации знаний учащихся по изученному материалу главы «Делимость натуральных чисел» в форме игры, развить мыслительные и интеллектуальные способности учеников за счет заданий по пройденным темам, повысить эмоциональный настрой учеников на весь день.</dc:description>
  <cp:lastModifiedBy>семья</cp:lastModifiedBy>
  <cp:revision>39</cp:revision>
  <dcterms:created xsi:type="dcterms:W3CDTF">2019-01-21T12:52:27Z</dcterms:created>
  <dcterms:modified xsi:type="dcterms:W3CDTF">2021-01-10T19:27:49Z</dcterms:modified>
  <cp:category>Образовательная, Развивающая, воспитательная</cp:category>
  <cp:contentStatus/>
</cp:coreProperties>
</file>