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75" r:id="rId11"/>
    <p:sldId id="266" r:id="rId12"/>
    <p:sldId id="27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2" r:id="rId3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6" d="100"/>
          <a:sy n="96" d="100"/>
        </p:scale>
        <p:origin x="-41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B29B0FB-697A-401E-9FA0-66C456C4F4C3}" type="datetimeFigureOut">
              <a:rPr lang="ru-RU" smtClean="0"/>
              <a:pPr/>
              <a:t>29.04.2024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2F3FE1A-0BFF-4D4C-A63A-BA26555609A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B29B0FB-697A-401E-9FA0-66C456C4F4C3}" type="datetimeFigureOut">
              <a:rPr lang="ru-RU" smtClean="0"/>
              <a:pPr/>
              <a:t>29.04.2024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2F3FE1A-0BFF-4D4C-A63A-BA26555609A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B29B0FB-697A-401E-9FA0-66C456C4F4C3}" type="datetimeFigureOut">
              <a:rPr lang="ru-RU" smtClean="0"/>
              <a:pPr/>
              <a:t>29.04.2024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2F3FE1A-0BFF-4D4C-A63A-BA26555609A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B29B0FB-697A-401E-9FA0-66C456C4F4C3}" type="datetimeFigureOut">
              <a:rPr lang="ru-RU" smtClean="0"/>
              <a:pPr/>
              <a:t>29.04.2024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2F3FE1A-0BFF-4D4C-A63A-BA26555609A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B29B0FB-697A-401E-9FA0-66C456C4F4C3}" type="datetimeFigureOut">
              <a:rPr lang="ru-RU" smtClean="0"/>
              <a:pPr/>
              <a:t>29.04.2024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2F3FE1A-0BFF-4D4C-A63A-BA26555609A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B29B0FB-697A-401E-9FA0-66C456C4F4C3}" type="datetimeFigureOut">
              <a:rPr lang="ru-RU" smtClean="0"/>
              <a:pPr/>
              <a:t>29.04.2024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2F3FE1A-0BFF-4D4C-A63A-BA26555609A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B29B0FB-697A-401E-9FA0-66C456C4F4C3}" type="datetimeFigureOut">
              <a:rPr lang="ru-RU" smtClean="0"/>
              <a:pPr/>
              <a:t>29.04.2024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2F3FE1A-0BFF-4D4C-A63A-BA26555609A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B29B0FB-697A-401E-9FA0-66C456C4F4C3}" type="datetimeFigureOut">
              <a:rPr lang="ru-RU" smtClean="0"/>
              <a:pPr/>
              <a:t>29.04.2024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2F3FE1A-0BFF-4D4C-A63A-BA26555609A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B29B0FB-697A-401E-9FA0-66C456C4F4C3}" type="datetimeFigureOut">
              <a:rPr lang="ru-RU" smtClean="0"/>
              <a:pPr/>
              <a:t>29.04.2024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2F3FE1A-0BFF-4D4C-A63A-BA26555609A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B29B0FB-697A-401E-9FA0-66C456C4F4C3}" type="datetimeFigureOut">
              <a:rPr lang="ru-RU" smtClean="0"/>
              <a:pPr/>
              <a:t>29.04.2024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2F3FE1A-0BFF-4D4C-A63A-BA26555609A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B29B0FB-697A-401E-9FA0-66C456C4F4C3}" type="datetimeFigureOut">
              <a:rPr lang="ru-RU" smtClean="0"/>
              <a:pPr/>
              <a:t>29.04.2024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2F3FE1A-0BFF-4D4C-A63A-BA26555609A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4B29B0FB-697A-401E-9FA0-66C456C4F4C3}" type="datetimeFigureOut">
              <a:rPr lang="ru-RU" smtClean="0"/>
              <a:pPr/>
              <a:t>29.04.2024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42F3FE1A-0BFF-4D4C-A63A-BA26555609A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400" dirty="0" smtClean="0">
                <a:latin typeface="Arial Black" pitchFamily="34" charset="0"/>
              </a:rPr>
              <a:t>Договор о ненападении сроком на 10 лет между Германией и СССР носил название</a:t>
            </a:r>
            <a:r>
              <a:rPr lang="en-US" sz="2400" dirty="0" smtClean="0">
                <a:latin typeface="Arial Black" pitchFamily="34" charset="0"/>
              </a:rPr>
              <a:t>:</a:t>
            </a:r>
            <a:endParaRPr lang="ru-RU" sz="2400" dirty="0">
              <a:latin typeface="Arial Black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A) </a:t>
            </a:r>
            <a:r>
              <a:rPr lang="ru-RU" dirty="0" smtClean="0"/>
              <a:t>Соглашение Сталина-Гитлера</a:t>
            </a:r>
          </a:p>
          <a:p>
            <a:r>
              <a:rPr lang="ru-RU" dirty="0" smtClean="0"/>
              <a:t>Б) Пакт Молотова-Риббентропа</a:t>
            </a:r>
          </a:p>
          <a:p>
            <a:r>
              <a:rPr lang="ru-RU" dirty="0" smtClean="0"/>
              <a:t>В) Стальной пакт</a:t>
            </a:r>
          </a:p>
          <a:p>
            <a:r>
              <a:rPr lang="ru-RU" dirty="0" smtClean="0"/>
              <a:t>Г) Союз Меча и Орала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7308655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Правильный ответ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31640" y="1916832"/>
            <a:ext cx="8229600" cy="1474184"/>
          </a:xfrm>
        </p:spPr>
        <p:txBody>
          <a:bodyPr/>
          <a:lstStyle/>
          <a:p>
            <a:r>
              <a:rPr lang="ru-RU" dirty="0"/>
              <a:t>Г)</a:t>
            </a:r>
            <a:r>
              <a:rPr lang="en-US" dirty="0"/>
              <a:t> ”</a:t>
            </a:r>
            <a:r>
              <a:rPr lang="ru-RU" dirty="0"/>
              <a:t>Центр</a:t>
            </a:r>
            <a:r>
              <a:rPr lang="en-US" dirty="0" smtClean="0"/>
              <a:t>”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44306069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b="1" dirty="0" smtClean="0"/>
              <a:t>В начале Великой Отечественной войны в районе Радошковичей совершили наземный таран летчики экипажа</a:t>
            </a:r>
            <a:r>
              <a:rPr lang="en-US" sz="2400" b="1" dirty="0" smtClean="0"/>
              <a:t>:</a:t>
            </a:r>
            <a:endParaRPr lang="ru-RU" sz="24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А)</a:t>
            </a:r>
            <a:r>
              <a:rPr lang="ru-RU" dirty="0" err="1" smtClean="0"/>
              <a:t>А.Бурдзянюка</a:t>
            </a:r>
            <a:endParaRPr lang="ru-RU" dirty="0" smtClean="0"/>
          </a:p>
          <a:p>
            <a:r>
              <a:rPr lang="ru-RU" dirty="0" smtClean="0"/>
              <a:t>Б) </a:t>
            </a:r>
            <a:r>
              <a:rPr lang="ru-RU" dirty="0" err="1" smtClean="0"/>
              <a:t>Н.Гастелло</a:t>
            </a:r>
            <a:endParaRPr lang="ru-RU" dirty="0" smtClean="0"/>
          </a:p>
          <a:p>
            <a:r>
              <a:rPr lang="ru-RU" dirty="0" smtClean="0"/>
              <a:t>В)</a:t>
            </a:r>
            <a:r>
              <a:rPr lang="ru-RU" dirty="0"/>
              <a:t> </a:t>
            </a:r>
            <a:r>
              <a:rPr lang="ru-RU" dirty="0" err="1" smtClean="0"/>
              <a:t>А.Наганова</a:t>
            </a:r>
            <a:endParaRPr lang="ru-RU" dirty="0" smtClean="0"/>
          </a:p>
          <a:p>
            <a:r>
              <a:rPr lang="ru-RU" dirty="0" smtClean="0"/>
              <a:t>Г)</a:t>
            </a:r>
            <a:r>
              <a:rPr lang="ru-RU" dirty="0"/>
              <a:t> </a:t>
            </a:r>
            <a:r>
              <a:rPr lang="ru-RU" dirty="0" err="1" smtClean="0"/>
              <a:t>А.Калинина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58469467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Правильный ответ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87624" y="1988840"/>
            <a:ext cx="8229600" cy="4572000"/>
          </a:xfrm>
        </p:spPr>
        <p:txBody>
          <a:bodyPr/>
          <a:lstStyle/>
          <a:p>
            <a:r>
              <a:rPr lang="ru-RU" dirty="0"/>
              <a:t>Б) </a:t>
            </a:r>
            <a:r>
              <a:rPr lang="ru-RU" dirty="0" err="1"/>
              <a:t>Н.Гастелло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70536934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Оборона Брестской крепости происходила в период</a:t>
            </a:r>
            <a:r>
              <a:rPr lang="en-US" dirty="0" smtClean="0"/>
              <a:t>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А) октября 1939г.</a:t>
            </a:r>
          </a:p>
          <a:p>
            <a:r>
              <a:rPr lang="ru-RU" dirty="0" smtClean="0"/>
              <a:t>Б) с сентября 1939 по сентябрь 1941г.</a:t>
            </a:r>
          </a:p>
          <a:p>
            <a:r>
              <a:rPr lang="ru-RU" dirty="0" smtClean="0"/>
              <a:t>В) с 22 июня по окончание июля 1941г.</a:t>
            </a:r>
          </a:p>
          <a:p>
            <a:r>
              <a:rPr lang="ru-RU" dirty="0" smtClean="0"/>
              <a:t>Г) с 22 июня по окончание сентября 1941г.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67328495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Правильный ответ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3568" y="2132856"/>
            <a:ext cx="7992888" cy="2808312"/>
          </a:xfrm>
        </p:spPr>
        <p:txBody>
          <a:bodyPr/>
          <a:lstStyle/>
          <a:p>
            <a:r>
              <a:rPr lang="ru-RU" dirty="0"/>
              <a:t>В) с 22 июня по окончание июля 1941г.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9921969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b="1" dirty="0">
                <a:effectLst/>
              </a:rPr>
              <a:t>Брестской крепости было присвоено звание "крепость-герой" в: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А)1945 </a:t>
            </a:r>
            <a:r>
              <a:rPr lang="ru-RU" dirty="0"/>
              <a:t>г.</a:t>
            </a:r>
          </a:p>
          <a:p>
            <a:r>
              <a:rPr lang="ru-RU" dirty="0"/>
              <a:t>Б</a:t>
            </a:r>
            <a:r>
              <a:rPr lang="ru-RU" dirty="0" smtClean="0"/>
              <a:t>)1955 </a:t>
            </a:r>
            <a:r>
              <a:rPr lang="ru-RU" dirty="0"/>
              <a:t>г.</a:t>
            </a:r>
          </a:p>
          <a:p>
            <a:r>
              <a:rPr lang="ru-RU" dirty="0" smtClean="0"/>
              <a:t>В)1965 </a:t>
            </a:r>
            <a:r>
              <a:rPr lang="ru-RU" dirty="0"/>
              <a:t>г.</a:t>
            </a:r>
          </a:p>
          <a:p>
            <a:r>
              <a:rPr lang="ru-RU" dirty="0" smtClean="0"/>
              <a:t>Г)1975 </a:t>
            </a:r>
            <a:r>
              <a:rPr lang="ru-RU" dirty="0"/>
              <a:t>г.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94233560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Правильный ответ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47664" y="2060848"/>
            <a:ext cx="8229600" cy="4572000"/>
          </a:xfrm>
        </p:spPr>
        <p:txBody>
          <a:bodyPr/>
          <a:lstStyle/>
          <a:p>
            <a:r>
              <a:rPr lang="ru-RU" dirty="0"/>
              <a:t>В)1965 г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16278362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b="1" dirty="0">
                <a:effectLst/>
              </a:rPr>
              <a:t>Батареей экспериментальных установок БМ-13 "Катюша", которая 14 июля 1941 года нанесла удар по немецко-фашистским войскам командовал: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А)С</a:t>
            </a:r>
            <a:r>
              <a:rPr lang="ru-RU" dirty="0"/>
              <a:t>. </a:t>
            </a:r>
            <a:r>
              <a:rPr lang="ru-RU" dirty="0" err="1"/>
              <a:t>Гриневец</a:t>
            </a:r>
            <a:endParaRPr lang="ru-RU" dirty="0"/>
          </a:p>
          <a:p>
            <a:r>
              <a:rPr lang="ru-RU" dirty="0" smtClean="0"/>
              <a:t>Б)Д</a:t>
            </a:r>
            <a:r>
              <a:rPr lang="ru-RU" dirty="0"/>
              <a:t>. Павлов</a:t>
            </a:r>
          </a:p>
          <a:p>
            <a:r>
              <a:rPr lang="ru-RU" dirty="0" smtClean="0"/>
              <a:t>В)Д</a:t>
            </a:r>
            <a:r>
              <a:rPr lang="ru-RU" dirty="0"/>
              <a:t>. </a:t>
            </a:r>
            <a:r>
              <a:rPr lang="ru-RU" dirty="0" err="1"/>
              <a:t>Фроликов</a:t>
            </a:r>
            <a:endParaRPr lang="ru-RU" dirty="0"/>
          </a:p>
          <a:p>
            <a:r>
              <a:rPr lang="ru-RU" dirty="0" smtClean="0"/>
              <a:t>Г)И</a:t>
            </a:r>
            <a:r>
              <a:rPr lang="ru-RU" dirty="0"/>
              <a:t>. </a:t>
            </a:r>
            <a:r>
              <a:rPr lang="ru-RU" dirty="0" smtClean="0"/>
              <a:t>Флеров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227884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Правильный ответ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03648" y="2060848"/>
            <a:ext cx="8229600" cy="2808312"/>
          </a:xfrm>
        </p:spPr>
        <p:txBody>
          <a:bodyPr/>
          <a:lstStyle/>
          <a:p>
            <a:r>
              <a:rPr lang="ru-RU" dirty="0"/>
              <a:t>Г)И. Флеров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85407463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b="1" dirty="0">
                <a:effectLst/>
              </a:rPr>
              <a:t>Генеральным комиссаром Беларуси до сентября 1943 года был: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А)В</a:t>
            </a:r>
            <a:r>
              <a:rPr lang="ru-RU" dirty="0"/>
              <a:t>. фон Кубе</a:t>
            </a:r>
          </a:p>
          <a:p>
            <a:r>
              <a:rPr lang="ru-RU" dirty="0" smtClean="0"/>
              <a:t>Б)А</a:t>
            </a:r>
            <a:r>
              <a:rPr lang="ru-RU" dirty="0"/>
              <a:t>. </a:t>
            </a:r>
            <a:r>
              <a:rPr lang="ru-RU" dirty="0" err="1"/>
              <a:t>Готберг</a:t>
            </a:r>
            <a:endParaRPr lang="ru-RU" dirty="0"/>
          </a:p>
          <a:p>
            <a:r>
              <a:rPr lang="ru-RU" dirty="0" smtClean="0"/>
              <a:t>В)К</a:t>
            </a:r>
            <a:r>
              <a:rPr lang="ru-RU" dirty="0"/>
              <a:t>. </a:t>
            </a:r>
            <a:r>
              <a:rPr lang="ru-RU" dirty="0" err="1"/>
              <a:t>Клаузевиц</a:t>
            </a:r>
            <a:endParaRPr lang="ru-RU" dirty="0"/>
          </a:p>
          <a:p>
            <a:r>
              <a:rPr lang="ru-RU" dirty="0" smtClean="0"/>
              <a:t>Г)Ф</a:t>
            </a:r>
            <a:r>
              <a:rPr lang="ru-RU" dirty="0"/>
              <a:t>. Модель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61971388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Правильный ответ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608" y="2132856"/>
            <a:ext cx="8229600" cy="2809784"/>
          </a:xfrm>
        </p:spPr>
        <p:txBody>
          <a:bodyPr/>
          <a:lstStyle/>
          <a:p>
            <a:r>
              <a:rPr lang="ru-RU" dirty="0" smtClean="0"/>
              <a:t>Б)Пакт Молотова-</a:t>
            </a:r>
            <a:r>
              <a:rPr lang="ru-RU" dirty="0" err="1" smtClean="0"/>
              <a:t>Риббентра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1784575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Правильный ответ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31640" y="2132856"/>
            <a:ext cx="8229600" cy="4572000"/>
          </a:xfrm>
        </p:spPr>
        <p:txBody>
          <a:bodyPr/>
          <a:lstStyle/>
          <a:p>
            <a:r>
              <a:rPr lang="ru-RU" dirty="0"/>
              <a:t>А)В. фон Кубе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04132423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1399032"/>
          </a:xfrm>
        </p:spPr>
        <p:txBody>
          <a:bodyPr>
            <a:normAutofit/>
          </a:bodyPr>
          <a:lstStyle/>
          <a:p>
            <a:r>
              <a:rPr lang="ru-RU" sz="2700" b="1" dirty="0">
                <a:effectLst/>
              </a:rPr>
              <a:t>Сотрудничающих с немецкими оккупационными властями во время Второй Мировой войны называли</a:t>
            </a:r>
            <a:r>
              <a:rPr lang="ru-RU" sz="2400" b="1" dirty="0">
                <a:effectLst/>
              </a:rPr>
              <a:t>: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А)Оккупанты</a:t>
            </a:r>
            <a:endParaRPr lang="ru-RU" dirty="0"/>
          </a:p>
          <a:p>
            <a:r>
              <a:rPr lang="ru-RU" dirty="0" smtClean="0"/>
              <a:t>Б)Инсургенты</a:t>
            </a:r>
            <a:endParaRPr lang="ru-RU" dirty="0"/>
          </a:p>
          <a:p>
            <a:r>
              <a:rPr lang="ru-RU" dirty="0" smtClean="0"/>
              <a:t>В)Резиденты</a:t>
            </a:r>
            <a:endParaRPr lang="ru-RU" dirty="0"/>
          </a:p>
          <a:p>
            <a:r>
              <a:rPr lang="ru-RU" dirty="0" smtClean="0"/>
              <a:t>Г)</a:t>
            </a:r>
            <a:r>
              <a:rPr lang="ru-RU" dirty="0" err="1" smtClean="0"/>
              <a:t>Коллаборанты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32357079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Правильный ответ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59632" y="2204864"/>
            <a:ext cx="8229600" cy="4572000"/>
          </a:xfrm>
        </p:spPr>
        <p:txBody>
          <a:bodyPr/>
          <a:lstStyle/>
          <a:p>
            <a:r>
              <a:rPr lang="ru-RU" dirty="0"/>
              <a:t>Г)</a:t>
            </a:r>
            <a:r>
              <a:rPr lang="ru-RU" dirty="0" err="1"/>
              <a:t>Коллаборанты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08340813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b="1" dirty="0">
                <a:effectLst/>
              </a:rPr>
              <a:t>Белорусский город, который фашистские оккупанты прозвали "стреляющий город", удостоенный 26 июня 1974 года почетного звания "город-герой"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А)Витебск</a:t>
            </a:r>
            <a:endParaRPr lang="ru-RU" dirty="0"/>
          </a:p>
          <a:p>
            <a:r>
              <a:rPr lang="ru-RU" dirty="0" smtClean="0"/>
              <a:t>Б)Могилев</a:t>
            </a:r>
            <a:endParaRPr lang="ru-RU" dirty="0"/>
          </a:p>
          <a:p>
            <a:r>
              <a:rPr lang="ru-RU" dirty="0" smtClean="0"/>
              <a:t>В)Минск</a:t>
            </a:r>
            <a:endParaRPr lang="ru-RU" dirty="0"/>
          </a:p>
          <a:p>
            <a:r>
              <a:rPr lang="ru-RU" dirty="0" smtClean="0"/>
              <a:t>Г)Брест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81734740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Правильный ответ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31640" y="2251574"/>
            <a:ext cx="8229600" cy="4572000"/>
          </a:xfrm>
        </p:spPr>
        <p:txBody>
          <a:bodyPr/>
          <a:lstStyle/>
          <a:p>
            <a:r>
              <a:rPr lang="ru-RU" dirty="0"/>
              <a:t>В)Минск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95088736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2297410"/>
          </a:xfrm>
        </p:spPr>
        <p:txBody>
          <a:bodyPr>
            <a:normAutofit fontScale="90000"/>
          </a:bodyPr>
          <a:lstStyle/>
          <a:p>
            <a:r>
              <a:rPr lang="ru-RU" sz="2700" b="1" dirty="0">
                <a:effectLst/>
              </a:rPr>
              <a:t>Первый районный центр БССР, освобожденный 23 сентября 1943 года.</a:t>
            </a:r>
            <a:br>
              <a:rPr lang="ru-RU" sz="2700" b="1" dirty="0">
                <a:effectLst/>
              </a:rPr>
            </a:br>
            <a:r>
              <a:rPr lang="ru-RU" dirty="0">
                <a:effectLst/>
              </a:rPr>
              <a:t/>
            </a:r>
            <a:br>
              <a:rPr lang="ru-RU" dirty="0">
                <a:effectLst/>
              </a:rPr>
            </a:br>
            <a:r>
              <a:rPr lang="ru-RU" dirty="0">
                <a:effectLst/>
              </a:rPr>
              <a:t/>
            </a:r>
            <a:br>
              <a:rPr lang="ru-RU" dirty="0">
                <a:effectLst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А)Комарин</a:t>
            </a:r>
            <a:endParaRPr lang="ru-RU" dirty="0"/>
          </a:p>
          <a:p>
            <a:r>
              <a:rPr lang="ru-RU" dirty="0" smtClean="0"/>
              <a:t>Б)Калинковичи</a:t>
            </a:r>
            <a:endParaRPr lang="ru-RU" dirty="0"/>
          </a:p>
          <a:p>
            <a:r>
              <a:rPr lang="ru-RU" dirty="0" smtClean="0"/>
              <a:t>В)Гомель</a:t>
            </a:r>
            <a:endParaRPr lang="ru-RU" dirty="0"/>
          </a:p>
          <a:p>
            <a:r>
              <a:rPr lang="ru-RU" dirty="0" smtClean="0"/>
              <a:t>Г)Мозырь</a:t>
            </a:r>
            <a:endParaRPr lang="ru-RU" dirty="0"/>
          </a:p>
          <a:p>
            <a:pPr marL="64008" indent="0">
              <a:buNone/>
            </a:pP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xmlns="" val="269259724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Правильный ответ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47664" y="2132856"/>
            <a:ext cx="8229600" cy="4572000"/>
          </a:xfrm>
        </p:spPr>
        <p:txBody>
          <a:bodyPr/>
          <a:lstStyle/>
          <a:p>
            <a:r>
              <a:rPr lang="ru-RU" dirty="0"/>
              <a:t>А)Комарин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00468551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b="1" dirty="0">
                <a:effectLst/>
              </a:rPr>
              <a:t>П</a:t>
            </a:r>
            <a:r>
              <a:rPr lang="ru-RU" sz="2400" b="1" dirty="0" smtClean="0">
                <a:effectLst/>
              </a:rPr>
              <a:t>ервым </a:t>
            </a:r>
            <a:r>
              <a:rPr lang="ru-RU" sz="2400" b="1" dirty="0">
                <a:effectLst/>
              </a:rPr>
              <a:t>партизанским отрядом на территории Беларуси командовал: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А)Т</a:t>
            </a:r>
            <a:r>
              <a:rPr lang="ru-RU" dirty="0"/>
              <a:t>. </a:t>
            </a:r>
            <a:r>
              <a:rPr lang="ru-RU" dirty="0" err="1"/>
              <a:t>Бумажков</a:t>
            </a:r>
            <a:endParaRPr lang="ru-RU" dirty="0"/>
          </a:p>
          <a:p>
            <a:r>
              <a:rPr lang="ru-RU" dirty="0" smtClean="0"/>
              <a:t>Б)Ф</a:t>
            </a:r>
            <a:r>
              <a:rPr lang="ru-RU" dirty="0"/>
              <a:t>. Павловский</a:t>
            </a:r>
          </a:p>
          <a:p>
            <a:r>
              <a:rPr lang="ru-RU" dirty="0" smtClean="0"/>
              <a:t>В)В</a:t>
            </a:r>
            <a:r>
              <a:rPr lang="ru-RU" dirty="0"/>
              <a:t>. Корж</a:t>
            </a:r>
          </a:p>
          <a:p>
            <a:r>
              <a:rPr lang="ru-RU" dirty="0" smtClean="0"/>
              <a:t>Г)М</a:t>
            </a:r>
            <a:r>
              <a:rPr lang="ru-RU" dirty="0"/>
              <a:t>. </a:t>
            </a:r>
            <a:r>
              <a:rPr lang="ru-RU" dirty="0" err="1"/>
              <a:t>Шмырев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96814977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Правильный ответ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59632" y="2060848"/>
            <a:ext cx="8229600" cy="4572000"/>
          </a:xfrm>
        </p:spPr>
        <p:txBody>
          <a:bodyPr/>
          <a:lstStyle/>
          <a:p>
            <a:r>
              <a:rPr lang="ru-RU" dirty="0"/>
              <a:t>В)В. Корж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98637557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b="1" dirty="0">
                <a:effectLst/>
              </a:rPr>
              <a:t>Железнодорожник Константин Заслонов вместе с товарищами-подпольщиками, подорвал 93 фашистских эшелона. Подпольщики маскировали свои мины под: 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А)Гайки</a:t>
            </a:r>
            <a:endParaRPr lang="ru-RU" dirty="0"/>
          </a:p>
          <a:p>
            <a:r>
              <a:rPr lang="ru-RU" dirty="0" smtClean="0"/>
              <a:t>Б)Банки </a:t>
            </a:r>
            <a:r>
              <a:rPr lang="ru-RU" dirty="0"/>
              <a:t>тушенки</a:t>
            </a:r>
          </a:p>
          <a:p>
            <a:r>
              <a:rPr lang="ru-RU" dirty="0" smtClean="0"/>
              <a:t>В)Куски </a:t>
            </a:r>
            <a:r>
              <a:rPr lang="ru-RU" dirty="0"/>
              <a:t>угля</a:t>
            </a:r>
          </a:p>
          <a:p>
            <a:r>
              <a:rPr lang="ru-RU" dirty="0" smtClean="0"/>
              <a:t>Г)Камни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40802992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b="1" dirty="0" smtClean="0"/>
              <a:t>Договор о дружбе и границах между Германией и СССР</a:t>
            </a:r>
            <a:r>
              <a:rPr lang="en-US" sz="2400" b="1" dirty="0" smtClean="0"/>
              <a:t>:</a:t>
            </a:r>
            <a:endParaRPr lang="ru-RU" sz="24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А)23 августа 1939 г.</a:t>
            </a:r>
          </a:p>
          <a:p>
            <a:r>
              <a:rPr lang="ru-RU" dirty="0" smtClean="0"/>
              <a:t>Б)17 сентября </a:t>
            </a:r>
            <a:r>
              <a:rPr lang="ru-RU" dirty="0"/>
              <a:t>1939 г</a:t>
            </a:r>
            <a:r>
              <a:rPr lang="ru-RU" dirty="0" smtClean="0"/>
              <a:t>.</a:t>
            </a:r>
          </a:p>
          <a:p>
            <a:r>
              <a:rPr lang="ru-RU" dirty="0" smtClean="0"/>
              <a:t>В)28 сентября1939 </a:t>
            </a:r>
            <a:r>
              <a:rPr lang="ru-RU" dirty="0"/>
              <a:t>г</a:t>
            </a:r>
            <a:r>
              <a:rPr lang="ru-RU" dirty="0" smtClean="0"/>
              <a:t>.</a:t>
            </a:r>
          </a:p>
          <a:p>
            <a:r>
              <a:rPr lang="ru-RU" dirty="0" smtClean="0"/>
              <a:t>Г)2 ноября </a:t>
            </a:r>
            <a:r>
              <a:rPr lang="ru-RU" dirty="0"/>
              <a:t>1939 г</a:t>
            </a:r>
            <a:r>
              <a:rPr lang="ru-RU" dirty="0" smtClean="0"/>
              <a:t>.</a:t>
            </a:r>
          </a:p>
          <a:p>
            <a:r>
              <a:rPr lang="ru-RU" dirty="0" smtClean="0"/>
              <a:t>Д)14 ноября </a:t>
            </a:r>
            <a:r>
              <a:rPr lang="ru-RU" dirty="0"/>
              <a:t>1939 г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17791586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Правильный ответ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59632" y="1988840"/>
            <a:ext cx="8229600" cy="4572000"/>
          </a:xfrm>
        </p:spPr>
        <p:txBody>
          <a:bodyPr/>
          <a:lstStyle/>
          <a:p>
            <a:r>
              <a:rPr lang="ru-RU" dirty="0"/>
              <a:t>В)Куски угля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47343126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400" b="1" dirty="0">
                <a:effectLst/>
              </a:rPr>
              <a:t>Крупнейший на </a:t>
            </a:r>
            <a:r>
              <a:rPr lang="ru-RU" sz="2400" b="1" dirty="0" err="1">
                <a:effectLst/>
              </a:rPr>
              <a:t>оккупированой</a:t>
            </a:r>
            <a:r>
              <a:rPr lang="ru-RU" sz="2400" b="1" dirty="0">
                <a:effectLst/>
              </a:rPr>
              <a:t> территории Беларуси и СССР концентрационный лагерь смерти, в котором было уничтожено более 200 тысяч человек: 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А)Озаричи</a:t>
            </a:r>
            <a:endParaRPr lang="ru-RU" dirty="0"/>
          </a:p>
          <a:p>
            <a:r>
              <a:rPr lang="ru-RU" dirty="0" smtClean="0"/>
              <a:t>Б)Треблинка</a:t>
            </a:r>
            <a:endParaRPr lang="ru-RU" dirty="0"/>
          </a:p>
          <a:p>
            <a:r>
              <a:rPr lang="ru-RU" dirty="0" smtClean="0"/>
              <a:t>В)Дрозды</a:t>
            </a:r>
            <a:endParaRPr lang="ru-RU" dirty="0"/>
          </a:p>
          <a:p>
            <a:r>
              <a:rPr lang="ru-RU" dirty="0" smtClean="0"/>
              <a:t>Г)</a:t>
            </a:r>
            <a:r>
              <a:rPr lang="ru-RU" dirty="0" err="1" smtClean="0"/>
              <a:t>Тростенец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70845296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Правильный ответ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15616" y="2060848"/>
            <a:ext cx="8229600" cy="4572000"/>
          </a:xfrm>
        </p:spPr>
        <p:txBody>
          <a:bodyPr/>
          <a:lstStyle/>
          <a:p>
            <a:r>
              <a:rPr lang="ru-RU" dirty="0"/>
              <a:t>Г)</a:t>
            </a:r>
            <a:r>
              <a:rPr lang="ru-RU" dirty="0" err="1"/>
              <a:t>Тростенец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24296057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400" b="1" dirty="0">
                <a:effectLst/>
              </a:rPr>
              <a:t>Знаменитая масштабная операция по подрыву железнодорожных путей и составов, произведенная партизанами в 1943 году, носила кодовое название :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А)"Цирк</a:t>
            </a:r>
            <a:r>
              <a:rPr lang="ru-RU" dirty="0"/>
              <a:t>"</a:t>
            </a:r>
          </a:p>
          <a:p>
            <a:r>
              <a:rPr lang="ru-RU" dirty="0" smtClean="0"/>
              <a:t>Б)"Концерт</a:t>
            </a:r>
            <a:r>
              <a:rPr lang="ru-RU" dirty="0"/>
              <a:t>"</a:t>
            </a:r>
          </a:p>
          <a:p>
            <a:r>
              <a:rPr lang="ru-RU" dirty="0" smtClean="0"/>
              <a:t>В)"Салют</a:t>
            </a:r>
            <a:r>
              <a:rPr lang="ru-RU" dirty="0"/>
              <a:t>"</a:t>
            </a:r>
          </a:p>
          <a:p>
            <a:r>
              <a:rPr lang="ru-RU" dirty="0" smtClean="0"/>
              <a:t>Г)"Карнавал</a:t>
            </a:r>
            <a:r>
              <a:rPr lang="ru-RU" dirty="0"/>
              <a:t>"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19283256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Правильный ответ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608" y="2132856"/>
            <a:ext cx="8229600" cy="4572000"/>
          </a:xfrm>
        </p:spPr>
        <p:txBody>
          <a:bodyPr/>
          <a:lstStyle/>
          <a:p>
            <a:r>
              <a:rPr lang="ru-RU" dirty="0"/>
              <a:t>Б)"Концерт"</a:t>
            </a:r>
          </a:p>
        </p:txBody>
      </p:sp>
    </p:spTree>
    <p:extLst>
      <p:ext uri="{BB962C8B-B14F-4D97-AF65-F5344CB8AC3E}">
        <p14:creationId xmlns:p14="http://schemas.microsoft.com/office/powerpoint/2010/main" xmlns="" val="354202570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b="1" dirty="0">
                <a:effectLst/>
              </a:rPr>
              <a:t>Операция по освобождению Беларуси получила свое название в честь полководца: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А)А</a:t>
            </a:r>
            <a:r>
              <a:rPr lang="ru-RU" dirty="0"/>
              <a:t>. Суворова</a:t>
            </a:r>
          </a:p>
          <a:p>
            <a:r>
              <a:rPr lang="ru-RU" dirty="0" smtClean="0"/>
              <a:t>Б)М</a:t>
            </a:r>
            <a:r>
              <a:rPr lang="ru-RU" dirty="0"/>
              <a:t>. Кутузова.</a:t>
            </a:r>
          </a:p>
          <a:p>
            <a:r>
              <a:rPr lang="ru-RU" dirty="0" smtClean="0"/>
              <a:t>В)Н</a:t>
            </a:r>
            <a:r>
              <a:rPr lang="ru-RU" dirty="0"/>
              <a:t>. Раевского</a:t>
            </a:r>
          </a:p>
          <a:p>
            <a:r>
              <a:rPr lang="ru-RU" dirty="0" smtClean="0"/>
              <a:t>Г)П</a:t>
            </a:r>
            <a:r>
              <a:rPr lang="ru-RU" dirty="0"/>
              <a:t>. Багратиона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7817320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Правильный ответ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71600" y="2132856"/>
            <a:ext cx="8229600" cy="4572000"/>
          </a:xfrm>
        </p:spPr>
        <p:txBody>
          <a:bodyPr/>
          <a:lstStyle/>
          <a:p>
            <a:r>
              <a:rPr lang="ru-RU" dirty="0"/>
              <a:t>Г)П. Багратиона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65590073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Правильный ответ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59632" y="1988840"/>
            <a:ext cx="5112568" cy="1224136"/>
          </a:xfrm>
        </p:spPr>
        <p:txBody>
          <a:bodyPr/>
          <a:lstStyle/>
          <a:p>
            <a:r>
              <a:rPr lang="ru-RU" dirty="0"/>
              <a:t>В)28 сентября1939 г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38962197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b="1" dirty="0" smtClean="0"/>
              <a:t>Хронологические рамки Великой Отечественной войны</a:t>
            </a:r>
            <a:endParaRPr lang="ru-RU" sz="24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А) 01.09.1939-02.09.1944</a:t>
            </a:r>
          </a:p>
          <a:p>
            <a:r>
              <a:rPr lang="ru-RU" dirty="0"/>
              <a:t>Б</a:t>
            </a:r>
            <a:r>
              <a:rPr lang="ru-RU" dirty="0" smtClean="0"/>
              <a:t>) 22.06.1941-28.08.1944</a:t>
            </a:r>
            <a:endParaRPr lang="ru-RU" dirty="0"/>
          </a:p>
          <a:p>
            <a:r>
              <a:rPr lang="ru-RU" dirty="0" smtClean="0"/>
              <a:t>В) 22.06.1941-09.05.1945</a:t>
            </a:r>
            <a:endParaRPr lang="ru-RU" dirty="0"/>
          </a:p>
          <a:p>
            <a:r>
              <a:rPr lang="ru-RU" dirty="0" smtClean="0"/>
              <a:t>Г) 01.09.1939-09.05.1945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72906904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Правильный ответ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608" y="2132856"/>
            <a:ext cx="6491064" cy="826112"/>
          </a:xfrm>
        </p:spPr>
        <p:txBody>
          <a:bodyPr/>
          <a:lstStyle/>
          <a:p>
            <a:r>
              <a:rPr lang="ru-RU" dirty="0"/>
              <a:t>В) </a:t>
            </a:r>
            <a:r>
              <a:rPr lang="ru-RU" dirty="0" smtClean="0"/>
              <a:t>22.06.1941-09.05.1945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84080742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b="1" dirty="0" smtClean="0"/>
              <a:t>Теория быстрого ведения войны с достижениями победы в кратчайшие сроки</a:t>
            </a:r>
            <a:r>
              <a:rPr lang="en-US" sz="2400" b="1" dirty="0" smtClean="0"/>
              <a:t>:</a:t>
            </a:r>
            <a:endParaRPr lang="ru-RU" sz="24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А) Скифский план</a:t>
            </a:r>
          </a:p>
          <a:p>
            <a:r>
              <a:rPr lang="ru-RU" dirty="0" smtClean="0"/>
              <a:t>Б) Стратегия</a:t>
            </a:r>
          </a:p>
          <a:p>
            <a:r>
              <a:rPr lang="ru-RU" dirty="0" smtClean="0"/>
              <a:t>В)Тактика </a:t>
            </a:r>
            <a:r>
              <a:rPr lang="ru-RU" dirty="0" err="1" smtClean="0"/>
              <a:t>выжженой</a:t>
            </a:r>
            <a:r>
              <a:rPr lang="ru-RU" dirty="0" smtClean="0"/>
              <a:t> земли</a:t>
            </a:r>
          </a:p>
          <a:p>
            <a:r>
              <a:rPr lang="ru-RU" dirty="0" smtClean="0"/>
              <a:t>Г)Блицкриг</a:t>
            </a:r>
          </a:p>
        </p:txBody>
      </p:sp>
    </p:spTree>
    <p:extLst>
      <p:ext uri="{BB962C8B-B14F-4D97-AF65-F5344CB8AC3E}">
        <p14:creationId xmlns:p14="http://schemas.microsoft.com/office/powerpoint/2010/main" xmlns="" val="155309802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Правильный ответ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47664" y="2132856"/>
            <a:ext cx="4104456" cy="720080"/>
          </a:xfrm>
        </p:spPr>
        <p:txBody>
          <a:bodyPr>
            <a:normAutofit/>
          </a:bodyPr>
          <a:lstStyle/>
          <a:p>
            <a:r>
              <a:rPr lang="ru-RU" dirty="0" smtClean="0"/>
              <a:t>Г)Блицкриг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43203740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400" b="1" dirty="0" smtClean="0"/>
              <a:t>В начале Великой Отечественной войны на территории Беларуси осуществляла наступление немецкая группа армий</a:t>
            </a:r>
            <a:r>
              <a:rPr lang="en-US" sz="2400" b="1" dirty="0" smtClean="0"/>
              <a:t>:</a:t>
            </a:r>
            <a:endParaRPr lang="ru-RU" sz="24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А)</a:t>
            </a:r>
            <a:r>
              <a:rPr lang="en-US" dirty="0" smtClean="0"/>
              <a:t>”</a:t>
            </a:r>
            <a:r>
              <a:rPr lang="ru-RU" dirty="0" err="1" smtClean="0"/>
              <a:t>Остланд</a:t>
            </a:r>
            <a:r>
              <a:rPr lang="en-US" dirty="0" smtClean="0"/>
              <a:t>”</a:t>
            </a:r>
            <a:endParaRPr lang="ru-RU" dirty="0" smtClean="0"/>
          </a:p>
          <a:p>
            <a:r>
              <a:rPr lang="ru-RU" dirty="0" smtClean="0"/>
              <a:t>Б)</a:t>
            </a:r>
            <a:r>
              <a:rPr lang="en-US" dirty="0"/>
              <a:t> </a:t>
            </a:r>
            <a:r>
              <a:rPr lang="en-US" dirty="0" smtClean="0"/>
              <a:t>”</a:t>
            </a:r>
            <a:r>
              <a:rPr lang="ru-RU" dirty="0" smtClean="0"/>
              <a:t>Юг</a:t>
            </a:r>
            <a:r>
              <a:rPr lang="en-US" dirty="0" smtClean="0"/>
              <a:t>”</a:t>
            </a:r>
            <a:endParaRPr lang="ru-RU" dirty="0" smtClean="0"/>
          </a:p>
          <a:p>
            <a:r>
              <a:rPr lang="ru-RU" dirty="0" smtClean="0"/>
              <a:t>В)</a:t>
            </a:r>
            <a:r>
              <a:rPr lang="en-US" dirty="0"/>
              <a:t> </a:t>
            </a:r>
            <a:r>
              <a:rPr lang="en-US" dirty="0" smtClean="0"/>
              <a:t>”</a:t>
            </a:r>
            <a:r>
              <a:rPr lang="ru-RU" dirty="0" smtClean="0"/>
              <a:t>Север</a:t>
            </a:r>
            <a:r>
              <a:rPr lang="en-US" dirty="0" smtClean="0"/>
              <a:t>”</a:t>
            </a:r>
            <a:endParaRPr lang="ru-RU" dirty="0" smtClean="0"/>
          </a:p>
          <a:p>
            <a:r>
              <a:rPr lang="ru-RU" dirty="0" smtClean="0"/>
              <a:t>Г)</a:t>
            </a:r>
            <a:r>
              <a:rPr lang="en-US" dirty="0"/>
              <a:t> </a:t>
            </a:r>
            <a:r>
              <a:rPr lang="en-US" dirty="0" smtClean="0"/>
              <a:t>”</a:t>
            </a:r>
            <a:r>
              <a:rPr lang="ru-RU" dirty="0" smtClean="0"/>
              <a:t>Центр</a:t>
            </a:r>
            <a:r>
              <a:rPr lang="en-US" dirty="0" smtClean="0"/>
              <a:t>”</a:t>
            </a:r>
            <a:endParaRPr lang="ru-RU" dirty="0" smtClean="0"/>
          </a:p>
          <a:p>
            <a:r>
              <a:rPr lang="ru-RU" dirty="0" smtClean="0"/>
              <a:t>Д)</a:t>
            </a:r>
            <a:r>
              <a:rPr lang="en-US" dirty="0"/>
              <a:t> </a:t>
            </a:r>
            <a:r>
              <a:rPr lang="en-US" dirty="0" smtClean="0"/>
              <a:t>”</a:t>
            </a:r>
            <a:r>
              <a:rPr lang="ru-RU" dirty="0" err="1" smtClean="0"/>
              <a:t>Фатерлянд</a:t>
            </a:r>
            <a:r>
              <a:rPr lang="en-US" dirty="0" smtClean="0"/>
              <a:t>”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96366348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107</TotalTime>
  <Words>558</Words>
  <Application>Microsoft Office PowerPoint</Application>
  <PresentationFormat>Экран (4:3)</PresentationFormat>
  <Paragraphs>128</Paragraphs>
  <Slides>36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36</vt:i4>
      </vt:variant>
    </vt:vector>
  </HeadingPairs>
  <TitlesOfParts>
    <vt:vector size="37" baseType="lpstr">
      <vt:lpstr>Солнцестояние</vt:lpstr>
      <vt:lpstr>Договор о ненападении сроком на 10 лет между Германией и СССР носил название:</vt:lpstr>
      <vt:lpstr>Правильный ответ</vt:lpstr>
      <vt:lpstr>Договор о дружбе и границах между Германией и СССР:</vt:lpstr>
      <vt:lpstr>Правильный ответ</vt:lpstr>
      <vt:lpstr>Хронологические рамки Великой Отечественной войны</vt:lpstr>
      <vt:lpstr>Правильный ответ</vt:lpstr>
      <vt:lpstr>Теория быстрого ведения войны с достижениями победы в кратчайшие сроки:</vt:lpstr>
      <vt:lpstr>Правильный ответ</vt:lpstr>
      <vt:lpstr>В начале Великой Отечественной войны на территории Беларуси осуществляла наступление немецкая группа армий:</vt:lpstr>
      <vt:lpstr>Правильный ответ</vt:lpstr>
      <vt:lpstr>В начале Великой Отечественной войны в районе Радошковичей совершили наземный таран летчики экипажа:</vt:lpstr>
      <vt:lpstr>Правильный ответ</vt:lpstr>
      <vt:lpstr>Оборона Брестской крепости происходила в период:</vt:lpstr>
      <vt:lpstr>Правильный ответ</vt:lpstr>
      <vt:lpstr>Брестской крепости было присвоено звание "крепость-герой" в:</vt:lpstr>
      <vt:lpstr>Правильный ответ</vt:lpstr>
      <vt:lpstr>Батареей экспериментальных установок БМ-13 "Катюша", которая 14 июля 1941 года нанесла удар по немецко-фашистским войскам командовал:</vt:lpstr>
      <vt:lpstr>Правильный ответ</vt:lpstr>
      <vt:lpstr>Генеральным комиссаром Беларуси до сентября 1943 года был:</vt:lpstr>
      <vt:lpstr>Правильный ответ</vt:lpstr>
      <vt:lpstr>Сотрудничающих с немецкими оккупационными властями во время Второй Мировой войны называли:</vt:lpstr>
      <vt:lpstr>Правильный ответ</vt:lpstr>
      <vt:lpstr>Белорусский город, который фашистские оккупанты прозвали "стреляющий город", удостоенный 26 июня 1974 года почетного звания "город-герой"</vt:lpstr>
      <vt:lpstr>Правильный ответ</vt:lpstr>
      <vt:lpstr>Первый районный центр БССР, освобожденный 23 сентября 1943 года.   </vt:lpstr>
      <vt:lpstr>Правильный ответ</vt:lpstr>
      <vt:lpstr>Первым партизанским отрядом на территории Беларуси командовал:</vt:lpstr>
      <vt:lpstr>Правильный ответ</vt:lpstr>
      <vt:lpstr>Железнодорожник Константин Заслонов вместе с товарищами-подпольщиками, подорвал 93 фашистских эшелона. Подпольщики маскировали свои мины под: </vt:lpstr>
      <vt:lpstr>Правильный ответ</vt:lpstr>
      <vt:lpstr>Крупнейший на оккупированой территории Беларуси и СССР концентрационный лагерь смерти, в котором было уничтожено более 200 тысяч человек: </vt:lpstr>
      <vt:lpstr>Правильный ответ</vt:lpstr>
      <vt:lpstr>Знаменитая масштабная операция по подрыву железнодорожных путей и составов, произведенная партизанами в 1943 году, носила кодовое название :</vt:lpstr>
      <vt:lpstr>Правильный ответ</vt:lpstr>
      <vt:lpstr>Операция по освобождению Беларуси получила свое название в честь полководца:</vt:lpstr>
      <vt:lpstr>Правильный ответ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Договор о ненападении сроком на 10 лет между Германией и СССР носил название:</dc:title>
  <dc:creator>Dima</dc:creator>
  <cp:lastModifiedBy>User</cp:lastModifiedBy>
  <cp:revision>10</cp:revision>
  <dcterms:created xsi:type="dcterms:W3CDTF">2024-04-23T17:39:16Z</dcterms:created>
  <dcterms:modified xsi:type="dcterms:W3CDTF">2024-04-29T10:11:57Z</dcterms:modified>
</cp:coreProperties>
</file>