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72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5" r:id="rId16"/>
    <p:sldId id="273" r:id="rId17"/>
    <p:sldId id="270" r:id="rId18"/>
    <p:sldId id="274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1DB62C-7345-4AC7-AB69-E8D8AFF03A9E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F50886-8050-4A79-9BC3-D08172FD6156}">
      <dgm:prSet phldrT="[Текст]" custT="1"/>
      <dgm:spPr/>
      <dgm:t>
        <a:bodyPr/>
        <a:lstStyle/>
        <a:p>
          <a:r>
            <a:rPr lang="ru-RU" sz="2000" dirty="0" smtClean="0"/>
            <a:t>Вариант 1</a:t>
          </a:r>
          <a:endParaRPr lang="ru-RU" sz="2000" dirty="0"/>
        </a:p>
      </dgm:t>
    </dgm:pt>
    <dgm:pt modelId="{1F7839C8-A42A-477B-85B5-234C42BAF6A3}" type="parTrans" cxnId="{3AE9839C-A4F1-4058-AAF8-DD11929ADC0F}">
      <dgm:prSet/>
      <dgm:spPr/>
      <dgm:t>
        <a:bodyPr/>
        <a:lstStyle/>
        <a:p>
          <a:endParaRPr lang="ru-RU"/>
        </a:p>
      </dgm:t>
    </dgm:pt>
    <dgm:pt modelId="{C25C3CF3-D3D0-4149-ABD0-F517FCEFF4B0}" type="sibTrans" cxnId="{3AE9839C-A4F1-4058-AAF8-DD11929ADC0F}">
      <dgm:prSet/>
      <dgm:spPr/>
      <dgm:t>
        <a:bodyPr/>
        <a:lstStyle/>
        <a:p>
          <a:endParaRPr lang="ru-RU"/>
        </a:p>
      </dgm:t>
    </dgm:pt>
    <dgm:pt modelId="{3B40EF96-4E36-4B73-B601-DE6B68E696B6}">
      <dgm:prSet phldrT="[Текст]" custT="1"/>
      <dgm:spPr/>
      <dgm:t>
        <a:bodyPr/>
        <a:lstStyle/>
        <a:p>
          <a:r>
            <a:rPr lang="ru-RU" sz="2000" dirty="0" smtClean="0"/>
            <a:t>Вариант2</a:t>
          </a:r>
          <a:endParaRPr lang="ru-RU" sz="2000" dirty="0"/>
        </a:p>
      </dgm:t>
    </dgm:pt>
    <dgm:pt modelId="{D85F2DFC-C47C-4D8D-8E05-BC318766D17A}" type="parTrans" cxnId="{41011FE6-6F9C-465B-8626-C1E188A08722}">
      <dgm:prSet/>
      <dgm:spPr/>
      <dgm:t>
        <a:bodyPr/>
        <a:lstStyle/>
        <a:p>
          <a:endParaRPr lang="ru-RU"/>
        </a:p>
      </dgm:t>
    </dgm:pt>
    <dgm:pt modelId="{4D7EE8A3-3346-4C54-A81D-DD53E15B7382}" type="sibTrans" cxnId="{41011FE6-6F9C-465B-8626-C1E188A08722}">
      <dgm:prSet/>
      <dgm:spPr/>
      <dgm:t>
        <a:bodyPr/>
        <a:lstStyle/>
        <a:p>
          <a:endParaRPr lang="ru-RU"/>
        </a:p>
      </dgm:t>
    </dgm:pt>
    <dgm:pt modelId="{35D43086-BCE8-4605-9459-351E5F8346D5}" type="pres">
      <dgm:prSet presAssocID="{321DB62C-7345-4AC7-AB69-E8D8AFF03A9E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B44A3F-5164-42AF-8500-6659EA8BC7B4}" type="pres">
      <dgm:prSet presAssocID="{321DB62C-7345-4AC7-AB69-E8D8AFF03A9E}" presName="Background" presStyleLbl="bgImgPlace1" presStyleIdx="0" presStyleCnt="1" custFlipVert="1" custScaleX="60032" custScaleY="17806" custLinFactNeighborX="-34657" custLinFactNeighborY="-3305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BAC7D47-71CC-422E-874A-D43DE2A473FE}" type="pres">
      <dgm:prSet presAssocID="{321DB62C-7345-4AC7-AB69-E8D8AFF03A9E}" presName="ParentText1" presStyleLbl="revTx" presStyleIdx="0" presStyleCnt="2" custLinFactNeighborX="-3573" custLinFactNeighborY="-271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588925-1F29-4743-A974-F53E2B154A11}" type="pres">
      <dgm:prSet presAssocID="{321DB62C-7345-4AC7-AB69-E8D8AFF03A9E}" presName="ParentText2" presStyleLbl="revTx" presStyleIdx="1" presStyleCnt="2" custLinFactNeighborX="4469" custLinFactNeighborY="-267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AC61E3-B564-407A-A521-869F602FE7CA}" type="pres">
      <dgm:prSet presAssocID="{321DB62C-7345-4AC7-AB69-E8D8AFF03A9E}" presName="Plus" presStyleLbl="alignNode1" presStyleIdx="0" presStyleCnt="2" custScaleX="42526" custScaleY="23969" custLinFactNeighborX="-10494" custLinFactNeighborY="-21133"/>
      <dgm:spPr/>
    </dgm:pt>
    <dgm:pt modelId="{53FBFAA3-4765-4D41-8D4B-5E21B33E99D9}" type="pres">
      <dgm:prSet presAssocID="{321DB62C-7345-4AC7-AB69-E8D8AFF03A9E}" presName="Minus" presStyleLbl="alignNode1" presStyleIdx="1" presStyleCnt="2" custScaleX="41313" custScaleY="65646" custLinFactNeighborX="22716" custLinFactNeighborY="-74456"/>
      <dgm:spPr/>
    </dgm:pt>
    <dgm:pt modelId="{DBFB6F5B-BCEE-4675-9C56-F6C51B051FCC}" type="pres">
      <dgm:prSet presAssocID="{321DB62C-7345-4AC7-AB69-E8D8AFF03A9E}" presName="Divider" presStyleLbl="parChTrans1D1" presStyleIdx="0" presStyleCnt="1"/>
      <dgm:spPr/>
    </dgm:pt>
  </dgm:ptLst>
  <dgm:cxnLst>
    <dgm:cxn modelId="{3AE9839C-A4F1-4058-AAF8-DD11929ADC0F}" srcId="{321DB62C-7345-4AC7-AB69-E8D8AFF03A9E}" destId="{25F50886-8050-4A79-9BC3-D08172FD6156}" srcOrd="0" destOrd="0" parTransId="{1F7839C8-A42A-477B-85B5-234C42BAF6A3}" sibTransId="{C25C3CF3-D3D0-4149-ABD0-F517FCEFF4B0}"/>
    <dgm:cxn modelId="{41011FE6-6F9C-465B-8626-C1E188A08722}" srcId="{321DB62C-7345-4AC7-AB69-E8D8AFF03A9E}" destId="{3B40EF96-4E36-4B73-B601-DE6B68E696B6}" srcOrd="1" destOrd="0" parTransId="{D85F2DFC-C47C-4D8D-8E05-BC318766D17A}" sibTransId="{4D7EE8A3-3346-4C54-A81D-DD53E15B7382}"/>
    <dgm:cxn modelId="{3689F453-D32F-4DAC-ABB4-43EA9ED09ECC}" type="presOf" srcId="{25F50886-8050-4A79-9BC3-D08172FD6156}" destId="{5BAC7D47-71CC-422E-874A-D43DE2A473FE}" srcOrd="0" destOrd="0" presId="urn:microsoft.com/office/officeart/2009/3/layout/PlusandMinus"/>
    <dgm:cxn modelId="{50372453-9738-4DE3-989B-EBF1FC18FCF5}" type="presOf" srcId="{321DB62C-7345-4AC7-AB69-E8D8AFF03A9E}" destId="{35D43086-BCE8-4605-9459-351E5F8346D5}" srcOrd="0" destOrd="0" presId="urn:microsoft.com/office/officeart/2009/3/layout/PlusandMinus"/>
    <dgm:cxn modelId="{54812DCD-7273-4EF7-8C4C-2D948784F8F5}" type="presOf" srcId="{3B40EF96-4E36-4B73-B601-DE6B68E696B6}" destId="{88588925-1F29-4743-A974-F53E2B154A11}" srcOrd="0" destOrd="0" presId="urn:microsoft.com/office/officeart/2009/3/layout/PlusandMinus"/>
    <dgm:cxn modelId="{16810F49-E354-44DC-B9E0-27B87B217D0A}" type="presParOf" srcId="{35D43086-BCE8-4605-9459-351E5F8346D5}" destId="{59B44A3F-5164-42AF-8500-6659EA8BC7B4}" srcOrd="0" destOrd="0" presId="urn:microsoft.com/office/officeart/2009/3/layout/PlusandMinus"/>
    <dgm:cxn modelId="{C6DD6062-DC3C-4112-89BD-63D12BAE2B1A}" type="presParOf" srcId="{35D43086-BCE8-4605-9459-351E5F8346D5}" destId="{5BAC7D47-71CC-422E-874A-D43DE2A473FE}" srcOrd="1" destOrd="0" presId="urn:microsoft.com/office/officeart/2009/3/layout/PlusandMinus"/>
    <dgm:cxn modelId="{43F799E4-CE54-4EFC-8B6D-D9B4E5750A97}" type="presParOf" srcId="{35D43086-BCE8-4605-9459-351E5F8346D5}" destId="{88588925-1F29-4743-A974-F53E2B154A11}" srcOrd="2" destOrd="0" presId="urn:microsoft.com/office/officeart/2009/3/layout/PlusandMinus"/>
    <dgm:cxn modelId="{E7600299-25CF-45B8-A0DE-7E5C2A40314A}" type="presParOf" srcId="{35D43086-BCE8-4605-9459-351E5F8346D5}" destId="{3EAC61E3-B564-407A-A521-869F602FE7CA}" srcOrd="3" destOrd="0" presId="urn:microsoft.com/office/officeart/2009/3/layout/PlusandMinus"/>
    <dgm:cxn modelId="{DB594646-0471-46C4-A8AE-FA13EB762565}" type="presParOf" srcId="{35D43086-BCE8-4605-9459-351E5F8346D5}" destId="{53FBFAA3-4765-4D41-8D4B-5E21B33E99D9}" srcOrd="4" destOrd="0" presId="urn:microsoft.com/office/officeart/2009/3/layout/PlusandMinus"/>
    <dgm:cxn modelId="{33612EE3-7B2F-440F-8648-4267DD91368D}" type="presParOf" srcId="{35D43086-BCE8-4605-9459-351E5F8346D5}" destId="{DBFB6F5B-BCEE-4675-9C56-F6C51B051FCC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1BCF8F-4BC5-4ECB-AE0A-7F985A67F8FA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D79BCC-FDAE-494B-B0F9-2A1A6BCDBFF6}">
      <dgm:prSet phldrT="[Текст]"/>
      <dgm:spPr/>
      <dgm:t>
        <a:bodyPr/>
        <a:lstStyle/>
        <a:p>
          <a:r>
            <a:rPr lang="ru-RU" dirty="0" smtClean="0"/>
            <a:t>Вариант 1</a:t>
          </a:r>
          <a:endParaRPr lang="ru-RU" dirty="0"/>
        </a:p>
      </dgm:t>
    </dgm:pt>
    <dgm:pt modelId="{1D148282-1AC9-4176-B2C7-B5C6A265AD25}" type="parTrans" cxnId="{70D16C66-F290-4C21-ACBE-D1067715EDE4}">
      <dgm:prSet/>
      <dgm:spPr/>
      <dgm:t>
        <a:bodyPr/>
        <a:lstStyle/>
        <a:p>
          <a:endParaRPr lang="ru-RU"/>
        </a:p>
      </dgm:t>
    </dgm:pt>
    <dgm:pt modelId="{B33623FE-5927-4B44-A5F9-EB2A46BAA7FE}" type="sibTrans" cxnId="{70D16C66-F290-4C21-ACBE-D1067715EDE4}">
      <dgm:prSet/>
      <dgm:spPr/>
      <dgm:t>
        <a:bodyPr/>
        <a:lstStyle/>
        <a:p>
          <a:endParaRPr lang="ru-RU"/>
        </a:p>
      </dgm:t>
    </dgm:pt>
    <dgm:pt modelId="{E4911611-F370-4278-8AB2-EA2246D80733}">
      <dgm:prSet phldrT="[Текст]"/>
      <dgm:spPr/>
      <dgm:t>
        <a:bodyPr/>
        <a:lstStyle/>
        <a:p>
          <a:endParaRPr lang="ru-RU" dirty="0"/>
        </a:p>
      </dgm:t>
    </dgm:pt>
    <dgm:pt modelId="{2A570BA7-5835-4C1A-92EE-271F9E1E126B}" type="parTrans" cxnId="{FF30A885-1A2C-47A4-A0FA-C27ACCC40FF7}">
      <dgm:prSet/>
      <dgm:spPr/>
      <dgm:t>
        <a:bodyPr/>
        <a:lstStyle/>
        <a:p>
          <a:endParaRPr lang="ru-RU"/>
        </a:p>
      </dgm:t>
    </dgm:pt>
    <dgm:pt modelId="{92E240C3-2A83-4BC8-9E77-507BB2E8F588}" type="sibTrans" cxnId="{FF30A885-1A2C-47A4-A0FA-C27ACCC40FF7}">
      <dgm:prSet/>
      <dgm:spPr/>
      <dgm:t>
        <a:bodyPr/>
        <a:lstStyle/>
        <a:p>
          <a:endParaRPr lang="ru-RU"/>
        </a:p>
      </dgm:t>
    </dgm:pt>
    <dgm:pt modelId="{84AA1099-13D2-44D0-9781-B38AA1E9A92E}">
      <dgm:prSet phldrT="[Текст]"/>
      <dgm:spPr/>
      <dgm:t>
        <a:bodyPr/>
        <a:lstStyle/>
        <a:p>
          <a:r>
            <a:rPr lang="ru-RU" dirty="0" smtClean="0"/>
            <a:t>Вариант 2</a:t>
          </a:r>
          <a:endParaRPr lang="ru-RU" dirty="0"/>
        </a:p>
      </dgm:t>
    </dgm:pt>
    <dgm:pt modelId="{44CF016C-6A75-467D-94EB-A37D8E58D785}" type="sibTrans" cxnId="{50618954-ED01-4F22-9782-DDAD24108C88}">
      <dgm:prSet/>
      <dgm:spPr/>
      <dgm:t>
        <a:bodyPr/>
        <a:lstStyle/>
        <a:p>
          <a:endParaRPr lang="ru-RU"/>
        </a:p>
      </dgm:t>
    </dgm:pt>
    <dgm:pt modelId="{3E1DD3B4-2DD6-4025-A78B-D76830E855F3}" type="parTrans" cxnId="{50618954-ED01-4F22-9782-DDAD24108C88}">
      <dgm:prSet/>
      <dgm:spPr/>
      <dgm:t>
        <a:bodyPr/>
        <a:lstStyle/>
        <a:p>
          <a:endParaRPr lang="ru-RU"/>
        </a:p>
      </dgm:t>
    </dgm:pt>
    <dgm:pt modelId="{93B06AF1-410A-4885-A554-CB5E09BDDA1B}" type="pres">
      <dgm:prSet presAssocID="{EF1BCF8F-4BC5-4ECB-AE0A-7F985A67F8F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BC62826-F23C-4478-A99B-7BBF5075448B}" type="pres">
      <dgm:prSet presAssocID="{D6D79BCC-FDAE-494B-B0F9-2A1A6BCDBFF6}" presName="thickLine" presStyleLbl="alignNode1" presStyleIdx="0" presStyleCnt="2"/>
      <dgm:spPr/>
    </dgm:pt>
    <dgm:pt modelId="{88B52CEC-1E09-493B-849B-2FDFFD155FD2}" type="pres">
      <dgm:prSet presAssocID="{D6D79BCC-FDAE-494B-B0F9-2A1A6BCDBFF6}" presName="horz1" presStyleCnt="0"/>
      <dgm:spPr/>
    </dgm:pt>
    <dgm:pt modelId="{2544E5BD-9123-408E-8CD6-E7492093074D}" type="pres">
      <dgm:prSet presAssocID="{D6D79BCC-FDAE-494B-B0F9-2A1A6BCDBFF6}" presName="tx1" presStyleLbl="revTx" presStyleIdx="0" presStyleCnt="3"/>
      <dgm:spPr/>
      <dgm:t>
        <a:bodyPr/>
        <a:lstStyle/>
        <a:p>
          <a:endParaRPr lang="ru-RU"/>
        </a:p>
      </dgm:t>
    </dgm:pt>
    <dgm:pt modelId="{ED83A2EA-CEAA-4870-B84C-4B5BF14E19BF}" type="pres">
      <dgm:prSet presAssocID="{D6D79BCC-FDAE-494B-B0F9-2A1A6BCDBFF6}" presName="vert1" presStyleCnt="0"/>
      <dgm:spPr/>
    </dgm:pt>
    <dgm:pt modelId="{5D8F5D99-2025-428B-B8A4-DDF0A33FFE68}" type="pres">
      <dgm:prSet presAssocID="{E4911611-F370-4278-8AB2-EA2246D80733}" presName="vertSpace2a" presStyleCnt="0"/>
      <dgm:spPr/>
    </dgm:pt>
    <dgm:pt modelId="{FE1ACC1C-9E34-485D-BE6F-AAAA9A6DAF1B}" type="pres">
      <dgm:prSet presAssocID="{E4911611-F370-4278-8AB2-EA2246D80733}" presName="horz2" presStyleCnt="0"/>
      <dgm:spPr/>
    </dgm:pt>
    <dgm:pt modelId="{E4C045CA-50EE-4006-9B07-0CB3CBAE9A00}" type="pres">
      <dgm:prSet presAssocID="{E4911611-F370-4278-8AB2-EA2246D80733}" presName="horzSpace2" presStyleCnt="0"/>
      <dgm:spPr/>
    </dgm:pt>
    <dgm:pt modelId="{61DA315B-E9CC-4799-BFF0-518730521D80}" type="pres">
      <dgm:prSet presAssocID="{E4911611-F370-4278-8AB2-EA2246D80733}" presName="tx2" presStyleLbl="revTx" presStyleIdx="1" presStyleCnt="3"/>
      <dgm:spPr/>
      <dgm:t>
        <a:bodyPr/>
        <a:lstStyle/>
        <a:p>
          <a:endParaRPr lang="ru-RU"/>
        </a:p>
      </dgm:t>
    </dgm:pt>
    <dgm:pt modelId="{64D9FA04-9449-41D8-A505-461C80731358}" type="pres">
      <dgm:prSet presAssocID="{E4911611-F370-4278-8AB2-EA2246D80733}" presName="vert2" presStyleCnt="0"/>
      <dgm:spPr/>
    </dgm:pt>
    <dgm:pt modelId="{B778E6CE-E12C-49C2-B73E-E15CBBA27653}" type="pres">
      <dgm:prSet presAssocID="{E4911611-F370-4278-8AB2-EA2246D80733}" presName="thinLine2b" presStyleLbl="callout" presStyleIdx="0" presStyleCnt="1"/>
      <dgm:spPr/>
    </dgm:pt>
    <dgm:pt modelId="{9CA4DBB1-9EB5-4AC1-9670-875D3C64D15C}" type="pres">
      <dgm:prSet presAssocID="{E4911611-F370-4278-8AB2-EA2246D80733}" presName="vertSpace2b" presStyleCnt="0"/>
      <dgm:spPr/>
    </dgm:pt>
    <dgm:pt modelId="{5C645E4C-6B09-45A0-8635-804849C4B57D}" type="pres">
      <dgm:prSet presAssocID="{84AA1099-13D2-44D0-9781-B38AA1E9A92E}" presName="thickLine" presStyleLbl="alignNode1" presStyleIdx="1" presStyleCnt="2"/>
      <dgm:spPr/>
    </dgm:pt>
    <dgm:pt modelId="{7BA0FEFB-7CE2-4805-A3D9-5763CFF6A0FD}" type="pres">
      <dgm:prSet presAssocID="{84AA1099-13D2-44D0-9781-B38AA1E9A92E}" presName="horz1" presStyleCnt="0"/>
      <dgm:spPr/>
    </dgm:pt>
    <dgm:pt modelId="{4C178707-B57A-4094-A1C1-71512AC94799}" type="pres">
      <dgm:prSet presAssocID="{84AA1099-13D2-44D0-9781-B38AA1E9A92E}" presName="tx1" presStyleLbl="revTx" presStyleIdx="2" presStyleCnt="3"/>
      <dgm:spPr/>
      <dgm:t>
        <a:bodyPr/>
        <a:lstStyle/>
        <a:p>
          <a:endParaRPr lang="ru-RU"/>
        </a:p>
      </dgm:t>
    </dgm:pt>
    <dgm:pt modelId="{7399F716-1308-4F86-A6BE-035F466289C3}" type="pres">
      <dgm:prSet presAssocID="{84AA1099-13D2-44D0-9781-B38AA1E9A92E}" presName="vert1" presStyleCnt="0"/>
      <dgm:spPr/>
    </dgm:pt>
  </dgm:ptLst>
  <dgm:cxnLst>
    <dgm:cxn modelId="{FF30A885-1A2C-47A4-A0FA-C27ACCC40FF7}" srcId="{D6D79BCC-FDAE-494B-B0F9-2A1A6BCDBFF6}" destId="{E4911611-F370-4278-8AB2-EA2246D80733}" srcOrd="0" destOrd="0" parTransId="{2A570BA7-5835-4C1A-92EE-271F9E1E126B}" sibTransId="{92E240C3-2A83-4BC8-9E77-507BB2E8F588}"/>
    <dgm:cxn modelId="{DCFA8409-CE58-4919-8034-1317B2268598}" type="presOf" srcId="{EF1BCF8F-4BC5-4ECB-AE0A-7F985A67F8FA}" destId="{93B06AF1-410A-4885-A554-CB5E09BDDA1B}" srcOrd="0" destOrd="0" presId="urn:microsoft.com/office/officeart/2008/layout/LinedList"/>
    <dgm:cxn modelId="{5278447E-CA86-4879-BC81-A2129063C67B}" type="presOf" srcId="{84AA1099-13D2-44D0-9781-B38AA1E9A92E}" destId="{4C178707-B57A-4094-A1C1-71512AC94799}" srcOrd="0" destOrd="0" presId="urn:microsoft.com/office/officeart/2008/layout/LinedList"/>
    <dgm:cxn modelId="{50618954-ED01-4F22-9782-DDAD24108C88}" srcId="{EF1BCF8F-4BC5-4ECB-AE0A-7F985A67F8FA}" destId="{84AA1099-13D2-44D0-9781-B38AA1E9A92E}" srcOrd="1" destOrd="0" parTransId="{3E1DD3B4-2DD6-4025-A78B-D76830E855F3}" sibTransId="{44CF016C-6A75-467D-94EB-A37D8E58D785}"/>
    <dgm:cxn modelId="{0FC5DDC6-9E59-49EC-A5A6-06458B7AF985}" type="presOf" srcId="{D6D79BCC-FDAE-494B-B0F9-2A1A6BCDBFF6}" destId="{2544E5BD-9123-408E-8CD6-E7492093074D}" srcOrd="0" destOrd="0" presId="urn:microsoft.com/office/officeart/2008/layout/LinedList"/>
    <dgm:cxn modelId="{86281BE6-4A26-48A0-B580-10E5886B25AB}" type="presOf" srcId="{E4911611-F370-4278-8AB2-EA2246D80733}" destId="{61DA315B-E9CC-4799-BFF0-518730521D80}" srcOrd="0" destOrd="0" presId="urn:microsoft.com/office/officeart/2008/layout/LinedList"/>
    <dgm:cxn modelId="{70D16C66-F290-4C21-ACBE-D1067715EDE4}" srcId="{EF1BCF8F-4BC5-4ECB-AE0A-7F985A67F8FA}" destId="{D6D79BCC-FDAE-494B-B0F9-2A1A6BCDBFF6}" srcOrd="0" destOrd="0" parTransId="{1D148282-1AC9-4176-B2C7-B5C6A265AD25}" sibTransId="{B33623FE-5927-4B44-A5F9-EB2A46BAA7FE}"/>
    <dgm:cxn modelId="{1985B780-3DB4-4BAC-BC89-62CAE26B533D}" type="presParOf" srcId="{93B06AF1-410A-4885-A554-CB5E09BDDA1B}" destId="{FBC62826-F23C-4478-A99B-7BBF5075448B}" srcOrd="0" destOrd="0" presId="urn:microsoft.com/office/officeart/2008/layout/LinedList"/>
    <dgm:cxn modelId="{51281672-9177-4CB4-B453-32F9E42FCAD0}" type="presParOf" srcId="{93B06AF1-410A-4885-A554-CB5E09BDDA1B}" destId="{88B52CEC-1E09-493B-849B-2FDFFD155FD2}" srcOrd="1" destOrd="0" presId="urn:microsoft.com/office/officeart/2008/layout/LinedList"/>
    <dgm:cxn modelId="{16C8E261-5E93-4C5B-8A7F-D33BC85CE625}" type="presParOf" srcId="{88B52CEC-1E09-493B-849B-2FDFFD155FD2}" destId="{2544E5BD-9123-408E-8CD6-E7492093074D}" srcOrd="0" destOrd="0" presId="urn:microsoft.com/office/officeart/2008/layout/LinedList"/>
    <dgm:cxn modelId="{4991F9A2-CB5D-4C81-B578-0272ACF47C6C}" type="presParOf" srcId="{88B52CEC-1E09-493B-849B-2FDFFD155FD2}" destId="{ED83A2EA-CEAA-4870-B84C-4B5BF14E19BF}" srcOrd="1" destOrd="0" presId="urn:microsoft.com/office/officeart/2008/layout/LinedList"/>
    <dgm:cxn modelId="{C6A75F5F-54C2-485B-BB86-7C9629BEA25D}" type="presParOf" srcId="{ED83A2EA-CEAA-4870-B84C-4B5BF14E19BF}" destId="{5D8F5D99-2025-428B-B8A4-DDF0A33FFE68}" srcOrd="0" destOrd="0" presId="urn:microsoft.com/office/officeart/2008/layout/LinedList"/>
    <dgm:cxn modelId="{6730618A-4FA3-4E46-9FC2-356F7DF6C447}" type="presParOf" srcId="{ED83A2EA-CEAA-4870-B84C-4B5BF14E19BF}" destId="{FE1ACC1C-9E34-485D-BE6F-AAAA9A6DAF1B}" srcOrd="1" destOrd="0" presId="urn:microsoft.com/office/officeart/2008/layout/LinedList"/>
    <dgm:cxn modelId="{79ACD12A-30DC-4F4B-9E01-E911C40027BB}" type="presParOf" srcId="{FE1ACC1C-9E34-485D-BE6F-AAAA9A6DAF1B}" destId="{E4C045CA-50EE-4006-9B07-0CB3CBAE9A00}" srcOrd="0" destOrd="0" presId="urn:microsoft.com/office/officeart/2008/layout/LinedList"/>
    <dgm:cxn modelId="{DFA40F95-3AC2-4205-ABF0-8B979E360C95}" type="presParOf" srcId="{FE1ACC1C-9E34-485D-BE6F-AAAA9A6DAF1B}" destId="{61DA315B-E9CC-4799-BFF0-518730521D80}" srcOrd="1" destOrd="0" presId="urn:microsoft.com/office/officeart/2008/layout/LinedList"/>
    <dgm:cxn modelId="{422E1B1B-0772-4ADD-8B90-1BBC78E97589}" type="presParOf" srcId="{FE1ACC1C-9E34-485D-BE6F-AAAA9A6DAF1B}" destId="{64D9FA04-9449-41D8-A505-461C80731358}" srcOrd="2" destOrd="0" presId="urn:microsoft.com/office/officeart/2008/layout/LinedList"/>
    <dgm:cxn modelId="{E9D9F56F-314C-4079-9E29-9AD176C02E99}" type="presParOf" srcId="{ED83A2EA-CEAA-4870-B84C-4B5BF14E19BF}" destId="{B778E6CE-E12C-49C2-B73E-E15CBBA27653}" srcOrd="2" destOrd="0" presId="urn:microsoft.com/office/officeart/2008/layout/LinedList"/>
    <dgm:cxn modelId="{B78D8657-AEB0-492A-B948-853BF017C0D0}" type="presParOf" srcId="{ED83A2EA-CEAA-4870-B84C-4B5BF14E19BF}" destId="{9CA4DBB1-9EB5-4AC1-9670-875D3C64D15C}" srcOrd="3" destOrd="0" presId="urn:microsoft.com/office/officeart/2008/layout/LinedList"/>
    <dgm:cxn modelId="{0ED894BA-DB09-4823-99B5-11434A48BE26}" type="presParOf" srcId="{93B06AF1-410A-4885-A554-CB5E09BDDA1B}" destId="{5C645E4C-6B09-45A0-8635-804849C4B57D}" srcOrd="2" destOrd="0" presId="urn:microsoft.com/office/officeart/2008/layout/LinedList"/>
    <dgm:cxn modelId="{10B4DF15-AEFC-41E1-88D4-A8ECEE0A2B40}" type="presParOf" srcId="{93B06AF1-410A-4885-A554-CB5E09BDDA1B}" destId="{7BA0FEFB-7CE2-4805-A3D9-5763CFF6A0FD}" srcOrd="3" destOrd="0" presId="urn:microsoft.com/office/officeart/2008/layout/LinedList"/>
    <dgm:cxn modelId="{7B2CA5AA-498E-4F67-9DBA-15546183F1AB}" type="presParOf" srcId="{7BA0FEFB-7CE2-4805-A3D9-5763CFF6A0FD}" destId="{4C178707-B57A-4094-A1C1-71512AC94799}" srcOrd="0" destOrd="0" presId="urn:microsoft.com/office/officeart/2008/layout/LinedList"/>
    <dgm:cxn modelId="{E43D4FDF-773D-4539-959D-0249867D29ED}" type="presParOf" srcId="{7BA0FEFB-7CE2-4805-A3D9-5763CFF6A0FD}" destId="{7399F716-1308-4F86-A6BE-035F466289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44A3F-5164-42AF-8500-6659EA8BC7B4}">
      <dsp:nvSpPr>
        <dsp:cNvPr id="0" name=""/>
        <dsp:cNvSpPr/>
      </dsp:nvSpPr>
      <dsp:spPr>
        <a:xfrm flipV="1">
          <a:off x="0" y="836834"/>
          <a:ext cx="4119053" cy="631390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C7D47-71CC-422E-874A-D43DE2A473FE}">
      <dsp:nvSpPr>
        <dsp:cNvPr id="0" name=""/>
        <dsp:cNvSpPr/>
      </dsp:nvSpPr>
      <dsp:spPr>
        <a:xfrm>
          <a:off x="793507" y="141994"/>
          <a:ext cx="3186226" cy="3033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Вариант 1</a:t>
          </a:r>
          <a:endParaRPr lang="ru-RU" sz="2000" kern="1200" dirty="0"/>
        </a:p>
      </dsp:txBody>
      <dsp:txXfrm>
        <a:off x="793507" y="141994"/>
        <a:ext cx="3186226" cy="3033512"/>
      </dsp:txXfrm>
    </dsp:sp>
    <dsp:sp modelId="{88588925-1F29-4743-A974-F53E2B154A11}">
      <dsp:nvSpPr>
        <dsp:cNvPr id="0" name=""/>
        <dsp:cNvSpPr/>
      </dsp:nvSpPr>
      <dsp:spPr>
        <a:xfrm>
          <a:off x="4306951" y="154856"/>
          <a:ext cx="3186226" cy="3033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Вариант2</a:t>
          </a:r>
          <a:endParaRPr lang="ru-RU" sz="2000" kern="1200" dirty="0"/>
        </a:p>
      </dsp:txBody>
      <dsp:txXfrm>
        <a:off x="4306951" y="154856"/>
        <a:ext cx="3186226" cy="3033512"/>
      </dsp:txXfrm>
    </dsp:sp>
    <dsp:sp modelId="{3EAC61E3-B564-407A-A521-869F602FE7CA}">
      <dsp:nvSpPr>
        <dsp:cNvPr id="0" name=""/>
        <dsp:cNvSpPr/>
      </dsp:nvSpPr>
      <dsp:spPr>
        <a:xfrm>
          <a:off x="237085" y="68256"/>
          <a:ext cx="570162" cy="321361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BFAA3-4765-4D41-8D4B-5E21B33E99D9}">
      <dsp:nvSpPr>
        <dsp:cNvPr id="0" name=""/>
        <dsp:cNvSpPr/>
      </dsp:nvSpPr>
      <dsp:spPr>
        <a:xfrm>
          <a:off x="7274246" y="76375"/>
          <a:ext cx="521317" cy="283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B6F5B-BCEE-4675-9C56-F6C51B051FCC}">
      <dsp:nvSpPr>
        <dsp:cNvPr id="0" name=""/>
        <dsp:cNvSpPr/>
      </dsp:nvSpPr>
      <dsp:spPr>
        <a:xfrm>
          <a:off x="4133012" y="972716"/>
          <a:ext cx="788" cy="2897296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62826-F23C-4478-A99B-7BBF5075448B}">
      <dsp:nvSpPr>
        <dsp:cNvPr id="0" name=""/>
        <dsp:cNvSpPr/>
      </dsp:nvSpPr>
      <dsp:spPr>
        <a:xfrm>
          <a:off x="0" y="0"/>
          <a:ext cx="78867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544E5BD-9123-408E-8CD6-E7492093074D}">
      <dsp:nvSpPr>
        <dsp:cNvPr id="0" name=""/>
        <dsp:cNvSpPr/>
      </dsp:nvSpPr>
      <dsp:spPr>
        <a:xfrm>
          <a:off x="0" y="0"/>
          <a:ext cx="1577340" cy="2757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Вариант 1</a:t>
          </a:r>
          <a:endParaRPr lang="ru-RU" sz="3000" kern="1200" dirty="0"/>
        </a:p>
      </dsp:txBody>
      <dsp:txXfrm>
        <a:off x="0" y="0"/>
        <a:ext cx="1577340" cy="2757666"/>
      </dsp:txXfrm>
    </dsp:sp>
    <dsp:sp modelId="{61DA315B-E9CC-4799-BFF0-518730521D80}">
      <dsp:nvSpPr>
        <dsp:cNvPr id="0" name=""/>
        <dsp:cNvSpPr/>
      </dsp:nvSpPr>
      <dsp:spPr>
        <a:xfrm>
          <a:off x="1695640" y="125226"/>
          <a:ext cx="6191059" cy="2504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695640" y="125226"/>
        <a:ext cx="6191059" cy="2504520"/>
      </dsp:txXfrm>
    </dsp:sp>
    <dsp:sp modelId="{B778E6CE-E12C-49C2-B73E-E15CBBA27653}">
      <dsp:nvSpPr>
        <dsp:cNvPr id="0" name=""/>
        <dsp:cNvSpPr/>
      </dsp:nvSpPr>
      <dsp:spPr>
        <a:xfrm>
          <a:off x="1577340" y="2629746"/>
          <a:ext cx="630936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C645E4C-6B09-45A0-8635-804849C4B57D}">
      <dsp:nvSpPr>
        <dsp:cNvPr id="0" name=""/>
        <dsp:cNvSpPr/>
      </dsp:nvSpPr>
      <dsp:spPr>
        <a:xfrm>
          <a:off x="0" y="2757666"/>
          <a:ext cx="78867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178707-B57A-4094-A1C1-71512AC94799}">
      <dsp:nvSpPr>
        <dsp:cNvPr id="0" name=""/>
        <dsp:cNvSpPr/>
      </dsp:nvSpPr>
      <dsp:spPr>
        <a:xfrm>
          <a:off x="0" y="2757666"/>
          <a:ext cx="1577340" cy="2757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Вариант 2</a:t>
          </a:r>
          <a:endParaRPr lang="ru-RU" sz="3000" kern="1200" dirty="0"/>
        </a:p>
      </dsp:txBody>
      <dsp:txXfrm>
        <a:off x="0" y="2757666"/>
        <a:ext cx="1577340" cy="2757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18" Type="http://schemas.openxmlformats.org/officeDocument/2006/relationships/image" Target="../media/image2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17" Type="http://schemas.openxmlformats.org/officeDocument/2006/relationships/image" Target="../media/image28.wmf"/><Relationship Id="rId2" Type="http://schemas.openxmlformats.org/officeDocument/2006/relationships/image" Target="../media/image13.wmf"/><Relationship Id="rId16" Type="http://schemas.openxmlformats.org/officeDocument/2006/relationships/image" Target="../media/image27.wmf"/><Relationship Id="rId20" Type="http://schemas.openxmlformats.org/officeDocument/2006/relationships/image" Target="../media/image31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5" Type="http://schemas.openxmlformats.org/officeDocument/2006/relationships/image" Target="../media/image26.wmf"/><Relationship Id="rId10" Type="http://schemas.openxmlformats.org/officeDocument/2006/relationships/image" Target="../media/image21.wmf"/><Relationship Id="rId19" Type="http://schemas.openxmlformats.org/officeDocument/2006/relationships/image" Target="../media/image30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CBFE8-E907-4122-8FFB-4ACF81C051B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94ACF-434D-484B-9BC8-275DAF249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41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803779"/>
            <a:ext cx="75607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74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97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3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67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8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84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37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1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86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06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97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4769" y="18255"/>
            <a:ext cx="76627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4B3B7-8E19-4D76-B7C2-602F6F15C8F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CF472-5343-46A8-8584-B1D4B9B8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1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0.wmf"/><Relationship Id="rId5" Type="http://schemas.openxmlformats.org/officeDocument/2006/relationships/diagramQuickStyle" Target="../diagrams/quickStyle1.xml"/><Relationship Id="rId10" Type="http://schemas.openxmlformats.org/officeDocument/2006/relationships/oleObject" Target="../embeddings/oleObject6.bin"/><Relationship Id="rId4" Type="http://schemas.openxmlformats.org/officeDocument/2006/relationships/diagramLayout" Target="../diagrams/layout1.xml"/><Relationship Id="rId9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9" Type="http://schemas.openxmlformats.org/officeDocument/2006/relationships/image" Target="../media/image27.wmf"/><Relationship Id="rId3" Type="http://schemas.openxmlformats.org/officeDocument/2006/relationships/diagramData" Target="../diagrams/data2.xml"/><Relationship Id="rId21" Type="http://schemas.openxmlformats.org/officeDocument/2006/relationships/image" Target="../media/image18.wmf"/><Relationship Id="rId34" Type="http://schemas.openxmlformats.org/officeDocument/2006/relationships/oleObject" Target="../embeddings/oleObject20.bin"/><Relationship Id="rId42" Type="http://schemas.openxmlformats.org/officeDocument/2006/relationships/oleObject" Target="../embeddings/oleObject24.bin"/><Relationship Id="rId47" Type="http://schemas.openxmlformats.org/officeDocument/2006/relationships/image" Target="../media/image31.wmf"/><Relationship Id="rId7" Type="http://schemas.microsoft.com/office/2007/relationships/diagramDrawing" Target="../diagrams/drawing2.xml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38" Type="http://schemas.openxmlformats.org/officeDocument/2006/relationships/oleObject" Target="../embeddings/oleObject22.bin"/><Relationship Id="rId46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29" Type="http://schemas.openxmlformats.org/officeDocument/2006/relationships/image" Target="../media/image22.wmf"/><Relationship Id="rId41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37" Type="http://schemas.openxmlformats.org/officeDocument/2006/relationships/image" Target="../media/image26.wmf"/><Relationship Id="rId40" Type="http://schemas.openxmlformats.org/officeDocument/2006/relationships/oleObject" Target="../embeddings/oleObject23.bin"/><Relationship Id="rId45" Type="http://schemas.openxmlformats.org/officeDocument/2006/relationships/image" Target="../media/image30.wmf"/><Relationship Id="rId5" Type="http://schemas.openxmlformats.org/officeDocument/2006/relationships/diagramQuickStyle" Target="../diagrams/quickStyle2.xml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17.bin"/><Relationship Id="rId36" Type="http://schemas.openxmlformats.org/officeDocument/2006/relationships/oleObject" Target="../embeddings/oleObject21.bin"/><Relationship Id="rId49" Type="http://schemas.openxmlformats.org/officeDocument/2006/relationships/image" Target="../media/image33.png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7.wmf"/><Relationship Id="rId31" Type="http://schemas.openxmlformats.org/officeDocument/2006/relationships/image" Target="../media/image23.wmf"/><Relationship Id="rId44" Type="http://schemas.openxmlformats.org/officeDocument/2006/relationships/oleObject" Target="../embeddings/oleObject25.bin"/><Relationship Id="rId4" Type="http://schemas.openxmlformats.org/officeDocument/2006/relationships/diagramLayout" Target="../diagrams/layout2.xml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18.bin"/><Relationship Id="rId35" Type="http://schemas.openxmlformats.org/officeDocument/2006/relationships/image" Target="../media/image25.wmf"/><Relationship Id="rId43" Type="http://schemas.openxmlformats.org/officeDocument/2006/relationships/image" Target="../media/image29.wmf"/><Relationship Id="rId48" Type="http://schemas.openxmlformats.org/officeDocument/2006/relationships/image" Target="../media/image32.png"/><Relationship Id="rId8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E2ADC2-1E37-45BB-88B1-8C9019C46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1604" y="4235099"/>
            <a:ext cx="7560791" cy="23876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Арифметическая прогрессия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469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Найдите 100-ый член арифметической прогрессии, если первый – равен 2, а разность – 2,5.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27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20 член арифметической последовательности, если 19-ый равен 20,а 21-ый 40.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74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Свойство арифметической прогрессии.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6928" y="1843363"/>
            <a:ext cx="3379578" cy="25996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66506" y="2139351"/>
            <a:ext cx="4410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Последовательность 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а</a:t>
            </a:r>
            <a:r>
              <a:rPr lang="en-US" sz="3600" baseline="-25000" dirty="0" smtClean="0">
                <a:solidFill>
                  <a:schemeClr val="bg1"/>
                </a:solidFill>
              </a:rPr>
              <a:t>1</a:t>
            </a:r>
            <a:r>
              <a:rPr lang="en-US" sz="3600" dirty="0" smtClean="0">
                <a:solidFill>
                  <a:schemeClr val="bg1"/>
                </a:solidFill>
              </a:rPr>
              <a:t>,  a</a:t>
            </a:r>
            <a:r>
              <a:rPr lang="en-US" sz="3600" baseline="-25000" dirty="0" smtClean="0">
                <a:solidFill>
                  <a:schemeClr val="bg1"/>
                </a:solidFill>
              </a:rPr>
              <a:t>2</a:t>
            </a:r>
            <a:r>
              <a:rPr lang="en-US" sz="3600" dirty="0" smtClean="0">
                <a:solidFill>
                  <a:schemeClr val="bg1"/>
                </a:solidFill>
              </a:rPr>
              <a:t>,…,  a</a:t>
            </a:r>
            <a:r>
              <a:rPr lang="en-US" sz="3600" baseline="-25000" dirty="0" smtClean="0">
                <a:solidFill>
                  <a:schemeClr val="bg1"/>
                </a:solidFill>
              </a:rPr>
              <a:t>n-1</a:t>
            </a:r>
            <a:r>
              <a:rPr lang="en-US" sz="3600" dirty="0" smtClean="0">
                <a:solidFill>
                  <a:schemeClr val="bg1"/>
                </a:solidFill>
              </a:rPr>
              <a:t>, a</a:t>
            </a:r>
            <a:r>
              <a:rPr lang="en-US" sz="3600" baseline="-25000" dirty="0" smtClean="0">
                <a:solidFill>
                  <a:schemeClr val="bg1"/>
                </a:solidFill>
              </a:rPr>
              <a:t>n</a:t>
            </a:r>
            <a:r>
              <a:rPr lang="en-US" sz="3600" dirty="0" smtClean="0">
                <a:solidFill>
                  <a:schemeClr val="bg1"/>
                </a:solidFill>
              </a:rPr>
              <a:t>, a</a:t>
            </a:r>
            <a:r>
              <a:rPr lang="en-US" sz="3600" baseline="-25000" dirty="0" smtClean="0">
                <a:solidFill>
                  <a:schemeClr val="bg1"/>
                </a:solidFill>
              </a:rPr>
              <a:t>n+1.</a:t>
            </a:r>
            <a:endParaRPr lang="ru-RU" sz="3600" baseline="-25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7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Физкультминутка.</a:t>
            </a:r>
            <a:endParaRPr lang="ru-RU" dirty="0"/>
          </a:p>
        </p:txBody>
      </p:sp>
      <p:pic>
        <p:nvPicPr>
          <p:cNvPr id="1026" name="Picture 2" descr="Виды физкультминуток в физкультурно-оздоровительной работе ДОУ и школы -  Педагогический портал «О детстве»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8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60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5709734" y="3207509"/>
            <a:ext cx="1728192" cy="1080120"/>
            <a:chOff x="971600" y="1556792"/>
            <a:chExt cx="1728192" cy="108012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971600" y="1556792"/>
              <a:ext cx="1728192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3150589"/>
                </p:ext>
              </p:extLst>
            </p:nvPr>
          </p:nvGraphicFramePr>
          <p:xfrm>
            <a:off x="1106737" y="1803164"/>
            <a:ext cx="1487487" cy="587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Формула" r:id="rId3" imgW="622080" imgH="228600" progId="Equation.3">
                    <p:embed/>
                  </p:oleObj>
                </mc:Choice>
                <mc:Fallback>
                  <p:oleObj name="Формула" r:id="rId3" imgW="622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6737" y="1803164"/>
                          <a:ext cx="1487487" cy="5873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Группа 11"/>
          <p:cNvGrpSpPr/>
          <p:nvPr/>
        </p:nvGrpSpPr>
        <p:grpSpPr>
          <a:xfrm>
            <a:off x="1259632" y="3238024"/>
            <a:ext cx="1728192" cy="1080120"/>
            <a:chOff x="971600" y="1556792"/>
            <a:chExt cx="1728192" cy="108012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971600" y="1556792"/>
              <a:ext cx="1728192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9503110"/>
                </p:ext>
              </p:extLst>
            </p:nvPr>
          </p:nvGraphicFramePr>
          <p:xfrm>
            <a:off x="1010048" y="1820131"/>
            <a:ext cx="1584176" cy="587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Формула" r:id="rId5" imgW="698400" imgH="228600" progId="Equation.3">
                    <p:embed/>
                  </p:oleObj>
                </mc:Choice>
                <mc:Fallback>
                  <p:oleObj name="Формула" r:id="rId5" imgW="698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0048" y="1820131"/>
                          <a:ext cx="1584176" cy="5873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Группа 14"/>
          <p:cNvGrpSpPr/>
          <p:nvPr/>
        </p:nvGrpSpPr>
        <p:grpSpPr>
          <a:xfrm>
            <a:off x="5723458" y="4288733"/>
            <a:ext cx="1728192" cy="1080120"/>
            <a:chOff x="971600" y="3861048"/>
            <a:chExt cx="1728192" cy="108012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971600" y="3861048"/>
              <a:ext cx="1728192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7539739"/>
                </p:ext>
              </p:extLst>
            </p:nvPr>
          </p:nvGraphicFramePr>
          <p:xfrm>
            <a:off x="1091952" y="3863256"/>
            <a:ext cx="1487488" cy="1077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Формула" r:id="rId7" imgW="622080" imgH="419040" progId="Equation.3">
                    <p:embed/>
                  </p:oleObj>
                </mc:Choice>
                <mc:Fallback>
                  <p:oleObj name="Формула" r:id="rId7" imgW="6220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1952" y="3863256"/>
                          <a:ext cx="1487488" cy="10779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Группа 17"/>
          <p:cNvGrpSpPr/>
          <p:nvPr/>
        </p:nvGrpSpPr>
        <p:grpSpPr>
          <a:xfrm>
            <a:off x="1273356" y="4316342"/>
            <a:ext cx="1728192" cy="1080120"/>
            <a:chOff x="971600" y="3861048"/>
            <a:chExt cx="1728192" cy="1080120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971600" y="3861048"/>
              <a:ext cx="1728192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0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5133478"/>
                </p:ext>
              </p:extLst>
            </p:nvPr>
          </p:nvGraphicFramePr>
          <p:xfrm>
            <a:off x="1244650" y="3933205"/>
            <a:ext cx="1214438" cy="1007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Уравнение" r:id="rId9" imgW="507960" imgH="419040" progId="Equation.3">
                    <p:embed/>
                  </p:oleObj>
                </mc:Choice>
                <mc:Fallback>
                  <p:oleObj name="Уравнение" r:id="rId9" imgW="50796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4650" y="3933205"/>
                          <a:ext cx="1214438" cy="10079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Прямоугольник 20"/>
          <p:cNvSpPr/>
          <p:nvPr/>
        </p:nvSpPr>
        <p:spPr>
          <a:xfrm>
            <a:off x="1259632" y="2070685"/>
            <a:ext cx="64807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Найдите четыре первых члена последовательности (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),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заданной формулой </a:t>
            </a:r>
          </a:p>
          <a:p>
            <a:pPr algn="ctr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 члена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70088" y="2002496"/>
            <a:ext cx="72008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836" y="331669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426038" y="3262272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Вариант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56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71597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94769" y="281141"/>
            <a:ext cx="64807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четыре первых членов последовательности: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0753" y="137125"/>
            <a:ext cx="72008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267212"/>
              </p:ext>
            </p:extLst>
          </p:nvPr>
        </p:nvGraphicFramePr>
        <p:xfrm>
          <a:off x="4824489" y="2662453"/>
          <a:ext cx="4138043" cy="608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8" imgW="1879560" imgH="241200" progId="Equation.3">
                  <p:embed/>
                </p:oleObj>
              </mc:Choice>
              <mc:Fallback>
                <p:oleObj name="Формула" r:id="rId8" imgW="18795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89" y="2662453"/>
                        <a:ext cx="4138043" cy="6087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062889" y="3591011"/>
            <a:ext cx="64807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Подберите одну из возможных формул </a:t>
            </a:r>
          </a:p>
          <a:p>
            <a:pPr algn="ctr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-ого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члена последовательности, первыми членами которого являются числа: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8873" y="3446995"/>
            <a:ext cx="72008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7356" y="4887155"/>
            <a:ext cx="3917675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4,  9,  16,  25,  36, … 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499140"/>
              </p:ext>
            </p:extLst>
          </p:nvPr>
        </p:nvGraphicFramePr>
        <p:xfrm>
          <a:off x="4896674" y="4956037"/>
          <a:ext cx="3171825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10" imgW="1231560" imgH="393480" progId="Equation.3">
                  <p:embed/>
                </p:oleObj>
              </mc:Choice>
              <mc:Fallback>
                <p:oleObj name="Формула" r:id="rId10" imgW="1231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674" y="4956037"/>
                        <a:ext cx="3171825" cy="1011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971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1082" y="2100"/>
            <a:ext cx="7662734" cy="1071027"/>
          </a:xfrm>
        </p:spPr>
        <p:txBody>
          <a:bodyPr/>
          <a:lstStyle/>
          <a:p>
            <a:r>
              <a:rPr lang="ru-RU" dirty="0" smtClean="0"/>
              <a:t>Самопроверка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632107"/>
              </p:ext>
            </p:extLst>
          </p:nvPr>
        </p:nvGraphicFramePr>
        <p:xfrm>
          <a:off x="0" y="773627"/>
          <a:ext cx="7886700" cy="5515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786114"/>
              </p:ext>
            </p:extLst>
          </p:nvPr>
        </p:nvGraphicFramePr>
        <p:xfrm>
          <a:off x="5762286" y="3562523"/>
          <a:ext cx="1084016" cy="317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" name="Формула" r:id="rId8" imgW="406080" imgH="215640" progId="Equation.3">
                  <p:embed/>
                </p:oleObj>
              </mc:Choice>
              <mc:Fallback>
                <p:oleObj name="Формула" r:id="rId8" imgW="406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286" y="3562523"/>
                        <a:ext cx="1084016" cy="3178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702988"/>
              </p:ext>
            </p:extLst>
          </p:nvPr>
        </p:nvGraphicFramePr>
        <p:xfrm>
          <a:off x="4718154" y="3543396"/>
          <a:ext cx="1048590" cy="337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" name="Формула" r:id="rId10" imgW="393480" imgH="228600" progId="Equation.3">
                  <p:embed/>
                </p:oleObj>
              </mc:Choice>
              <mc:Fallback>
                <p:oleObj name="Формула" r:id="rId10" imgW="393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154" y="3543396"/>
                        <a:ext cx="1048590" cy="33701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998394"/>
              </p:ext>
            </p:extLst>
          </p:nvPr>
        </p:nvGraphicFramePr>
        <p:xfrm>
          <a:off x="3638596" y="3531294"/>
          <a:ext cx="1082245" cy="317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" name="Формула" r:id="rId12" imgW="406080" imgH="215640" progId="Equation.3">
                  <p:embed/>
                </p:oleObj>
              </mc:Choice>
              <mc:Fallback>
                <p:oleObj name="Формула" r:id="rId12" imgW="406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96" y="3531294"/>
                        <a:ext cx="1082245" cy="3178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303514"/>
              </p:ext>
            </p:extLst>
          </p:nvPr>
        </p:nvGraphicFramePr>
        <p:xfrm>
          <a:off x="2494482" y="3531293"/>
          <a:ext cx="1096354" cy="33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Уравнение" r:id="rId14" imgW="393480" imgH="215640" progId="Equation.3">
                  <p:embed/>
                </p:oleObj>
              </mc:Choice>
              <mc:Fallback>
                <p:oleObj name="Уравнение" r:id="rId14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482" y="3531293"/>
                        <a:ext cx="1096354" cy="33236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362201"/>
              </p:ext>
            </p:extLst>
          </p:nvPr>
        </p:nvGraphicFramePr>
        <p:xfrm>
          <a:off x="5032674" y="934431"/>
          <a:ext cx="738528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Уравнение" r:id="rId16" imgW="406080" imgH="215640" progId="Equation.3">
                  <p:embed/>
                </p:oleObj>
              </mc:Choice>
              <mc:Fallback>
                <p:oleObj name="Уравнение" r:id="rId16" imgW="406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674" y="934431"/>
                        <a:ext cx="738528" cy="36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462873"/>
              </p:ext>
            </p:extLst>
          </p:nvPr>
        </p:nvGraphicFramePr>
        <p:xfrm>
          <a:off x="4299570" y="934431"/>
          <a:ext cx="754464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Формула" r:id="rId18" imgW="393480" imgH="228600" progId="Equation.3">
                  <p:embed/>
                </p:oleObj>
              </mc:Choice>
              <mc:Fallback>
                <p:oleObj name="Формула" r:id="rId18" imgW="393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9570" y="934431"/>
                        <a:ext cx="754464" cy="36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502186"/>
              </p:ext>
            </p:extLst>
          </p:nvPr>
        </p:nvGraphicFramePr>
        <p:xfrm>
          <a:off x="3500757" y="934431"/>
          <a:ext cx="762150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Уравнение" r:id="rId20" imgW="419040" imgH="215640" progId="Equation.3">
                  <p:embed/>
                </p:oleObj>
              </mc:Choice>
              <mc:Fallback>
                <p:oleObj name="Уравнение" r:id="rId20" imgW="419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757" y="934431"/>
                        <a:ext cx="762150" cy="36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850744"/>
              </p:ext>
            </p:extLst>
          </p:nvPr>
        </p:nvGraphicFramePr>
        <p:xfrm>
          <a:off x="2658593" y="937801"/>
          <a:ext cx="842164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" name="Формула" r:id="rId22" imgW="469800" imgH="215640" progId="Equation.3">
                  <p:embed/>
                </p:oleObj>
              </mc:Choice>
              <mc:Fallback>
                <p:oleObj name="Формула" r:id="rId22" imgW="469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593" y="937801"/>
                        <a:ext cx="842164" cy="36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33592"/>
              </p:ext>
            </p:extLst>
          </p:nvPr>
        </p:nvGraphicFramePr>
        <p:xfrm>
          <a:off x="5059342" y="3924234"/>
          <a:ext cx="824659" cy="702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0" name="Формула" r:id="rId24" imgW="495000" imgH="393480" progId="Equation.3">
                  <p:embed/>
                </p:oleObj>
              </mc:Choice>
              <mc:Fallback>
                <p:oleObj name="Формула" r:id="rId24" imgW="495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42" y="3924234"/>
                        <a:ext cx="824659" cy="7021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123048"/>
              </p:ext>
            </p:extLst>
          </p:nvPr>
        </p:nvGraphicFramePr>
        <p:xfrm>
          <a:off x="4277492" y="3878825"/>
          <a:ext cx="762808" cy="747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" name="Уравнение" r:id="rId26" imgW="431640" imgH="393480" progId="Equation.3">
                  <p:embed/>
                </p:oleObj>
              </mc:Choice>
              <mc:Fallback>
                <p:oleObj name="Уравнение" r:id="rId26" imgW="431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7492" y="3878825"/>
                        <a:ext cx="762808" cy="7475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674750"/>
              </p:ext>
            </p:extLst>
          </p:nvPr>
        </p:nvGraphicFramePr>
        <p:xfrm>
          <a:off x="3465754" y="3878825"/>
          <a:ext cx="792696" cy="77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" name="Формула" r:id="rId28" imgW="431640" imgH="393480" progId="Equation.3">
                  <p:embed/>
                </p:oleObj>
              </mc:Choice>
              <mc:Fallback>
                <p:oleObj name="Формула" r:id="rId28" imgW="431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754" y="3878825"/>
                        <a:ext cx="792696" cy="7780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733499"/>
              </p:ext>
            </p:extLst>
          </p:nvPr>
        </p:nvGraphicFramePr>
        <p:xfrm>
          <a:off x="2686365" y="3878825"/>
          <a:ext cx="760347" cy="76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" name="Формула" r:id="rId30" imgW="419040" imgH="393480" progId="Equation.3">
                  <p:embed/>
                </p:oleObj>
              </mc:Choice>
              <mc:Fallback>
                <p:oleObj name="Формула" r:id="rId30" imgW="419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65" y="3878825"/>
                        <a:ext cx="760347" cy="767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510956"/>
              </p:ext>
            </p:extLst>
          </p:nvPr>
        </p:nvGraphicFramePr>
        <p:xfrm>
          <a:off x="5063800" y="1338253"/>
          <a:ext cx="702944" cy="426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" name="Формула" r:id="rId32" imgW="380880" imgH="215640" progId="Equation.3">
                  <p:embed/>
                </p:oleObj>
              </mc:Choice>
              <mc:Fallback>
                <p:oleObj name="Формула" r:id="rId32" imgW="380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3800" y="1338253"/>
                        <a:ext cx="702944" cy="42665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6377"/>
              </p:ext>
            </p:extLst>
          </p:nvPr>
        </p:nvGraphicFramePr>
        <p:xfrm>
          <a:off x="4299570" y="1348157"/>
          <a:ext cx="633038" cy="620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" name="Уравнение" r:id="rId34" imgW="431640" imgH="393480" progId="Equation.3">
                  <p:embed/>
                </p:oleObj>
              </mc:Choice>
              <mc:Fallback>
                <p:oleObj name="Уравнение" r:id="rId34" imgW="431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9570" y="1348157"/>
                        <a:ext cx="633038" cy="62035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229697"/>
              </p:ext>
            </p:extLst>
          </p:nvPr>
        </p:nvGraphicFramePr>
        <p:xfrm>
          <a:off x="3470213" y="1358298"/>
          <a:ext cx="833534" cy="509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" name="Формула" r:id="rId36" imgW="380880" imgH="215640" progId="Equation.3">
                  <p:embed/>
                </p:oleObj>
              </mc:Choice>
              <mc:Fallback>
                <p:oleObj name="Формула" r:id="rId36" imgW="380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0213" y="1358298"/>
                        <a:ext cx="833534" cy="50914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537156"/>
              </p:ext>
            </p:extLst>
          </p:nvPr>
        </p:nvGraphicFramePr>
        <p:xfrm>
          <a:off x="2609775" y="1412515"/>
          <a:ext cx="771672" cy="45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Формула" r:id="rId38" imgW="393480" imgH="215640" progId="Equation.3">
                  <p:embed/>
                </p:oleObj>
              </mc:Choice>
              <mc:Fallback>
                <p:oleObj name="Формула" r:id="rId38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775" y="1412515"/>
                        <a:ext cx="771672" cy="45492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2022495" y="934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2023686" y="36645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2022495" y="21348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2022495" y="4787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graphicFrame>
        <p:nvGraphicFramePr>
          <p:cNvPr id="5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381492"/>
              </p:ext>
            </p:extLst>
          </p:nvPr>
        </p:nvGraphicFramePr>
        <p:xfrm>
          <a:off x="2494482" y="2114399"/>
          <a:ext cx="674457" cy="410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" name="Формула" r:id="rId40" imgW="406080" imgH="228600" progId="Equation.3">
                  <p:embed/>
                </p:oleObj>
              </mc:Choice>
              <mc:Fallback>
                <p:oleObj name="Формула" r:id="rId40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482" y="2114399"/>
                        <a:ext cx="674457" cy="4102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478751"/>
              </p:ext>
            </p:extLst>
          </p:nvPr>
        </p:nvGraphicFramePr>
        <p:xfrm>
          <a:off x="3339240" y="2094886"/>
          <a:ext cx="751903" cy="430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name="Формула" r:id="rId42" imgW="406080" imgH="215640" progId="Equation.3">
                  <p:embed/>
                </p:oleObj>
              </mc:Choice>
              <mc:Fallback>
                <p:oleObj name="Формула" r:id="rId42" imgW="406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9240" y="2094886"/>
                        <a:ext cx="751903" cy="430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768838"/>
              </p:ext>
            </p:extLst>
          </p:nvPr>
        </p:nvGraphicFramePr>
        <p:xfrm>
          <a:off x="2550675" y="4859734"/>
          <a:ext cx="830772" cy="42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Уравнение" r:id="rId44" imgW="482400" imgH="228600" progId="Equation.3">
                  <p:embed/>
                </p:oleObj>
              </mc:Choice>
              <mc:Fallback>
                <p:oleObj name="Уравнение" r:id="rId44" imgW="482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0675" y="4859734"/>
                        <a:ext cx="830772" cy="4257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217191"/>
              </p:ext>
            </p:extLst>
          </p:nvPr>
        </p:nvGraphicFramePr>
        <p:xfrm>
          <a:off x="3502936" y="4885907"/>
          <a:ext cx="796634" cy="394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Формула" r:id="rId46" imgW="469800" imgH="215640" progId="Equation.3">
                  <p:embed/>
                </p:oleObj>
              </mc:Choice>
              <mc:Fallback>
                <p:oleObj name="Формула" r:id="rId46" imgW="469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936" y="4885907"/>
                        <a:ext cx="796634" cy="39437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1967788" y="29961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2022495" y="59105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429767" y="2881010"/>
                <a:ext cx="101694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767" y="2881010"/>
                <a:ext cx="1016945" cy="369332"/>
              </a:xfrm>
              <a:prstGeom prst="rect">
                <a:avLst/>
              </a:prstGeom>
              <a:blipFill rotWithShape="0">
                <a:blip r:embed="rId4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571202" y="5825446"/>
                <a:ext cx="1313565" cy="5713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202" y="5825446"/>
                <a:ext cx="1313565" cy="571310"/>
              </a:xfrm>
              <a:prstGeom prst="rect">
                <a:avLst/>
              </a:prstGeom>
              <a:blipFill rotWithShape="0"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Прямая соединительная линия 67"/>
          <p:cNvCxnSpPr/>
          <p:nvPr/>
        </p:nvCxnSpPr>
        <p:spPr>
          <a:xfrm>
            <a:off x="890625" y="1981393"/>
            <a:ext cx="67356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992021" y="2739100"/>
            <a:ext cx="67356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1275357" y="4656887"/>
            <a:ext cx="67356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350329" y="5582019"/>
            <a:ext cx="67356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68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Подведем итоги.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Есть ли вопросы по теме?</a:t>
            </a:r>
          </a:p>
          <a:p>
            <a:r>
              <a:rPr lang="ru-RU" dirty="0" smtClean="0"/>
              <a:t>Все ли было </a:t>
            </a:r>
            <a:r>
              <a:rPr lang="ru-RU" smtClean="0"/>
              <a:t>понятно?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045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Параграф 15, № 4.83, 4.84.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0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510003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-Какие из утверждений являются верными, а какие нет ( прием </a:t>
            </a:r>
            <a:r>
              <a:rPr lang="en-US" sz="2000" b="1" dirty="0" smtClean="0"/>
              <a:t>“</a:t>
            </a:r>
            <a:r>
              <a:rPr lang="ru-RU" sz="2000" b="1" dirty="0" smtClean="0"/>
              <a:t>Да-</a:t>
            </a:r>
            <a:r>
              <a:rPr lang="ru-RU" sz="2000" b="1" dirty="0" err="1" smtClean="0"/>
              <a:t>нетка</a:t>
            </a:r>
            <a:r>
              <a:rPr lang="en-US" sz="2000" b="1" dirty="0" smtClean="0"/>
              <a:t>”</a:t>
            </a:r>
            <a:r>
              <a:rPr lang="ru-RU" sz="2000" b="1" dirty="0" smtClean="0"/>
              <a:t>)?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Числовая последовательность – это функция определенная на множестве действительных чисел.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Аналитический способ задания последовательности – это выражение следующих членов последовательности через предыдущие.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Разность арифметической прогрессии всегда положительное число.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Последовательность Фибоначчи связана с золотым сечением.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Арифметическая прогрессия названа так, потому что каждый ее член, начиная со второго, равен среднему арифметическому из равноудаленных от него членов.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6194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Выберите числовые последовательности.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а) 1,5,7,12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б) </a:t>
            </a:r>
            <a:r>
              <a:rPr lang="ru-RU" dirty="0" smtClean="0"/>
              <a:t>3, 9, 16, 17</a:t>
            </a:r>
            <a:endParaRPr lang="ru-RU" dirty="0" smtClean="0"/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в) 12,12,0,12,1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г) </a:t>
            </a:r>
            <a:r>
              <a:rPr lang="ru-RU" dirty="0"/>
              <a:t>5,3,1</a:t>
            </a:r>
          </a:p>
        </p:txBody>
      </p:sp>
    </p:spTree>
    <p:extLst>
      <p:ext uri="{BB962C8B-B14F-4D97-AF65-F5344CB8AC3E}">
        <p14:creationId xmlns:p14="http://schemas.microsoft.com/office/powerpoint/2010/main" val="234065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Monotype Corsiva" panose="03010101010201010101" pitchFamily="66" charset="0"/>
              </a:rPr>
              <a:t>Арифметическая последовательность.</a:t>
            </a:r>
            <a:endParaRPr lang="ru-RU" sz="6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62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Нам предстоит сегодня узнать, что такое числовая последовательность, формулы для нахождения суммы чисел арифметической прогрессия, нахождение 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ru-RU" dirty="0" err="1" smtClean="0"/>
              <a:t>го</a:t>
            </a:r>
            <a:r>
              <a:rPr lang="ru-RU" dirty="0" smtClean="0"/>
              <a:t> члена последовательности.  Научимся решать задачи с использованием данных формул.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07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298" y="1825625"/>
            <a:ext cx="8222052" cy="4351338"/>
          </a:xfrm>
        </p:spPr>
        <p:txBody>
          <a:bodyPr>
            <a:normAutofit/>
          </a:bodyPr>
          <a:lstStyle/>
          <a:p>
            <a:r>
              <a:rPr lang="ru-RU" b="1" dirty="0"/>
              <a:t>Арифметической прогрессией </a:t>
            </a:r>
            <a:r>
              <a:rPr lang="ru-RU" dirty="0"/>
              <a:t>называется</a:t>
            </a:r>
            <a:br>
              <a:rPr lang="ru-RU" dirty="0"/>
            </a:br>
            <a:r>
              <a:rPr lang="ru-RU" dirty="0"/>
              <a:t>числовая последовательность, каждый член которой, </a:t>
            </a:r>
            <a:r>
              <a:rPr lang="ru-RU" dirty="0" smtClean="0"/>
              <a:t>начиная </a:t>
            </a:r>
            <a:r>
              <a:rPr lang="ru-RU" dirty="0"/>
              <a:t>со второго, равен предыдущему члену, </a:t>
            </a:r>
            <a:r>
              <a:rPr lang="ru-RU" dirty="0" smtClean="0"/>
              <a:t>сложенному с </a:t>
            </a:r>
            <a:r>
              <a:rPr lang="ru-RU" dirty="0"/>
              <a:t>одним и тем же для данной последовательности </a:t>
            </a:r>
            <a:r>
              <a:rPr lang="ru-RU" dirty="0" smtClean="0"/>
              <a:t>числом</a:t>
            </a:r>
            <a:r>
              <a:rPr lang="ru-RU" dirty="0"/>
              <a:t>, т. е.</a:t>
            </a:r>
            <a:br>
              <a:rPr lang="ru-RU" dirty="0"/>
            </a:br>
            <a:r>
              <a:rPr lang="ru-RU" i="1" dirty="0" err="1" smtClean="0"/>
              <a:t>a</a:t>
            </a:r>
            <a:r>
              <a:rPr lang="ru-RU" i="1" baseline="-25000" dirty="0" err="1" smtClean="0"/>
              <a:t>n</a:t>
            </a:r>
            <a:r>
              <a:rPr lang="ru-RU" i="1" dirty="0" smtClean="0"/>
              <a:t> </a:t>
            </a:r>
            <a:r>
              <a:rPr lang="ru-RU" baseline="-25000" dirty="0"/>
              <a:t>+ 1 </a:t>
            </a:r>
            <a:r>
              <a:rPr lang="ru-RU" dirty="0"/>
              <a:t>= </a:t>
            </a:r>
            <a:r>
              <a:rPr lang="ru-RU" i="1" dirty="0" err="1"/>
              <a:t>a</a:t>
            </a:r>
            <a:r>
              <a:rPr lang="ru-RU" i="1" baseline="-25000" dirty="0" err="1"/>
              <a:t>n</a:t>
            </a:r>
            <a:r>
              <a:rPr lang="ru-RU" i="1" dirty="0"/>
              <a:t> </a:t>
            </a:r>
            <a:r>
              <a:rPr lang="ru-RU" dirty="0"/>
              <a:t>+ </a:t>
            </a:r>
            <a:r>
              <a:rPr lang="ru-RU" i="1" dirty="0"/>
              <a:t>d</a:t>
            </a:r>
            <a:r>
              <a:rPr lang="ru-RU" dirty="0"/>
              <a:t>, где </a:t>
            </a:r>
            <a:r>
              <a:rPr lang="ru-RU" i="1" dirty="0"/>
              <a:t>n </a:t>
            </a:r>
            <a:r>
              <a:rPr lang="ru-RU" dirty="0"/>
              <a:t>∈ </a:t>
            </a:r>
            <a:r>
              <a:rPr lang="ru-RU" b="1" i="1" dirty="0"/>
              <a:t>N</a:t>
            </a:r>
            <a:r>
              <a:rPr lang="ru-RU" b="1" dirty="0"/>
              <a:t>, </a:t>
            </a:r>
            <a:r>
              <a:rPr lang="ru-RU" b="1" i="1" dirty="0"/>
              <a:t>d </a:t>
            </a:r>
            <a:r>
              <a:rPr lang="ru-RU" b="1" dirty="0"/>
              <a:t>∈ </a:t>
            </a:r>
            <a:r>
              <a:rPr lang="ru-RU" b="1" i="1" dirty="0"/>
              <a:t>R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Число </a:t>
            </a:r>
            <a:r>
              <a:rPr lang="ru-RU" b="1" i="1" dirty="0"/>
              <a:t>d </a:t>
            </a:r>
            <a:r>
              <a:rPr lang="ru-RU" b="1" dirty="0"/>
              <a:t>называется </a:t>
            </a:r>
            <a:r>
              <a:rPr lang="ru-RU" b="1" dirty="0" smtClean="0"/>
              <a:t>разностью арифметической прогрессии</a:t>
            </a:r>
            <a:r>
              <a:rPr lang="ru-RU" b="1" dirty="0"/>
              <a:t>.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52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Возьмем последовательность натуральных чисел от 1 до 10. </a:t>
            </a:r>
            <a:r>
              <a:rPr lang="ru-RU" dirty="0"/>
              <a:t> </a:t>
            </a:r>
            <a:r>
              <a:rPr lang="ru-RU" dirty="0" smtClean="0"/>
              <a:t>Каждый его член равен предыдущему  плюс один. </a:t>
            </a:r>
          </a:p>
          <a:p>
            <a:r>
              <a:rPr lang="ru-RU" dirty="0" smtClean="0"/>
              <a:t>1 , 2, 3, 4, 5, 6, 7, 8, 9, 10.</a:t>
            </a:r>
          </a:p>
          <a:p>
            <a:pPr marL="0" indent="0">
              <a:buNone/>
            </a:pPr>
            <a:r>
              <a:rPr lang="ru-RU" dirty="0" smtClean="0"/>
              <a:t>2-1=1</a:t>
            </a:r>
          </a:p>
          <a:p>
            <a:pPr marL="0" indent="0">
              <a:buNone/>
            </a:pPr>
            <a:r>
              <a:rPr lang="ru-RU" dirty="0" smtClean="0"/>
              <a:t>3-2=1</a:t>
            </a:r>
          </a:p>
          <a:p>
            <a:pPr marL="0" indent="0">
              <a:buNone/>
            </a:pPr>
            <a:r>
              <a:rPr lang="ru-RU" dirty="0" smtClean="0"/>
              <a:t>4-3=1 и т.д. </a:t>
            </a:r>
          </a:p>
          <a:p>
            <a:pPr marL="0" indent="0">
              <a:buNone/>
            </a:pPr>
            <a:r>
              <a:rPr lang="ru-RU" dirty="0" smtClean="0"/>
              <a:t>Это и есть арифметическая последовательность.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3867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Запоминаем.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298" y="1825625"/>
            <a:ext cx="8222052" cy="4351338"/>
          </a:xfrm>
        </p:spPr>
        <p:txBody>
          <a:bodyPr>
            <a:normAutofit/>
          </a:bodyPr>
          <a:lstStyle/>
          <a:p>
            <a:r>
              <a:rPr lang="ru-RU" b="1" dirty="0"/>
              <a:t>Арифметической прогрессией </a:t>
            </a:r>
            <a:r>
              <a:rPr lang="ru-RU" dirty="0"/>
              <a:t>называется</a:t>
            </a:r>
            <a:br>
              <a:rPr lang="ru-RU" dirty="0"/>
            </a:br>
            <a:r>
              <a:rPr lang="ru-RU" dirty="0"/>
              <a:t>числовая последовательность, каждый член которой, </a:t>
            </a:r>
            <a:r>
              <a:rPr lang="ru-RU" dirty="0" smtClean="0"/>
              <a:t>начиная </a:t>
            </a:r>
            <a:r>
              <a:rPr lang="ru-RU" dirty="0"/>
              <a:t>со второго, равен предыдущему члену, </a:t>
            </a:r>
            <a:r>
              <a:rPr lang="ru-RU" dirty="0" smtClean="0"/>
              <a:t>сложенному с </a:t>
            </a:r>
            <a:r>
              <a:rPr lang="ru-RU" dirty="0"/>
              <a:t>одним и тем же для данной последовательности </a:t>
            </a:r>
            <a:r>
              <a:rPr lang="ru-RU" dirty="0" smtClean="0"/>
              <a:t>числом</a:t>
            </a:r>
            <a:r>
              <a:rPr lang="ru-RU" dirty="0"/>
              <a:t>, т. </a:t>
            </a:r>
            <a:r>
              <a:rPr lang="ru-RU" dirty="0" smtClean="0"/>
              <a:t>е. </a:t>
            </a:r>
            <a:r>
              <a:rPr lang="ru-RU" i="1" dirty="0" err="1" smtClean="0"/>
              <a:t>a</a:t>
            </a:r>
            <a:r>
              <a:rPr lang="ru-RU" i="1" baseline="-25000" dirty="0" err="1" smtClean="0"/>
              <a:t>n</a:t>
            </a:r>
            <a:r>
              <a:rPr lang="ru-RU" i="1" dirty="0" smtClean="0"/>
              <a:t> </a:t>
            </a:r>
            <a:r>
              <a:rPr lang="ru-RU" baseline="-25000" dirty="0"/>
              <a:t>+ 1 </a:t>
            </a:r>
            <a:r>
              <a:rPr lang="ru-RU" dirty="0"/>
              <a:t>= </a:t>
            </a:r>
            <a:r>
              <a:rPr lang="ru-RU" i="1" dirty="0" err="1"/>
              <a:t>a</a:t>
            </a:r>
            <a:r>
              <a:rPr lang="ru-RU" i="1" baseline="-25000" dirty="0" err="1"/>
              <a:t>n</a:t>
            </a:r>
            <a:r>
              <a:rPr lang="ru-RU" i="1" dirty="0"/>
              <a:t> </a:t>
            </a:r>
            <a:r>
              <a:rPr lang="ru-RU" dirty="0"/>
              <a:t>+ </a:t>
            </a:r>
            <a:r>
              <a:rPr lang="ru-RU" i="1" dirty="0"/>
              <a:t>d</a:t>
            </a:r>
            <a:r>
              <a:rPr lang="ru-RU" dirty="0"/>
              <a:t>, где </a:t>
            </a:r>
            <a:r>
              <a:rPr lang="ru-RU" i="1" dirty="0"/>
              <a:t>n </a:t>
            </a:r>
            <a:r>
              <a:rPr lang="ru-RU" dirty="0"/>
              <a:t>∈ </a:t>
            </a:r>
            <a:r>
              <a:rPr lang="ru-RU" b="1" i="1" dirty="0"/>
              <a:t>N</a:t>
            </a:r>
            <a:r>
              <a:rPr lang="ru-RU" b="1" dirty="0"/>
              <a:t>, </a:t>
            </a:r>
            <a:r>
              <a:rPr lang="ru-RU" b="1" i="1" dirty="0"/>
              <a:t>d </a:t>
            </a:r>
            <a:r>
              <a:rPr lang="ru-RU" b="1" dirty="0"/>
              <a:t>∈ </a:t>
            </a:r>
            <a:r>
              <a:rPr lang="ru-RU" b="1" i="1" dirty="0"/>
              <a:t>R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Число </a:t>
            </a:r>
            <a:r>
              <a:rPr lang="ru-RU" b="1" i="1" dirty="0"/>
              <a:t>d </a:t>
            </a:r>
            <a:r>
              <a:rPr lang="ru-RU" b="1" dirty="0"/>
              <a:t>называется </a:t>
            </a:r>
            <a:r>
              <a:rPr lang="ru-RU" b="1" dirty="0" smtClean="0"/>
              <a:t>разностью арифметической прогрессии</a:t>
            </a:r>
            <a:r>
              <a:rPr lang="ru-RU" b="1" dirty="0"/>
              <a:t>.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49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9403" y="206063"/>
            <a:ext cx="7718100" cy="1137756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Ф</a:t>
            </a:r>
            <a:r>
              <a:rPr lang="ru-RU" dirty="0" smtClean="0">
                <a:effectLst/>
              </a:rPr>
              <a:t>ормула </a:t>
            </a:r>
            <a:r>
              <a:rPr lang="ru-RU" i="1" dirty="0">
                <a:effectLst/>
              </a:rPr>
              <a:t>n</a:t>
            </a:r>
            <a:r>
              <a:rPr lang="ru-RU" dirty="0">
                <a:effectLst/>
              </a:rPr>
              <a:t>-</a:t>
            </a:r>
            <a:r>
              <a:rPr lang="ru-RU" dirty="0" err="1">
                <a:effectLst/>
              </a:rPr>
              <a:t>го</a:t>
            </a:r>
            <a:r>
              <a:rPr lang="ru-RU" dirty="0">
                <a:effectLst/>
              </a:rPr>
              <a:t> члена арифметической </a:t>
            </a:r>
            <a:r>
              <a:rPr lang="ru-RU" dirty="0" smtClean="0">
                <a:effectLst/>
              </a:rPr>
              <a:t>прогрессии.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/>
              <a:t>а</a:t>
            </a:r>
            <a:r>
              <a:rPr lang="en-US" b="1" i="1" baseline="-25000" dirty="0" smtClean="0"/>
              <a:t>n</a:t>
            </a:r>
            <a:r>
              <a:rPr lang="ru-RU" b="1" i="1" dirty="0" smtClean="0"/>
              <a:t> </a:t>
            </a:r>
            <a:r>
              <a:rPr lang="ru-RU" b="1" dirty="0"/>
              <a:t>= </a:t>
            </a:r>
            <a:r>
              <a:rPr lang="ru-RU" b="1" i="1" dirty="0"/>
              <a:t>а</a:t>
            </a:r>
            <a:r>
              <a:rPr lang="ru-RU" b="1" baseline="-25000" dirty="0"/>
              <a:t>1</a:t>
            </a:r>
            <a:r>
              <a:rPr lang="ru-RU" b="1" dirty="0"/>
              <a:t> + </a:t>
            </a:r>
            <a:r>
              <a:rPr lang="ru-RU" b="1" dirty="0" smtClean="0"/>
              <a:t>(</a:t>
            </a:r>
            <a:r>
              <a:rPr lang="en-US" b="1" i="1" dirty="0" smtClean="0"/>
              <a:t>n</a:t>
            </a:r>
            <a:r>
              <a:rPr lang="ru-RU" b="1" i="1" dirty="0" smtClean="0"/>
              <a:t> </a:t>
            </a:r>
            <a:r>
              <a:rPr lang="ru-RU" b="1" dirty="0"/>
              <a:t>− 1</a:t>
            </a:r>
            <a:r>
              <a:rPr lang="ru-RU" b="1" dirty="0" smtClean="0"/>
              <a:t>)*</a:t>
            </a:r>
            <a:r>
              <a:rPr lang="ru-RU" b="1" i="1" dirty="0" smtClean="0"/>
              <a:t>d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n</a:t>
            </a:r>
            <a:r>
              <a:rPr lang="ru-RU" b="1" dirty="0" smtClean="0"/>
              <a:t> </a:t>
            </a:r>
            <a:r>
              <a:rPr lang="en-US" b="1" dirty="0" smtClean="0"/>
              <a:t>–</a:t>
            </a:r>
            <a:r>
              <a:rPr lang="ru-RU" b="1" dirty="0" smtClean="0"/>
              <a:t> это позиция, на котором стоит член прогрессии, </a:t>
            </a:r>
            <a:r>
              <a:rPr lang="en-US" b="1" dirty="0" smtClean="0"/>
              <a:t>d</a:t>
            </a:r>
            <a:r>
              <a:rPr lang="ru-RU" b="1" dirty="0" smtClean="0"/>
              <a:t> </a:t>
            </a:r>
            <a:r>
              <a:rPr lang="en-US" b="1" dirty="0" smtClean="0"/>
              <a:t>-</a:t>
            </a:r>
            <a:r>
              <a:rPr lang="ru-RU" b="1" dirty="0" smtClean="0"/>
              <a:t> разность прогрессии, </a:t>
            </a:r>
            <a:r>
              <a:rPr lang="ru-RU" b="1" i="1" dirty="0" smtClean="0"/>
              <a:t>а</a:t>
            </a:r>
            <a:r>
              <a:rPr lang="ru-RU" b="1" baseline="-25000" dirty="0" smtClean="0"/>
              <a:t>1 – </a:t>
            </a:r>
            <a:r>
              <a:rPr lang="ru-RU" b="1" dirty="0" smtClean="0"/>
              <a:t>первый член прогрессии.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12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b6ab852ca56997b73ecc32775cfc7eb3a171e"/>
</p:tagLst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374</Words>
  <Application>Microsoft Office PowerPoint</Application>
  <PresentationFormat>Экран (4:3)</PresentationFormat>
  <Paragraphs>70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Monotype Corsiva</vt:lpstr>
      <vt:lpstr>Times New Roman</vt:lpstr>
      <vt:lpstr>Wingdings</vt:lpstr>
      <vt:lpstr>Тема Office</vt:lpstr>
      <vt:lpstr>Формула</vt:lpstr>
      <vt:lpstr>Уравнение</vt:lpstr>
      <vt:lpstr>Арифметическая прогрессия</vt:lpstr>
      <vt:lpstr>Повторение </vt:lpstr>
      <vt:lpstr>Устный счет</vt:lpstr>
      <vt:lpstr>ТЕМА УРОКА</vt:lpstr>
      <vt:lpstr>Презентация PowerPoint</vt:lpstr>
      <vt:lpstr>Презентация PowerPoint</vt:lpstr>
      <vt:lpstr>Пример.</vt:lpstr>
      <vt:lpstr>Запоминаем.</vt:lpstr>
      <vt:lpstr> Формула n-го члена арифметической прогрессии.  </vt:lpstr>
      <vt:lpstr>Задание. </vt:lpstr>
      <vt:lpstr>Задание. </vt:lpstr>
      <vt:lpstr>Свойство арифметической прогрессии.</vt:lpstr>
      <vt:lpstr>Физкультминутка.</vt:lpstr>
      <vt:lpstr>Самостоятельная работа</vt:lpstr>
      <vt:lpstr>Презентация PowerPoint</vt:lpstr>
      <vt:lpstr>Самопроверка</vt:lpstr>
      <vt:lpstr>Подведем итоги.</vt:lpstr>
      <vt:lpstr>Домашнее задание</vt:lpstr>
    </vt:vector>
  </TitlesOfParts>
  <Company>http://presentation-creation.ru</Company>
  <LinksUpToDate>false</LinksUpToDate>
  <SharedDoc>false</SharedDoc>
  <HyperlinkBase>http://presentation-creation.ru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Сеть интернет</dc:title>
  <dc:creator>obstinate</dc:creator>
  <dc:description>Шаблон презентации с сайта http://presentation-creation.ru</dc:description>
  <cp:lastModifiedBy>семья</cp:lastModifiedBy>
  <cp:revision>26</cp:revision>
  <dcterms:created xsi:type="dcterms:W3CDTF">2017-12-20T10:51:11Z</dcterms:created>
  <dcterms:modified xsi:type="dcterms:W3CDTF">2022-04-20T16:32:35Z</dcterms:modified>
</cp:coreProperties>
</file>