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65" r:id="rId18"/>
    <p:sldId id="266" r:id="rId19"/>
    <p:sldId id="275" r:id="rId20"/>
    <p:sldId id="276" r:id="rId21"/>
    <p:sldId id="292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 varScale="1">
        <p:scale>
          <a:sx n="69" d="100"/>
          <a:sy n="69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83568" y="1556792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Тэма</a:t>
            </a:r>
          </a:p>
          <a:p>
            <a:pPr algn="ctr"/>
            <a:r>
              <a:rPr lang="be-BY" sz="3600" b="1" i="1" dirty="0" smtClean="0">
                <a:solidFill>
                  <a:srgbClr val="C00000"/>
                </a:solidFill>
                <a:latin typeface="Bookman Old Style" pitchFamily="18" charset="0"/>
              </a:rPr>
              <a:t> </a:t>
            </a:r>
            <a:r>
              <a:rPr lang="be-BY" sz="3600" b="1" i="1" dirty="0">
                <a:solidFill>
                  <a:srgbClr val="660066"/>
                </a:solidFill>
                <a:latin typeface="Bookman Old Style" pitchFamily="18" charset="0"/>
              </a:rPr>
              <a:t>Праблемныя аспекты вывучэння раздзела </a:t>
            </a:r>
            <a:endParaRPr lang="be-BY" sz="3600" b="1" i="1" dirty="0" smtClean="0">
              <a:solidFill>
                <a:srgbClr val="660066"/>
              </a:solidFill>
              <a:latin typeface="Bookman Old Style" pitchFamily="18" charset="0"/>
            </a:endParaRPr>
          </a:p>
          <a:p>
            <a:pPr algn="ctr"/>
            <a:r>
              <a:rPr lang="be-BY" sz="3600" b="1" i="1" dirty="0" smtClean="0">
                <a:solidFill>
                  <a:srgbClr val="660066"/>
                </a:solidFill>
                <a:latin typeface="Bookman Old Style" pitchFamily="18" charset="0"/>
              </a:rPr>
              <a:t>"</a:t>
            </a:r>
            <a:r>
              <a:rPr lang="be-BY" sz="3600" b="1" i="1" dirty="0">
                <a:solidFill>
                  <a:srgbClr val="660066"/>
                </a:solidFill>
                <a:latin typeface="Bookman Old Style" pitchFamily="18" charset="0"/>
              </a:rPr>
              <a:t>Склад слова. Словаўтварэнне і арфаграфія"</a:t>
            </a:r>
            <a:endParaRPr lang="ru-RU" sz="3600" b="1" i="1" dirty="0">
              <a:solidFill>
                <a:srgbClr val="660066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238433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299695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2800" b="1" i="1" dirty="0" smtClean="0">
                <a:latin typeface="Bookman Old Style" pitchFamily="18" charset="0"/>
              </a:rPr>
              <a:t>     </a:t>
            </a:r>
            <a: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</a:br>
            <a:endParaRPr lang="ru-RU" sz="3200" b="1" i="1" dirty="0"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pic>
        <p:nvPicPr>
          <p:cNvPr id="5124" name="Picture 4" descr="http://www.slavgorod.by/wp-content/plugins/photo-protect/blank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6" descr="https://apf.mail.ru/cgi-bin/readmsg?id=15975253971746392124;0;1&amp;exif=1&amp;full=1&amp;x-email=polina.yurchenko.02%40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476672"/>
            <a:ext cx="806489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Заданне </a:t>
            </a:r>
            <a:endParaRPr lang="be-BY" sz="4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4000" b="1" dirty="0" smtClean="0">
                <a:latin typeface="Times New Roman" pitchFamily="18" charset="0"/>
                <a:cs typeface="Times New Roman" pitchFamily="18" charset="0"/>
              </a:rPr>
              <a:t>Г) </a:t>
            </a:r>
            <a:r>
              <a:rPr lang="be-BY" sz="4000" b="1" dirty="0">
                <a:latin typeface="Times New Roman" pitchFamily="18" charset="0"/>
                <a:cs typeface="Times New Roman" pitchFamily="18" charset="0"/>
              </a:rPr>
              <a:t>Вызначце, якія словы трэба ўпісаць, каб атрымаўся словаўтваральны ланцужок аднакаранёвых слоў:</a:t>
            </a:r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1) цешыць </a:t>
            </a:r>
            <a:r>
              <a:rPr lang="be-BY" sz="4000" dirty="0" smtClean="0">
                <a:latin typeface="Times New Roman" pitchFamily="18" charset="0"/>
                <a:cs typeface="Times New Roman" pitchFamily="18" charset="0"/>
              </a:rPr>
              <a:t>... уцешна</a:t>
            </a:r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2) праца </a:t>
            </a:r>
            <a:r>
              <a:rPr lang="be-BY" sz="4000" dirty="0" smtClean="0">
                <a:latin typeface="Times New Roman" pitchFamily="18" charset="0"/>
                <a:cs typeface="Times New Roman" pitchFamily="18" charset="0"/>
              </a:rPr>
              <a:t>... нераспрацаванасць</a:t>
            </a:r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3) актыў ... актыўнічаць.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7507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299695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2800" b="1" i="1" dirty="0" smtClean="0">
                <a:latin typeface="Bookman Old Style" pitchFamily="18" charset="0"/>
              </a:rPr>
              <a:t>     </a:t>
            </a:r>
            <a: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</a:br>
            <a:endParaRPr lang="ru-RU" sz="3200" b="1" i="1" dirty="0"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pic>
        <p:nvPicPr>
          <p:cNvPr id="5124" name="Picture 4" descr="http://www.slavgorod.by/wp-content/plugins/photo-protect/blank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6" descr="https://apf.mail.ru/cgi-bin/readmsg?id=15975253971746392124;0;1&amp;exif=1&amp;full=1&amp;x-email=polina.yurchenko.02%40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476672"/>
            <a:ext cx="79928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Адказ</a:t>
            </a:r>
            <a:endParaRPr lang="ru-RU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1) цешыць </a:t>
            </a:r>
            <a:r>
              <a:rPr lang="be-BY" sz="3600" dirty="0" smtClean="0">
                <a:latin typeface="Times New Roman" pitchFamily="18" charset="0"/>
                <a:cs typeface="Times New Roman" pitchFamily="18" charset="0"/>
              </a:rPr>
              <a:t>... уцешна </a:t>
            </a:r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(цешыць - уцешыць - уцешны - уцешна);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2) праца </a:t>
            </a:r>
            <a:r>
              <a:rPr lang="be-BY" sz="3600" dirty="0" smtClean="0">
                <a:latin typeface="Times New Roman" pitchFamily="18" charset="0"/>
                <a:cs typeface="Times New Roman" pitchFamily="18" charset="0"/>
              </a:rPr>
              <a:t>... нераспрацаванасць </a:t>
            </a:r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(праца - працаваць - распрацаваць - распрацаваны - распрацаванасць - нераспрацаванасць);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3) актыў ... актыўнічаць (актыў - актыўны - актыўнасць - актыўнічаць).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7507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299695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2800" b="1" i="1" dirty="0" smtClean="0">
                <a:latin typeface="Bookman Old Style" pitchFamily="18" charset="0"/>
              </a:rPr>
              <a:t>     </a:t>
            </a:r>
            <a: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</a:br>
            <a:endParaRPr lang="ru-RU" sz="3200" b="1" i="1" dirty="0"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pic>
        <p:nvPicPr>
          <p:cNvPr id="5124" name="Picture 4" descr="http://www.slavgorod.by/wp-content/plugins/photo-protect/blank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6" descr="https://apf.mail.ru/cgi-bin/readmsg?id=15975253971746392124;0;1&amp;exif=1&amp;full=1&amp;x-email=polina.yurchenko.02%40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35967" y="1728683"/>
            <a:ext cx="8144073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pPr algn="ctr"/>
            <a:r>
              <a:rPr lang="be-BY" sz="4000" b="1" i="1" dirty="0">
                <a:solidFill>
                  <a:srgbClr val="7030A0"/>
                </a:solidFill>
                <a:latin typeface="Bookman Old Style" pitchFamily="18" charset="0"/>
                <a:cs typeface="Times New Roman" pitchFamily="18" charset="0"/>
              </a:rPr>
              <a:t>2. Падзел слоў на марфемы паводле іх часцінамоўнай прыналежнасці ці словаформы.</a:t>
            </a:r>
            <a:endParaRPr lang="ru-RU" sz="4000" b="1" i="1" dirty="0">
              <a:solidFill>
                <a:srgbClr val="7030A0"/>
              </a:solidFill>
              <a:latin typeface="Bookman Old Styl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7507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299695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2800" b="1" i="1" dirty="0" smtClean="0">
                <a:latin typeface="Bookman Old Style" pitchFamily="18" charset="0"/>
              </a:rPr>
              <a:t>     </a:t>
            </a:r>
            <a: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</a:br>
            <a:endParaRPr lang="ru-RU" sz="3200" b="1" i="1" dirty="0"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pic>
        <p:nvPicPr>
          <p:cNvPr id="5124" name="Picture 4" descr="http://www.slavgorod.by/wp-content/plugins/photo-protect/blank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6" descr="https://apf.mail.ru/cgi-bin/readmsg?id=15975253971746392124;0;1&amp;exif=1&amp;full=1&amp;x-email=polina.yurchenko.02%40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052736"/>
            <a:ext cx="79928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Заданне </a:t>
            </a:r>
            <a:endParaRPr lang="be-BY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3600" b="1" dirty="0" smtClean="0">
                <a:latin typeface="Times New Roman" pitchFamily="18" charset="0"/>
                <a:cs typeface="Times New Roman" pitchFamily="18" charset="0"/>
              </a:rPr>
              <a:t>А) Адзначце </a:t>
            </a:r>
            <a:r>
              <a:rPr lang="be-BY" sz="3600" b="1" dirty="0">
                <a:latin typeface="Times New Roman" pitchFamily="18" charset="0"/>
                <a:cs typeface="Times New Roman" pitchFamily="18" charset="0"/>
              </a:rPr>
              <a:t>зменныя формы дзеясловаў.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Аформіўшыся, заспяваю, наведаны(музей), даклейваць, верыў, хваляць, пасаджаны(дуб), абедаць, дабраўшыся, друкаваў.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7507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299695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2800" b="1" i="1" dirty="0" smtClean="0">
                <a:latin typeface="Bookman Old Style" pitchFamily="18" charset="0"/>
              </a:rPr>
              <a:t>     </a:t>
            </a:r>
            <a: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</a:br>
            <a:endParaRPr lang="ru-RU" sz="3200" b="1" i="1" dirty="0"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pic>
        <p:nvPicPr>
          <p:cNvPr id="5124" name="Picture 4" descr="http://www.slavgorod.by/wp-content/plugins/photo-protect/blank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6" descr="https://apf.mail.ru/cgi-bin/readmsg?id=15975253971746392124;0;1&amp;exif=1&amp;full=1&amp;x-email=polina.yurchenko.02%40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20835" y="1502153"/>
            <a:ext cx="806489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Адказ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Аформіўшыся, </a:t>
            </a:r>
            <a:r>
              <a:rPr lang="be-BY" sz="4000" u="sng" dirty="0">
                <a:latin typeface="Times New Roman" pitchFamily="18" charset="0"/>
                <a:cs typeface="Times New Roman" pitchFamily="18" charset="0"/>
              </a:rPr>
              <a:t>заспяваю, наведаны</a:t>
            </a:r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(музей), даклейваць</a:t>
            </a:r>
            <a:r>
              <a:rPr lang="be-BY" sz="4000" u="sng" dirty="0">
                <a:latin typeface="Times New Roman" pitchFamily="18" charset="0"/>
                <a:cs typeface="Times New Roman" pitchFamily="18" charset="0"/>
              </a:rPr>
              <a:t>, верыў, хваляць, пасаджаны</a:t>
            </a:r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(дуб), абедаць, дабраўшыся, </a:t>
            </a:r>
            <a:r>
              <a:rPr lang="be-BY" sz="4000" u="sng" dirty="0">
                <a:latin typeface="Times New Roman" pitchFamily="18" charset="0"/>
                <a:cs typeface="Times New Roman" pitchFamily="18" charset="0"/>
              </a:rPr>
              <a:t>друкаваў.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7507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299695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2800" b="1" i="1" dirty="0" smtClean="0">
                <a:latin typeface="Bookman Old Style" pitchFamily="18" charset="0"/>
              </a:rPr>
              <a:t>     </a:t>
            </a:r>
            <a: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</a:br>
            <a:endParaRPr lang="ru-RU" sz="3200" b="1" i="1" dirty="0"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pic>
        <p:nvPicPr>
          <p:cNvPr id="5124" name="Picture 4" descr="http://www.slavgorod.by/wp-content/plugins/photo-protect/blank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6" descr="https://apf.mail.ru/cgi-bin/readmsg?id=15975253971746392124;0;1&amp;exif=1&amp;full=1&amp;x-email=polina.yurchenko.02%40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1088" y="548680"/>
            <a:ext cx="821536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Заданне </a:t>
            </a:r>
            <a:endParaRPr lang="be-BY" sz="36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36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be-BY" sz="3600" b="1" dirty="0">
                <a:latin typeface="Times New Roman" pitchFamily="18" charset="0"/>
                <a:cs typeface="Times New Roman" pitchFamily="18" charset="0"/>
              </a:rPr>
              <a:t>З прапанаваных дзеяслоўных формаў адзначце толькі тыя, якія ўтвораны ад асноў інфінітываў </a:t>
            </a:r>
            <a:r>
              <a:rPr lang="be-BY" sz="3600" b="1" i="1" dirty="0">
                <a:latin typeface="Times New Roman" pitchFamily="18" charset="0"/>
                <a:cs typeface="Times New Roman" pitchFamily="18" charset="0"/>
              </a:rPr>
              <a:t>спыніць, купіць</a:t>
            </a:r>
            <a:r>
              <a:rPr lang="be-BY" sz="36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Спыніў, куплены, купляючы, спыніўшы, спыняючы, спынены, спыняў, купіўшы, купіў, купляў.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7507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299695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2800" b="1" i="1" dirty="0" smtClean="0">
                <a:latin typeface="Bookman Old Style" pitchFamily="18" charset="0"/>
              </a:rPr>
              <a:t>     </a:t>
            </a:r>
            <a: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</a:br>
            <a:endParaRPr lang="ru-RU" sz="3200" b="1" i="1" dirty="0"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pic>
        <p:nvPicPr>
          <p:cNvPr id="5124" name="Picture 4" descr="http://www.slavgorod.by/wp-content/plugins/photo-protect/blank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6" descr="https://apf.mail.ru/cgi-bin/readmsg?id=15975253971746392124;0;1&amp;exif=1&amp;full=1&amp;x-email=polina.yurchenko.02%40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755576" y="1484784"/>
            <a:ext cx="799288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Адказ</a:t>
            </a:r>
            <a:endParaRPr lang="ru-RU" sz="4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4000" u="sng" dirty="0">
                <a:latin typeface="Times New Roman" pitchFamily="18" charset="0"/>
                <a:cs typeface="Times New Roman" pitchFamily="18" charset="0"/>
              </a:rPr>
              <a:t>Спыніў, куплены</a:t>
            </a:r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, купляючы, </a:t>
            </a:r>
            <a:r>
              <a:rPr lang="be-BY" sz="4000" u="sng" dirty="0">
                <a:latin typeface="Times New Roman" pitchFamily="18" charset="0"/>
                <a:cs typeface="Times New Roman" pitchFamily="18" charset="0"/>
              </a:rPr>
              <a:t>спыніўшы</a:t>
            </a:r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, спыняючы, спынены, спыняў, </a:t>
            </a:r>
            <a:r>
              <a:rPr lang="be-BY" sz="4000" u="sng" dirty="0">
                <a:latin typeface="Times New Roman" pitchFamily="18" charset="0"/>
                <a:cs typeface="Times New Roman" pitchFamily="18" charset="0"/>
              </a:rPr>
              <a:t>купіўшы, купіў</a:t>
            </a:r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, купляў.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75079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404664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2800" b="1" i="1" dirty="0" smtClean="0">
                <a:latin typeface="Bookman Old Style" pitchFamily="18" charset="0"/>
              </a:rPr>
              <a:t>     </a:t>
            </a:r>
            <a:endParaRPr lang="ru-RU" sz="3600" b="1" i="1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476672"/>
            <a:ext cx="799288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e-BY" sz="2400" b="1" i="1" dirty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! Помніце, што да формаўтваральных прыставак і суфіксаў адносяцца таксама прыстаўкі і суфіксы, пры дапамозе якіх утвараюцца ступені параўнання прыметнікаў і прыслоўяў, а таксама суфіксы для ўтварэння формы трывання дзеясловаў</a:t>
            </a:r>
            <a:r>
              <a:rPr lang="be-BY" sz="2400" b="1" i="1" dirty="0" smtClean="0">
                <a:solidFill>
                  <a:srgbClr val="C00000"/>
                </a:solidFill>
                <a:latin typeface="Bookman Old Style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2400" b="1" i="1" dirty="0">
              <a:solidFill>
                <a:srgbClr val="C00000"/>
              </a:solidFill>
              <a:latin typeface="Bookman Old Style" pitchFamily="18" charset="0"/>
              <a:cs typeface="Times New Roman" pitchFamily="18" charset="0"/>
            </a:endParaRPr>
          </a:p>
          <a:p>
            <a:r>
              <a:rPr lang="be-BY" sz="2800" dirty="0">
                <a:latin typeface="Times New Roman" pitchFamily="18" charset="0"/>
                <a:cs typeface="Times New Roman" pitchFamily="18" charset="0"/>
              </a:rPr>
              <a:t>Заданне </a:t>
            </a:r>
            <a:endParaRPr lang="be-BY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2800" b="1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be-BY" sz="2800" b="1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be-BY" sz="2800" b="1" dirty="0" smtClean="0">
                <a:latin typeface="Times New Roman" pitchFamily="18" charset="0"/>
                <a:cs typeface="Times New Roman" pitchFamily="18" charset="0"/>
              </a:rPr>
              <a:t>Адзначце </a:t>
            </a:r>
            <a:r>
              <a:rPr lang="be-BY" sz="2800" b="1" dirty="0">
                <a:latin typeface="Times New Roman" pitchFamily="18" charset="0"/>
                <a:cs typeface="Times New Roman" pitchFamily="18" charset="0"/>
              </a:rPr>
              <a:t>словы толькі з формаўтваральнымі суфіксамі.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2800" dirty="0">
                <a:latin typeface="Times New Roman" pitchFamily="18" charset="0"/>
                <a:cs typeface="Times New Roman" pitchFamily="18" charset="0"/>
              </a:rPr>
              <a:t>Намаляваны, думаць, есці, разагнуць, садовы, гарадскі, просьба, ссекшы(дзеепрыслоўе). вышэйшы, трывалей.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32620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20835" y="1124744"/>
            <a:ext cx="799288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Адказ</a:t>
            </a:r>
          </a:p>
          <a:p>
            <a:pPr algn="just"/>
            <a:r>
              <a:rPr lang="be-BY" sz="4000" dirty="0" smtClean="0">
                <a:latin typeface="Times New Roman" pitchFamily="18" charset="0"/>
                <a:cs typeface="Times New Roman" pitchFamily="18" charset="0"/>
              </a:rPr>
              <a:t>Намаляваны</a:t>
            </a:r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, думаць, </a:t>
            </a:r>
            <a:r>
              <a:rPr lang="be-BY" sz="4000" u="sng" dirty="0">
                <a:latin typeface="Times New Roman" pitchFamily="18" charset="0"/>
                <a:cs typeface="Times New Roman" pitchFamily="18" charset="0"/>
              </a:rPr>
              <a:t>есці, разагнуць</a:t>
            </a:r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, садовы, гарадскі, просьба, </a:t>
            </a:r>
            <a:r>
              <a:rPr lang="be-BY" sz="4000" u="sng" dirty="0" smtClean="0">
                <a:latin typeface="Times New Roman" pitchFamily="18" charset="0"/>
                <a:cs typeface="Times New Roman" pitchFamily="18" charset="0"/>
              </a:rPr>
              <a:t>ссекшы (</a:t>
            </a:r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дзеепрыслоўе). </a:t>
            </a:r>
            <a:r>
              <a:rPr lang="be-BY" sz="4000" u="sng" dirty="0">
                <a:latin typeface="Times New Roman" pitchFamily="18" charset="0"/>
                <a:cs typeface="Times New Roman" pitchFamily="18" charset="0"/>
              </a:rPr>
              <a:t>вышэйшы, трывалей.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0521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764704"/>
            <a:ext cx="777686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Заданне </a:t>
            </a:r>
            <a:endParaRPr lang="be-BY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4000" b="1" dirty="0" smtClean="0">
                <a:latin typeface="Times New Roman" pitchFamily="18" charset="0"/>
                <a:cs typeface="Times New Roman" pitchFamily="18" charset="0"/>
              </a:rPr>
              <a:t>Г) </a:t>
            </a:r>
            <a:r>
              <a:rPr lang="be-BY" sz="4000" b="1" dirty="0">
                <a:latin typeface="Times New Roman" pitchFamily="18" charset="0"/>
                <a:cs typeface="Times New Roman" pitchFamily="18" charset="0"/>
              </a:rPr>
              <a:t>Адзначце словы, у якіх ёсць канчатак</a:t>
            </a:r>
            <a:r>
              <a:rPr lang="be-BY" sz="40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4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Носьбіт, боязна, напісаў, чырвань, восем, памыўся, есці, гледзячы, здзірванелы, піяніна.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09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95536" y="2132856"/>
            <a:ext cx="842493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3600" b="1" i="1" dirty="0">
                <a:solidFill>
                  <a:srgbClr val="660066"/>
                </a:solidFill>
                <a:latin typeface="Bookman Old Style" pitchFamily="18" charset="0"/>
              </a:rPr>
              <a:t>1. Размежаванне марфемнага і словаўтваральнага аналізу слоў.</a:t>
            </a:r>
            <a:endParaRPr lang="ru-RU" sz="3600" b="1" i="1" dirty="0">
              <a:solidFill>
                <a:srgbClr val="660066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430267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340768"/>
            <a:ext cx="79208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Адказ</a:t>
            </a:r>
          </a:p>
          <a:p>
            <a:r>
              <a:rPr lang="be-BY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be-BY" sz="4000" u="sng" dirty="0" smtClean="0">
                <a:latin typeface="Times New Roman" pitchFamily="18" charset="0"/>
                <a:cs typeface="Times New Roman" pitchFamily="18" charset="0"/>
              </a:rPr>
              <a:t>Носьбіт</a:t>
            </a:r>
            <a:r>
              <a:rPr lang="be-BY" sz="4000" u="sng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 боязна, </a:t>
            </a:r>
            <a:r>
              <a:rPr lang="be-BY" sz="4000" u="sng" dirty="0">
                <a:latin typeface="Times New Roman" pitchFamily="18" charset="0"/>
                <a:cs typeface="Times New Roman" pitchFamily="18" charset="0"/>
              </a:rPr>
              <a:t>напісаў, чырвань, восем, памыўся</a:t>
            </a:r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, есці, гледзячы, </a:t>
            </a:r>
            <a:r>
              <a:rPr lang="be-BY" sz="4000" u="sng" dirty="0">
                <a:latin typeface="Times New Roman" pitchFamily="18" charset="0"/>
                <a:cs typeface="Times New Roman" pitchFamily="18" charset="0"/>
              </a:rPr>
              <a:t>здзірванелы</a:t>
            </a:r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, піяніна.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09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115616" y="1700808"/>
            <a:ext cx="7272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3600" b="1" i="1" dirty="0">
                <a:solidFill>
                  <a:srgbClr val="660066"/>
                </a:solidFill>
                <a:latin typeface="Bookman Old Style" pitchFamily="18" charset="0"/>
              </a:rPr>
              <a:t>3. Вытворныя і невытворныя асновы і вытворныя і невытворныя словы.</a:t>
            </a:r>
            <a:endParaRPr lang="ru-RU" sz="3600" b="1" i="1" dirty="0">
              <a:solidFill>
                <a:srgbClr val="660066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6031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155387"/>
              </p:ext>
            </p:extLst>
          </p:nvPr>
        </p:nvGraphicFramePr>
        <p:xfrm>
          <a:off x="539552" y="1124744"/>
          <a:ext cx="8064897" cy="47497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5592"/>
                <a:gridCol w="2016435"/>
                <a:gridCol w="2016435"/>
                <a:gridCol w="2016435"/>
              </a:tblGrid>
              <a:tr h="13388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Падкрэсліце словы з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вытворнымі </a:t>
                      </a:r>
                      <a:r>
                        <a:rPr lang="be-BY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асновамі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Адзначце вытворныя 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словы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Падкрэсліце вытворныя словы з вытворнымі асновамі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Падкрэсліце вытворныя словы з невытворнымі асновамі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9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вясна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пераезд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намол(кавы)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чарот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9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сяўба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дом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напамін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уміг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9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бульба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спрынт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прадукт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умалот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9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добры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процьма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п'яўка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9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хораша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штапель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педарэка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партфель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9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чыесьці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інтэрнэт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намёк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9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багач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сховы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жыць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калматы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9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інтэлігент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Няскладна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Удушша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Адмова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9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пералёт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Надзем'е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Чарціць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проба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97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традыцыя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купацца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</a:t>
                      </a:r>
                      <a:endParaRPr lang="ru-RU" sz="18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83568" y="268869"/>
            <a:ext cx="439248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32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Заданне</a:t>
            </a:r>
            <a:endParaRPr kumimoji="0" lang="be-BY" sz="32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09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8977713"/>
              </p:ext>
            </p:extLst>
          </p:nvPr>
        </p:nvGraphicFramePr>
        <p:xfrm>
          <a:off x="590391" y="1196752"/>
          <a:ext cx="8158073" cy="51705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1480"/>
                <a:gridCol w="2042334"/>
                <a:gridCol w="2042334"/>
                <a:gridCol w="2031925"/>
              </a:tblGrid>
              <a:tr h="13784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Падкрэсліце словы з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вытворнымі </a:t>
                      </a:r>
                      <a:r>
                        <a:rPr lang="be-BY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асновамі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Адзначце вытворныя </a:t>
                      </a:r>
                      <a:endParaRPr lang="ru-RU" sz="20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словы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Падкрэсліце вытворныя словы з вытворнымі асновамі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Падкрэсліце вытворныя словы з невытворнымі асновамі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вясна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пераезд </a:t>
                      </a:r>
                      <a:r>
                        <a:rPr lang="be-BY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намол(кавы</a:t>
                      </a:r>
                      <a:r>
                        <a:rPr lang="be-BY" sz="2000" u="sng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чарот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u="sng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сяўба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дом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напамін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уміг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бульба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спрынт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прадукт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умалот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добры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ісці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процьма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п'яўка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u="sng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хораша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штапель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недарэка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партфель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u="sng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чыесьці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  </a:t>
                      </a:r>
                      <a:r>
                        <a:rPr lang="be-BY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интэрнэт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намёк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багач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сховы  </a:t>
                      </a:r>
                      <a:r>
                        <a:rPr lang="be-BY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жыць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калматы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інтэлігент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няскладна  </a:t>
                      </a:r>
                      <a:r>
                        <a:rPr lang="be-BY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удушша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u="sng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адмова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u="sng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пералёт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надзем'е  </a:t>
                      </a:r>
                      <a:r>
                        <a:rPr lang="be-BY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чарціць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u="sng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проба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46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традыцыя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купацца  </a:t>
                      </a:r>
                      <a:r>
                        <a:rPr lang="be-BY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шум</a:t>
                      </a:r>
                      <a:endParaRPr lang="ru-RU" sz="200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20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2000" dirty="0">
                        <a:effectLst/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11560" y="382106"/>
            <a:ext cx="417646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be-BY" sz="3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Адказ</a:t>
            </a:r>
            <a:endParaRPr kumimoji="0" lang="be-BY" sz="36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09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259632" y="1916831"/>
            <a:ext cx="750967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4000" b="1" i="1" dirty="0">
                <a:solidFill>
                  <a:srgbClr val="660066"/>
                </a:solidFill>
                <a:latin typeface="Bookman Old Style" pitchFamily="18" charset="0"/>
              </a:rPr>
              <a:t>4. Немарфалагічны спосаб утварэння слоў</a:t>
            </a:r>
            <a:endParaRPr lang="ru-RU" sz="4000" b="1" i="1" dirty="0">
              <a:solidFill>
                <a:srgbClr val="660066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09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476672"/>
            <a:ext cx="8640960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4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Заданне </a:t>
            </a:r>
            <a:endParaRPr lang="be-BY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3200" b="1" dirty="0" smtClean="0"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be-BY" sz="3200" b="1" dirty="0">
                <a:latin typeface="Times New Roman" pitchFamily="18" charset="0"/>
                <a:cs typeface="Times New Roman" pitchFamily="18" charset="0"/>
              </a:rPr>
              <a:t>Адзначце словы з вытворнай асновай</a:t>
            </a:r>
            <a:r>
              <a:rPr lang="be-BY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be-BY" sz="3200" dirty="0" smtClean="0">
                <a:latin typeface="Times New Roman" pitchFamily="18" charset="0"/>
                <a:cs typeface="Times New Roman" pitchFamily="18" charset="0"/>
              </a:rPr>
              <a:t>Спінка </a:t>
            </a:r>
            <a:r>
              <a:rPr lang="be-BY" sz="3200" dirty="0">
                <a:latin typeface="Times New Roman" pitchFamily="18" charset="0"/>
                <a:cs typeface="Times New Roman" pitchFamily="18" charset="0"/>
              </a:rPr>
              <a:t>(крэсла</a:t>
            </a:r>
            <a:r>
              <a:rPr lang="be-BY" sz="32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be-BY" sz="3200" dirty="0" smtClean="0">
                <a:latin typeface="Times New Roman" pitchFamily="18" charset="0"/>
                <a:cs typeface="Times New Roman" pitchFamily="18" charset="0"/>
              </a:rPr>
              <a:t>носік (чайніка)</a:t>
            </a:r>
          </a:p>
          <a:p>
            <a:r>
              <a:rPr lang="be-BY" sz="3200" dirty="0" smtClean="0">
                <a:latin typeface="Times New Roman" pitchFamily="18" charset="0"/>
                <a:cs typeface="Times New Roman" pitchFamily="18" charset="0"/>
              </a:rPr>
              <a:t>тварык </a:t>
            </a:r>
            <a:r>
              <a:rPr lang="be-BY" sz="3200" dirty="0">
                <a:latin typeface="Times New Roman" pitchFamily="18" charset="0"/>
                <a:cs typeface="Times New Roman" pitchFamily="18" charset="0"/>
              </a:rPr>
              <a:t>(немаўляці</a:t>
            </a:r>
            <a:r>
              <a:rPr lang="be-BY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be-BY" sz="3200" dirty="0" smtClean="0">
                <a:latin typeface="Times New Roman" pitchFamily="18" charset="0"/>
                <a:cs typeface="Times New Roman" pitchFamily="18" charset="0"/>
              </a:rPr>
              <a:t>ручка </a:t>
            </a:r>
            <a:r>
              <a:rPr lang="be-BY" sz="3200" dirty="0">
                <a:latin typeface="Times New Roman" pitchFamily="18" charset="0"/>
                <a:cs typeface="Times New Roman" pitchFamily="18" charset="0"/>
              </a:rPr>
              <a:t>(для пісьма</a:t>
            </a:r>
            <a:r>
              <a:rPr lang="be-BY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be-BY" sz="3200" dirty="0" smtClean="0">
                <a:latin typeface="Times New Roman" pitchFamily="18" charset="0"/>
                <a:cs typeface="Times New Roman" pitchFamily="18" charset="0"/>
              </a:rPr>
              <a:t>мышка(камп'ютара) </a:t>
            </a:r>
          </a:p>
          <a:p>
            <a:r>
              <a:rPr lang="be-BY" sz="3200" dirty="0" smtClean="0">
                <a:latin typeface="Times New Roman" pitchFamily="18" charset="0"/>
                <a:cs typeface="Times New Roman" pitchFamily="18" charset="0"/>
              </a:rPr>
              <a:t>спінка </a:t>
            </a:r>
            <a:r>
              <a:rPr lang="be-BY" sz="3200" dirty="0">
                <a:latin typeface="Times New Roman" pitchFamily="18" charset="0"/>
                <a:cs typeface="Times New Roman" pitchFamily="18" charset="0"/>
              </a:rPr>
              <a:t>(дзіцяці</a:t>
            </a:r>
            <a:r>
              <a:rPr lang="be-BY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be-BY" sz="3200" dirty="0" smtClean="0">
                <a:latin typeface="Times New Roman" pitchFamily="18" charset="0"/>
                <a:cs typeface="Times New Roman" pitchFamily="18" charset="0"/>
              </a:rPr>
              <a:t>ручка(дзвярэй)</a:t>
            </a:r>
          </a:p>
          <a:p>
            <a:r>
              <a:rPr lang="be-BY" sz="3200" dirty="0" smtClean="0">
                <a:latin typeface="Times New Roman" pitchFamily="18" charset="0"/>
                <a:cs typeface="Times New Roman" pitchFamily="18" charset="0"/>
              </a:rPr>
              <a:t>ручка(дзяўчынкі)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09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1052736"/>
            <a:ext cx="8136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Адказ</a:t>
            </a:r>
          </a:p>
          <a:p>
            <a:endParaRPr lang="be-BY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4000" dirty="0" smtClean="0">
                <a:latin typeface="Times New Roman" pitchFamily="18" charset="0"/>
                <a:cs typeface="Times New Roman" pitchFamily="18" charset="0"/>
              </a:rPr>
              <a:t>Спінка </a:t>
            </a:r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(крэсла), носік (чайніка),тварык (немаўляці), ручка (для пісьма), мышка(камп'ютара), </a:t>
            </a:r>
            <a:r>
              <a:rPr lang="be-BY" sz="4000" u="sng" dirty="0">
                <a:latin typeface="Times New Roman" pitchFamily="18" charset="0"/>
                <a:cs typeface="Times New Roman" pitchFamily="18" charset="0"/>
              </a:rPr>
              <a:t>спінка</a:t>
            </a:r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 (дзіцяці), ручка(дзвярэй), </a:t>
            </a:r>
            <a:r>
              <a:rPr lang="be-BY" sz="4000" u="sng" dirty="0">
                <a:latin typeface="Times New Roman" pitchFamily="18" charset="0"/>
                <a:cs typeface="Times New Roman" pitchFamily="18" charset="0"/>
              </a:rPr>
              <a:t>ручка</a:t>
            </a:r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(дзяўчынкі).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09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3548" y="1772816"/>
            <a:ext cx="82089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e-BY" sz="4000" b="1" i="1" dirty="0">
                <a:solidFill>
                  <a:srgbClr val="660066"/>
                </a:solidFill>
                <a:latin typeface="Bookman Old Style" pitchFamily="18" charset="0"/>
              </a:rPr>
              <a:t>5. Правапіс складаных і складанаскарочаных слоў.</a:t>
            </a:r>
            <a:endParaRPr lang="ru-RU" sz="4000" b="1" i="1" dirty="0">
              <a:solidFill>
                <a:srgbClr val="660066"/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09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404664"/>
            <a:ext cx="81369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Заданне</a:t>
            </a:r>
          </a:p>
          <a:p>
            <a:pPr algn="just"/>
            <a:r>
              <a:rPr lang="be-BY" sz="3200" b="1" dirty="0" smtClean="0">
                <a:latin typeface="Times New Roman" pitchFamily="18" charset="0"/>
                <a:cs typeface="Times New Roman" pitchFamily="18" charset="0"/>
              </a:rPr>
              <a:t>Адзначце </a:t>
            </a:r>
            <a:r>
              <a:rPr lang="be-BY" sz="3200" b="1" dirty="0">
                <a:latin typeface="Times New Roman" pitchFamily="18" charset="0"/>
                <a:cs typeface="Times New Roman" pitchFamily="18" charset="0"/>
              </a:rPr>
              <a:t>гукавыя абрэвіятуры і вызначце іх род</a:t>
            </a:r>
            <a:r>
              <a:rPr lang="be-BY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3200" dirty="0" smtClean="0">
                <a:latin typeface="Times New Roman" pitchFamily="18" charset="0"/>
                <a:cs typeface="Times New Roman" pitchFamily="18" charset="0"/>
              </a:rPr>
              <a:t>СНД, ЛіМ</a:t>
            </a:r>
          </a:p>
          <a:p>
            <a:r>
              <a:rPr lang="be-BY" sz="3200" dirty="0" smtClean="0">
                <a:latin typeface="Times New Roman" pitchFamily="18" charset="0"/>
                <a:cs typeface="Times New Roman" pitchFamily="18" charset="0"/>
              </a:rPr>
              <a:t>ЦУМ, МКАД</a:t>
            </a:r>
          </a:p>
          <a:p>
            <a:r>
              <a:rPr lang="be-BY" sz="3200" dirty="0" smtClean="0">
                <a:latin typeface="Times New Roman" pitchFamily="18" charset="0"/>
                <a:cs typeface="Times New Roman" pitchFamily="18" charset="0"/>
              </a:rPr>
              <a:t>СССР, ААН</a:t>
            </a:r>
          </a:p>
          <a:p>
            <a:r>
              <a:rPr lang="be-BY" sz="3200" dirty="0" smtClean="0">
                <a:latin typeface="Times New Roman" pitchFamily="18" charset="0"/>
                <a:cs typeface="Times New Roman" pitchFamily="18" charset="0"/>
              </a:rPr>
              <a:t>БАТУ, БДПУ </a:t>
            </a:r>
          </a:p>
          <a:p>
            <a:r>
              <a:rPr lang="be-BY" sz="3200" dirty="0" smtClean="0">
                <a:latin typeface="Times New Roman" pitchFamily="18" charset="0"/>
                <a:cs typeface="Times New Roman" pitchFamily="18" charset="0"/>
              </a:rPr>
              <a:t>БДУ,  БелТА.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09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476672"/>
            <a:ext cx="82089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Адказ</a:t>
            </a:r>
          </a:p>
          <a:p>
            <a:endParaRPr lang="be-BY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be-BY" sz="4000" dirty="0" smtClean="0">
                <a:latin typeface="Times New Roman" pitchFamily="18" charset="0"/>
                <a:cs typeface="Times New Roman" pitchFamily="18" charset="0"/>
              </a:rPr>
              <a:t>СНД(ж</a:t>
            </a:r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),  </a:t>
            </a:r>
            <a:r>
              <a:rPr lang="be-BY" sz="4000" u="sng" dirty="0">
                <a:latin typeface="Times New Roman" pitchFamily="18" charset="0"/>
                <a:cs typeface="Times New Roman" pitchFamily="18" charset="0"/>
              </a:rPr>
              <a:t>ЛіМ(м), </a:t>
            </a:r>
            <a:endParaRPr lang="be-BY" sz="40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4000" u="sng" dirty="0" smtClean="0">
                <a:latin typeface="Times New Roman" pitchFamily="18" charset="0"/>
                <a:cs typeface="Times New Roman" pitchFamily="18" charset="0"/>
              </a:rPr>
              <a:t>ЦУМ(м</a:t>
            </a:r>
            <a:r>
              <a:rPr lang="be-BY" sz="4000" u="sng" dirty="0">
                <a:latin typeface="Times New Roman" pitchFamily="18" charset="0"/>
                <a:cs typeface="Times New Roman" pitchFamily="18" charset="0"/>
              </a:rPr>
              <a:t>), МКАД(м),</a:t>
            </a:r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 </a:t>
            </a:r>
            <a:endParaRPr lang="be-BY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4000" dirty="0" smtClean="0">
                <a:latin typeface="Times New Roman" pitchFamily="18" charset="0"/>
                <a:cs typeface="Times New Roman" pitchFamily="18" charset="0"/>
              </a:rPr>
              <a:t>СССР(м</a:t>
            </a:r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be-BY" sz="4000" u="sng" dirty="0">
                <a:latin typeface="Times New Roman" pitchFamily="18" charset="0"/>
                <a:cs typeface="Times New Roman" pitchFamily="18" charset="0"/>
              </a:rPr>
              <a:t>ААН(ж), </a:t>
            </a:r>
            <a:endParaRPr lang="be-BY" sz="40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4000" u="sng" dirty="0" smtClean="0">
                <a:latin typeface="Times New Roman" pitchFamily="18" charset="0"/>
                <a:cs typeface="Times New Roman" pitchFamily="18" charset="0"/>
              </a:rPr>
              <a:t>БАТУ(м</a:t>
            </a:r>
            <a:r>
              <a:rPr lang="be-BY" sz="4000" u="sng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, БДПУ(м), </a:t>
            </a:r>
            <a:endParaRPr lang="be-BY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4000" dirty="0" smtClean="0">
                <a:latin typeface="Times New Roman" pitchFamily="18" charset="0"/>
                <a:cs typeface="Times New Roman" pitchFamily="18" charset="0"/>
              </a:rPr>
              <a:t>БДУ(м</a:t>
            </a:r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), БелТА(н).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5099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64495" y="980728"/>
            <a:ext cx="7848872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e-BY" sz="2800" b="1" i="1" dirty="0">
                <a:solidFill>
                  <a:srgbClr val="FF0000"/>
                </a:solidFill>
                <a:latin typeface="Bookman Old Style" pitchFamily="18" charset="0"/>
                <a:cs typeface="Times New Roman" pitchFamily="18" charset="0"/>
              </a:rPr>
              <a:t>! Пры выкананні заданняў помніце, што формы аднаго і таго слова аднакаранёвымі (роднаснымі) не з'яўляюцца.</a:t>
            </a:r>
            <a:endParaRPr lang="ru-RU" sz="2800" b="1" i="1" dirty="0">
              <a:solidFill>
                <a:srgbClr val="FF0000"/>
              </a:solidFill>
              <a:latin typeface="Bookman Old Style" pitchFamily="18" charset="0"/>
              <a:cs typeface="Times New Roman" pitchFamily="18" charset="0"/>
            </a:endParaRPr>
          </a:p>
          <a:p>
            <a:pPr algn="just"/>
            <a:r>
              <a:rPr lang="be-BY" sz="2800" dirty="0">
                <a:latin typeface="Times New Roman" pitchFamily="18" charset="0"/>
                <a:cs typeface="Times New Roman" pitchFamily="18" charset="0"/>
              </a:rPr>
              <a:t>Заданне  </a:t>
            </a:r>
            <a:endParaRPr lang="be-BY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2800" b="1" dirty="0" smtClean="0">
                <a:latin typeface="Times New Roman" pitchFamily="18" charset="0"/>
                <a:cs typeface="Times New Roman" pitchFamily="18" charset="0"/>
              </a:rPr>
              <a:t>А)  </a:t>
            </a:r>
            <a:r>
              <a:rPr lang="be-BY" sz="2800" b="1" dirty="0">
                <a:latin typeface="Times New Roman" pitchFamily="18" charset="0"/>
                <a:cs typeface="Times New Roman" pitchFamily="18" charset="0"/>
              </a:rPr>
              <a:t>Адзначце словы, якія ўтварыліся непасрэдна ад слова "зіма".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2800" dirty="0">
                <a:latin typeface="Times New Roman" pitchFamily="18" charset="0"/>
                <a:cs typeface="Times New Roman" pitchFamily="18" charset="0"/>
              </a:rPr>
              <a:t>Па-зімоваму, зазімак, зімоўшчыца, зімоўшчык, зімоўнік, зімоўка, зімоўе, зімой(прыслоўе), зімовішча, зімовачны, зімны, зімнік, зімна, зімні, зімка, зіміца, зімовы, зімаванне, зімаваць.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dirty="0"/>
              <a:t>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825653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1215562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Адказ </a:t>
            </a:r>
          </a:p>
          <a:p>
            <a:r>
              <a:rPr lang="be-BY" sz="3600" dirty="0" smtClean="0">
                <a:latin typeface="Times New Roman" pitchFamily="18" charset="0"/>
                <a:cs typeface="Times New Roman" pitchFamily="18" charset="0"/>
              </a:rPr>
              <a:t>па-зімоваму</a:t>
            </a:r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e-BY" sz="3600" u="sng" dirty="0" smtClean="0">
                <a:latin typeface="Times New Roman" pitchFamily="18" charset="0"/>
                <a:cs typeface="Times New Roman" pitchFamily="18" charset="0"/>
              </a:rPr>
              <a:t>зазімак</a:t>
            </a:r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be-BY" sz="3600" dirty="0" smtClean="0">
                <a:latin typeface="Times New Roman" pitchFamily="18" charset="0"/>
                <a:cs typeface="Times New Roman" pitchFamily="18" charset="0"/>
              </a:rPr>
              <a:t>зімоўшчыца</a:t>
            </a:r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, зімоўшчык, зімоўнік, зімоўка, зімоўе, зімой(прыслоўе), зімовішча, зімовачны, </a:t>
            </a:r>
            <a:r>
              <a:rPr lang="be-BY" sz="3600" u="sng" dirty="0">
                <a:latin typeface="Times New Roman" pitchFamily="18" charset="0"/>
                <a:cs typeface="Times New Roman" pitchFamily="18" charset="0"/>
              </a:rPr>
              <a:t>зімны</a:t>
            </a:r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, зімнік, зімна, </a:t>
            </a:r>
            <a:r>
              <a:rPr lang="be-BY" sz="3600" u="sng" dirty="0">
                <a:latin typeface="Times New Roman" pitchFamily="18" charset="0"/>
                <a:cs typeface="Times New Roman" pitchFamily="18" charset="0"/>
              </a:rPr>
              <a:t>зімні, зімка, зіміца, зімовы</a:t>
            </a:r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, зімаванне, </a:t>
            </a:r>
            <a:r>
              <a:rPr lang="be-BY" sz="3600" u="sng" dirty="0">
                <a:latin typeface="Times New Roman" pitchFamily="18" charset="0"/>
                <a:cs typeface="Times New Roman" pitchFamily="18" charset="0"/>
              </a:rPr>
              <a:t>зімаваць.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4602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83568" y="476672"/>
            <a:ext cx="806489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Заданне</a:t>
            </a:r>
            <a:r>
              <a:rPr lang="be-BY" sz="3600" b="1" dirty="0">
                <a:latin typeface="Times New Roman" pitchFamily="18" charset="0"/>
                <a:cs typeface="Times New Roman" pitchFamily="18" charset="0"/>
              </a:rPr>
              <a:t>  </a:t>
            </a:r>
            <a:endParaRPr lang="be-BY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3600" b="1" dirty="0" smtClean="0"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be-BY" sz="3600" b="1" dirty="0">
                <a:latin typeface="Times New Roman" pitchFamily="18" charset="0"/>
                <a:cs typeface="Times New Roman" pitchFamily="18" charset="0"/>
              </a:rPr>
              <a:t>Аднакаранёвыя словы размясціце парамі: ад утваральнага да вытворнага.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1) Снягурка, снегавік, снегавы, заснежаны, заснежыць, снежка, снежны, сняжок, сняжынка, снег.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2) Зямлячка, зямлянка, зямляк, зямліца, зямлісты, зямелька, зямельны, земляны, зямля.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680028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299695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2800" b="1" i="1" dirty="0" smtClean="0">
                <a:latin typeface="Bookman Old Style" pitchFamily="18" charset="0"/>
              </a:rPr>
              <a:t>     </a:t>
            </a:r>
            <a:endParaRPr lang="ru-RU" sz="3200" b="1" i="1" dirty="0"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476673"/>
            <a:ext cx="7704856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Адказ 1 </a:t>
            </a:r>
          </a:p>
          <a:p>
            <a:r>
              <a:rPr lang="be-BY" sz="3600" dirty="0" smtClean="0">
                <a:latin typeface="Times New Roman" pitchFamily="18" charset="0"/>
                <a:cs typeface="Times New Roman" pitchFamily="18" charset="0"/>
              </a:rPr>
              <a:t>снег </a:t>
            </a:r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- снягурка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снегавы - снегавік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снег - снегавы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заснежыць - заснежаны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снег - снежка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снег - снежны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снег - сняжок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снег - сняжынка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dirty="0"/>
              <a:t> </a:t>
            </a:r>
            <a:endParaRPr lang="ru-RU" dirty="0"/>
          </a:p>
          <a:p>
            <a:r>
              <a:rPr lang="be-BY" dirty="0"/>
              <a:t> </a:t>
            </a:r>
            <a:endParaRPr lang="ru-RU" dirty="0"/>
          </a:p>
          <a:p>
            <a:r>
              <a:rPr lang="be-BY" dirty="0"/>
              <a:t> </a:t>
            </a:r>
            <a:endParaRPr lang="ru-RU" dirty="0"/>
          </a:p>
          <a:p>
            <a:r>
              <a:rPr lang="be-BY" dirty="0"/>
              <a:t> 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47424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39552" y="548680"/>
            <a:ext cx="813690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Адказ 2</a:t>
            </a:r>
          </a:p>
          <a:p>
            <a:r>
              <a:rPr lang="be-BY" sz="4000" dirty="0" smtClean="0">
                <a:latin typeface="Times New Roman" pitchFamily="18" charset="0"/>
                <a:cs typeface="Times New Roman" pitchFamily="18" charset="0"/>
              </a:rPr>
              <a:t>зямляк </a:t>
            </a:r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- зямлячка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земляны - зямлянка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зямля - зямляк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зямля - зямліца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зямля - зямлісты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зямля - зямельны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4000" dirty="0">
                <a:latin typeface="Times New Roman" pitchFamily="18" charset="0"/>
                <a:cs typeface="Times New Roman" pitchFamily="18" charset="0"/>
              </a:rPr>
              <a:t>зямля - земляны.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142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971600" y="4653136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Bookman Old Style" pitchFamily="18" charset="0"/>
              </a:rPr>
              <a:t/>
            </a:r>
            <a:br>
              <a:rPr lang="ru-RU" sz="2400" dirty="0">
                <a:latin typeface="Bookman Old Style" pitchFamily="18" charset="0"/>
              </a:rPr>
            </a:br>
            <a:endParaRPr lang="ru-RU" sz="2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548680"/>
            <a:ext cx="79208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Заданне </a:t>
            </a:r>
            <a:endParaRPr lang="be-BY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3600" b="1" dirty="0" smtClean="0">
                <a:latin typeface="Times New Roman" pitchFamily="18" charset="0"/>
                <a:cs typeface="Times New Roman" pitchFamily="18" charset="0"/>
              </a:rPr>
              <a:t>В) </a:t>
            </a:r>
            <a:r>
              <a:rPr lang="be-BY" sz="3600" b="1" dirty="0">
                <a:latin typeface="Times New Roman" pitchFamily="18" charset="0"/>
                <a:cs typeface="Times New Roman" pitchFamily="18" charset="0"/>
              </a:rPr>
              <a:t>Зрабіце марфемны і словаўтваральны разборы слоў.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be-BY" sz="3600" dirty="0">
                <a:latin typeface="Times New Roman" pitchFamily="18" charset="0"/>
                <a:cs typeface="Times New Roman" pitchFamily="18" charset="0"/>
              </a:rPr>
              <a:t>Перавозка, расставіць, загартаванасць, пераход, насып, другакурснік, лясніцтва, шматтыражка, кіраўніцтва, трохпавярховы.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6144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9" y="0"/>
            <a:ext cx="9170221" cy="687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" y="2996952"/>
            <a:ext cx="8229600" cy="1143000"/>
          </a:xfrm>
        </p:spPr>
        <p:txBody>
          <a:bodyPr>
            <a:noAutofit/>
          </a:bodyPr>
          <a:lstStyle/>
          <a:p>
            <a:pPr lvl="0"/>
            <a:r>
              <a:rPr lang="ru-RU" sz="2800" b="1" i="1" dirty="0" smtClean="0">
                <a:latin typeface="Bookman Old Style" pitchFamily="18" charset="0"/>
              </a:rPr>
              <a:t>     </a:t>
            </a:r>
            <a: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  <a:t/>
            </a:r>
            <a:br>
              <a:rPr lang="ru-RU" sz="2800" b="1" i="1" dirty="0">
                <a:solidFill>
                  <a:srgbClr val="C00000"/>
                </a:solidFill>
                <a:latin typeface="Bookman Old Style" pitchFamily="18" charset="0"/>
              </a:rPr>
            </a:br>
            <a:endParaRPr lang="ru-RU" sz="3200" b="1" i="1" dirty="0">
              <a:latin typeface="Bookman Old Style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4653136"/>
            <a:ext cx="7272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/>
          </a:p>
        </p:txBody>
      </p:sp>
      <p:pic>
        <p:nvPicPr>
          <p:cNvPr id="5124" name="Picture 4" descr="http://www.slavgorod.by/wp-content/plugins/photo-protect/blank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136525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AutoShape 6" descr="https://apf.mail.ru/cgi-bin/readmsg?id=15975253971746392124;0;1&amp;exif=1&amp;full=1&amp;x-email=polina.yurchenko.02%40mail.r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60374" y="476672"/>
            <a:ext cx="8288089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e-BY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Адказ</a:t>
            </a:r>
            <a:r>
              <a:rPr lang="be-BY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be-BY" sz="3200" dirty="0" smtClean="0">
                <a:latin typeface="Times New Roman" pitchFamily="18" charset="0"/>
                <a:cs typeface="Times New Roman" pitchFamily="18" charset="0"/>
              </a:rPr>
              <a:t>Перавозка </a:t>
            </a:r>
            <a:r>
              <a:rPr lang="be-BY" sz="3200" dirty="0">
                <a:latin typeface="Times New Roman" pitchFamily="18" charset="0"/>
                <a:cs typeface="Times New Roman" pitchFamily="18" charset="0"/>
              </a:rPr>
              <a:t>(суф. ад перавозіць),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3200" dirty="0">
                <a:latin typeface="Times New Roman" pitchFamily="18" charset="0"/>
                <a:cs typeface="Times New Roman" pitchFamily="18" charset="0"/>
              </a:rPr>
              <a:t>расставіць (прыст. ад ставіць),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3200" dirty="0">
                <a:latin typeface="Times New Roman" pitchFamily="18" charset="0"/>
                <a:cs typeface="Times New Roman" pitchFamily="18" charset="0"/>
              </a:rPr>
              <a:t>загартаванасць (суф. ад загартаваны),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3200" dirty="0">
                <a:latin typeface="Times New Roman" pitchFamily="18" charset="0"/>
                <a:cs typeface="Times New Roman" pitchFamily="18" charset="0"/>
              </a:rPr>
              <a:t>пераход (бяссуф. ад пераходзіць),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3200" dirty="0">
                <a:latin typeface="Times New Roman" pitchFamily="18" charset="0"/>
                <a:cs typeface="Times New Roman" pitchFamily="18" charset="0"/>
              </a:rPr>
              <a:t>насып (бяссуф. ад насыпаць),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3200" dirty="0">
                <a:latin typeface="Times New Roman" pitchFamily="18" charset="0"/>
                <a:cs typeface="Times New Roman" pitchFamily="18" charset="0"/>
              </a:rPr>
              <a:t>другакурснік (склад.-суф. ад слоў другі курс),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3200" dirty="0">
                <a:latin typeface="Times New Roman" pitchFamily="18" charset="0"/>
                <a:cs typeface="Times New Roman" pitchFamily="18" charset="0"/>
              </a:rPr>
              <a:t>лясніцтва (суф. ад ляснік),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3200" dirty="0">
                <a:latin typeface="Times New Roman" pitchFamily="18" charset="0"/>
                <a:cs typeface="Times New Roman" pitchFamily="18" charset="0"/>
              </a:rPr>
              <a:t>шматтыражка (суф. ад шматтыражны).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3200" dirty="0">
                <a:latin typeface="Times New Roman" pitchFamily="18" charset="0"/>
                <a:cs typeface="Times New Roman" pitchFamily="18" charset="0"/>
              </a:rPr>
              <a:t>кіраўніцтва (суф. ад кіраўнік),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be-BY" sz="3200" dirty="0">
                <a:latin typeface="Times New Roman" pitchFamily="18" charset="0"/>
                <a:cs typeface="Times New Roman" pitchFamily="18" charset="0"/>
              </a:rPr>
              <a:t>трохпавярховы (склад.-суф. ад слоў тры паверхі).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1761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946</Words>
  <Application>Microsoft Office PowerPoint</Application>
  <PresentationFormat>Экран (4:3)</PresentationFormat>
  <Paragraphs>224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 </vt:lpstr>
      <vt:lpstr>Презентация PowerPoint</vt:lpstr>
      <vt:lpstr>Презентация PowerPoint</vt:lpstr>
      <vt:lpstr>      </vt:lpstr>
      <vt:lpstr>      </vt:lpstr>
      <vt:lpstr>      </vt:lpstr>
      <vt:lpstr>      </vt:lpstr>
      <vt:lpstr>      </vt:lpstr>
      <vt:lpstr>      </vt:lpstr>
      <vt:lpstr>      </vt:lpstr>
      <vt:lpstr>      </vt:lpstr>
      <vt:lpstr>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Совершенствование профессиональной компетентности педагогов через участие в конкурсах педагогического мастерства</dc:title>
  <dc:creator>Veronica</dc:creator>
  <cp:lastModifiedBy>Veronica</cp:lastModifiedBy>
  <cp:revision>25</cp:revision>
  <dcterms:created xsi:type="dcterms:W3CDTF">2020-08-15T19:23:20Z</dcterms:created>
  <dcterms:modified xsi:type="dcterms:W3CDTF">2021-12-27T08:01:13Z</dcterms:modified>
</cp:coreProperties>
</file>