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8"/>
  </p:notesMasterIdLst>
  <p:sldIdLst>
    <p:sldId id="271" r:id="rId2"/>
    <p:sldId id="272" r:id="rId3"/>
    <p:sldId id="256" r:id="rId4"/>
    <p:sldId id="261" r:id="rId5"/>
    <p:sldId id="265" r:id="rId6"/>
    <p:sldId id="267" r:id="rId7"/>
    <p:sldId id="260" r:id="rId8"/>
    <p:sldId id="262" r:id="rId9"/>
    <p:sldId id="275" r:id="rId10"/>
    <p:sldId id="258" r:id="rId11"/>
    <p:sldId id="276" r:id="rId12"/>
    <p:sldId id="263" r:id="rId13"/>
    <p:sldId id="266" r:id="rId14"/>
    <p:sldId id="269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59" autoAdjust="0"/>
    <p:restoredTop sz="94660"/>
  </p:normalViewPr>
  <p:slideViewPr>
    <p:cSldViewPr>
      <p:cViewPr varScale="1">
        <p:scale>
          <a:sx n="57" d="100"/>
          <a:sy n="57" d="100"/>
        </p:scale>
        <p:origin x="-3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8F9F02-D304-4E21-AB97-5028BA2B145F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BD0D78-86DA-4FBE-B1F5-46ACA723E36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BD0D78-86DA-4FBE-B1F5-46ACA723E369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BBF0-900E-4A56-9E77-45E139A8AE97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FE047-C4A9-40B3-94C4-BABFE46DBA7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BBF0-900E-4A56-9E77-45E139A8AE97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FE047-C4A9-40B3-94C4-BABFE46DBA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BBF0-900E-4A56-9E77-45E139A8AE97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FE047-C4A9-40B3-94C4-BABFE46DBA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BBF0-900E-4A56-9E77-45E139A8AE97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FE047-C4A9-40B3-94C4-BABFE46DBA7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BBF0-900E-4A56-9E77-45E139A8AE97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FE047-C4A9-40B3-94C4-BABFE46DBA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BBF0-900E-4A56-9E77-45E139A8AE97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FE047-C4A9-40B3-94C4-BABFE46DBA7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BBF0-900E-4A56-9E77-45E139A8AE97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FE047-C4A9-40B3-94C4-BABFE46DBA7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BBF0-900E-4A56-9E77-45E139A8AE97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FE047-C4A9-40B3-94C4-BABFE46DBA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BBF0-900E-4A56-9E77-45E139A8AE97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FE047-C4A9-40B3-94C4-BABFE46DBA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BBF0-900E-4A56-9E77-45E139A8AE97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FE047-C4A9-40B3-94C4-BABFE46DBA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BBF0-900E-4A56-9E77-45E139A8AE97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FE047-C4A9-40B3-94C4-BABFE46DBA7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45FBBF0-900E-4A56-9E77-45E139A8AE97}" type="datetimeFigureOut">
              <a:rPr lang="ru-RU" smtClean="0"/>
              <a:pPr/>
              <a:t>19.11.2019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6FE047-C4A9-40B3-94C4-BABFE46DBA7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57942270"/>
              </p:ext>
            </p:extLst>
          </p:nvPr>
        </p:nvGraphicFramePr>
        <p:xfrm>
          <a:off x="683568" y="1124744"/>
          <a:ext cx="7704856" cy="5362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024336"/>
                <a:gridCol w="4680520"/>
              </a:tblGrid>
              <a:tr h="6480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1.Равномерное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движение – это движение, при 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котором.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 воображаемая линия, по которой движется тело.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              </a:t>
                      </a:r>
                      <a:r>
                        <a:rPr lang="ru-RU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16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2.Равнопеременное движение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– это движение, при котором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 вектор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, соединяющей начальное положение тела с его последующим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положением .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                   </a:t>
                      </a:r>
                      <a:r>
                        <a:rPr lang="ru-RU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16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3.Кинематика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физическая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векторная величина, являющаяся мерой действия одного тела на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другое.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                         </a:t>
                      </a:r>
                      <a:r>
                        <a:rPr lang="ru-RU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2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4.Сила   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  </a:t>
                      </a:r>
                      <a:r>
                        <a:rPr lang="el-GR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ν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=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const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        </a:t>
                      </a:r>
                      <a:r>
                        <a:rPr lang="ru-RU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16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5.Единица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измерения силы в СИ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   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а=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</a:t>
                      </a:r>
                      <a:r>
                        <a:rPr lang="ru-RU" sz="1600" kern="1200" dirty="0" smtClean="0">
                          <a:solidFill>
                            <a:schemeClr val="accent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</a:t>
                      </a:r>
                      <a:endParaRPr lang="ru-RU" sz="1600" dirty="0">
                        <a:solidFill>
                          <a:schemeClr val="accent5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6.Сила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тяжести направлена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- раздел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механики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, изучающий движение тела, не указывая причины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.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                         Е</a:t>
                      </a:r>
                      <a:endParaRPr lang="ru-RU" sz="16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7.Траектория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-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1Н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(  НЬЮТОН)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Ж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8.Перемещение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вертикально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вниз  </a:t>
                      </a:r>
                      <a:r>
                        <a:rPr lang="ru-RU" sz="1600" baseline="0" dirty="0" smtClean="0">
                          <a:solidFill>
                            <a:schemeClr val="accent6"/>
                          </a:solidFill>
                          <a:effectLst/>
                          <a:latin typeface="Times New Roman"/>
                          <a:ea typeface="Times New Roman"/>
                        </a:rPr>
                        <a:t>З</a:t>
                      </a:r>
                      <a:endParaRPr lang="ru-RU" sz="16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619672" y="464538"/>
            <a:ext cx="65527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r>
              <a:rPr lang="ru-RU" altLang="ru-RU" sz="28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гра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«Физическое домино»        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752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4365104"/>
            <a:ext cx="6490851" cy="1421350"/>
          </a:xfrm>
        </p:spPr>
        <p:txBody>
          <a:bodyPr/>
          <a:lstStyle/>
          <a:p>
            <a:pPr algn="l"/>
            <a:r>
              <a:rPr lang="ru-RU" sz="2000" dirty="0" smtClean="0"/>
              <a:t>Существуют системы отсчёта, относительно           которых любое тело движется равномерно и   прямолинейно, если на него не действуют силы или действие сил скомпенсировано</a:t>
            </a:r>
            <a:endParaRPr lang="ru-RU" sz="2000" dirty="0"/>
          </a:p>
        </p:txBody>
      </p:sp>
      <p:pic>
        <p:nvPicPr>
          <p:cNvPr id="1026" name="Picture 2" descr="C:\Users\user\Desktop\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20688"/>
            <a:ext cx="424847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318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305342"/>
            <a:ext cx="81369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                    Исаак Ньютон </a:t>
            </a:r>
            <a:r>
              <a:rPr lang="ru-RU" sz="2400" b="1" dirty="0"/>
              <a:t>открыл: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• знаменитый закон всемирного тяготения;</a:t>
            </a:r>
            <a:br>
              <a:rPr lang="ru-RU" sz="2400" dirty="0"/>
            </a:br>
            <a:r>
              <a:rPr lang="ru-RU" sz="2400" dirty="0"/>
              <a:t>• сформулировал основные законы механики;</a:t>
            </a:r>
            <a:br>
              <a:rPr lang="ru-RU" sz="2400" dirty="0"/>
            </a:br>
            <a:r>
              <a:rPr lang="ru-RU" sz="2400" dirty="0"/>
              <a:t>• впервые объяснил движения и формы планет;</a:t>
            </a:r>
            <a:br>
              <a:rPr lang="ru-RU" sz="2400" dirty="0"/>
            </a:br>
            <a:r>
              <a:rPr lang="ru-RU" sz="2400" dirty="0"/>
              <a:t>• пути комет, приливы и отливы океана;</a:t>
            </a:r>
            <a:br>
              <a:rPr lang="ru-RU" sz="2400" dirty="0"/>
            </a:br>
            <a:r>
              <a:rPr lang="ru-RU" sz="2400" dirty="0"/>
              <a:t>• первый исследовал разнообразие световых лучей;</a:t>
            </a:r>
            <a:br>
              <a:rPr lang="ru-RU" sz="2400" dirty="0"/>
            </a:br>
            <a:r>
              <a:rPr lang="ru-RU" sz="2400" dirty="0"/>
              <a:t>• сконструировал один из первых термометров;</a:t>
            </a:r>
            <a:br>
              <a:rPr lang="ru-RU" sz="2400" dirty="0"/>
            </a:br>
            <a:r>
              <a:rPr lang="ru-RU" sz="2400" dirty="0"/>
              <a:t>• впервые построил отражательный телескоп...</a:t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02305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751343"/>
            <a:ext cx="727280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/>
              <a:t>               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Закрепление изученного</a:t>
            </a:r>
          </a:p>
          <a:p>
            <a:pPr lvl="0"/>
            <a:r>
              <a:rPr lang="ru-RU" sz="2000" dirty="0" smtClean="0"/>
              <a:t>Яблоко</a:t>
            </a:r>
            <a:r>
              <a:rPr lang="ru-RU" sz="2000" dirty="0"/>
              <a:t>, лежащее на столике равномерно движущегося поезда, скатывается при резком торможении поезда. Укажите системы отсчета, в которых первый закон Ньютона: </a:t>
            </a:r>
            <a:r>
              <a:rPr lang="ru-RU" sz="2000" dirty="0" smtClean="0"/>
              <a:t> а</a:t>
            </a:r>
            <a:r>
              <a:rPr lang="ru-RU" sz="2000" dirty="0"/>
              <a:t>) выполняется; б) нарушается. </a:t>
            </a:r>
            <a:endParaRPr lang="ru-RU" sz="2000" dirty="0" smtClean="0"/>
          </a:p>
          <a:p>
            <a:pPr lvl="0"/>
            <a:endParaRPr lang="ru-RU" sz="2000" dirty="0"/>
          </a:p>
          <a:p>
            <a:pPr lvl="0"/>
            <a:r>
              <a:rPr lang="ru-RU" sz="2000" dirty="0" smtClean="0"/>
              <a:t>Может </a:t>
            </a:r>
            <a:r>
              <a:rPr lang="ru-RU" sz="2000" dirty="0"/>
              <a:t>ли шайба, брошенная хоккеистом, двигаться равномерно по льду</a:t>
            </a:r>
            <a:r>
              <a:rPr lang="ru-RU" sz="2000" dirty="0" smtClean="0"/>
              <a:t>?</a:t>
            </a:r>
          </a:p>
          <a:p>
            <a:pPr lvl="0"/>
            <a:endParaRPr lang="ru-RU" sz="2000" dirty="0"/>
          </a:p>
          <a:p>
            <a:pPr lvl="0"/>
            <a:r>
              <a:rPr lang="ru-RU" sz="2000" dirty="0"/>
              <a:t>Если схватить Петю и резко встряхнуть – из карманов у него вылетят </a:t>
            </a:r>
            <a:r>
              <a:rPr lang="ru-RU" sz="2000" dirty="0" smtClean="0"/>
              <a:t>гвозди, </a:t>
            </a:r>
            <a:r>
              <a:rPr lang="ru-RU" sz="2000" dirty="0"/>
              <a:t>камешки, пробки</a:t>
            </a:r>
            <a:r>
              <a:rPr lang="ru-RU" sz="2000" dirty="0" smtClean="0"/>
              <a:t>, четыре </a:t>
            </a:r>
            <a:r>
              <a:rPr lang="ru-RU" sz="2000" dirty="0"/>
              <a:t>рубля мелочью. В чем причина такого удивительного явления? </a:t>
            </a:r>
            <a:endParaRPr lang="ru-RU" sz="2000" dirty="0" smtClean="0"/>
          </a:p>
          <a:p>
            <a:pPr lvl="0"/>
            <a:endParaRPr lang="ru-RU" sz="2000" dirty="0"/>
          </a:p>
          <a:p>
            <a:pPr lvl="0"/>
            <a:r>
              <a:rPr lang="ru-RU" sz="2000" dirty="0"/>
              <a:t>Каким опытом внутри закрытой каюты корабля можно установить, движется ли корабль равномерно и прямолинейно или стоит неподвижно? </a:t>
            </a:r>
          </a:p>
        </p:txBody>
      </p:sp>
    </p:spTree>
    <p:extLst>
      <p:ext uri="{BB962C8B-B14F-4D97-AF65-F5344CB8AC3E}">
        <p14:creationId xmlns:p14="http://schemas.microsoft.com/office/powerpoint/2010/main" xmlns="" val="196898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23993329"/>
              </p:ext>
            </p:extLst>
          </p:nvPr>
        </p:nvGraphicFramePr>
        <p:xfrm>
          <a:off x="899593" y="731838"/>
          <a:ext cx="7344814" cy="556321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618834"/>
                <a:gridCol w="3661221"/>
                <a:gridCol w="2064759"/>
              </a:tblGrid>
              <a:tr h="2162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№ п/п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Вопрос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Варианты ответа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0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Система отсчета жестко связано с лифтом. В каких из приведенных ниже случаях систему отсчета можно считать инерциальной?</a:t>
                      </a: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а) лифт свободно падает;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б) лифт движется равномерно вверх;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в) лифт движется ускоренно вверх;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г) лифт движется замедленно вниз.</a:t>
                      </a: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13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Строго говоря, связанная с Землей система отсчета не является инерциальной. Чем это обусловлено?</a:t>
                      </a: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а) тяготением Земли;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б) вращением Земли вокруг своей оси;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в) движением Земли вокруг Солнца.</a:t>
                      </a: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7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Кто первым сформулировал закон инерции?</a:t>
                      </a: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а) Г. Галилей;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б) Р.Декарт;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в) И.Ньютон</a:t>
                      </a: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5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Динамика – это раздел механики, который отвечает на вопрос…</a:t>
                      </a: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а) почему?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б) зачем?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в) как?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г) куда?</a:t>
                      </a: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5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Поезд движется относительно Земли прямолинейно равномерно, а относительно автомобиля – равноускоренно. Является ли инерциальной системой отсчета «автомобиль»?</a:t>
                      </a: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а) да;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б) нет</a:t>
                      </a:r>
                    </a:p>
                  </a:txBody>
                  <a:tcPr marL="52564" marR="525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99592" y="7318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308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37431234"/>
              </p:ext>
            </p:extLst>
          </p:nvPr>
        </p:nvGraphicFramePr>
        <p:xfrm>
          <a:off x="1115616" y="1484784"/>
          <a:ext cx="6400801" cy="201622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80042"/>
                <a:gridCol w="1280042"/>
                <a:gridCol w="1256340"/>
                <a:gridCol w="1303744"/>
                <a:gridCol w="1280633"/>
              </a:tblGrid>
              <a:tr h="9361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0420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hivurokov.ru/kopilka/uploads/user_file_5624d3189b048/img_user_file_5624d3189b048_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734481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3605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76939583"/>
              </p:ext>
            </p:extLst>
          </p:nvPr>
        </p:nvGraphicFramePr>
        <p:xfrm>
          <a:off x="827586" y="908720"/>
          <a:ext cx="6504134" cy="201622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36102"/>
                <a:gridCol w="792088"/>
                <a:gridCol w="864096"/>
                <a:gridCol w="837168"/>
                <a:gridCol w="768670"/>
                <a:gridCol w="768670"/>
                <a:gridCol w="768670"/>
                <a:gridCol w="768670"/>
              </a:tblGrid>
              <a:tr h="9361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14б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 и больше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13б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12б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11б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10б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9б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8б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7б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795" marR="63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768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5" y="1052737"/>
            <a:ext cx="5637010" cy="3744415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Ответы « </a:t>
            </a:r>
            <a:r>
              <a:rPr lang="ru-RU" sz="2800" b="1" dirty="0"/>
              <a:t>Ф</a:t>
            </a:r>
            <a:r>
              <a:rPr lang="ru-RU" sz="2800" b="1" dirty="0" smtClean="0"/>
              <a:t>изическое домино»</a:t>
            </a:r>
            <a:endParaRPr lang="ru-RU" sz="28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0007712"/>
              </p:ext>
            </p:extLst>
          </p:nvPr>
        </p:nvGraphicFramePr>
        <p:xfrm>
          <a:off x="1331640" y="1988839"/>
          <a:ext cx="5807968" cy="218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5996"/>
                <a:gridCol w="725996"/>
                <a:gridCol w="725996"/>
                <a:gridCol w="725996"/>
                <a:gridCol w="725996"/>
                <a:gridCol w="725996"/>
                <a:gridCol w="725996"/>
                <a:gridCol w="725996"/>
              </a:tblGrid>
              <a:tr h="101891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6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7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8</a:t>
                      </a:r>
                      <a:endParaRPr lang="ru-RU" sz="2400" dirty="0"/>
                    </a:p>
                  </a:txBody>
                  <a:tcPr/>
                </a:tc>
              </a:tr>
              <a:tr h="116292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Ж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9266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620688"/>
            <a:ext cx="6984776" cy="5112568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ru-RU" sz="3200" dirty="0" smtClean="0">
                <a:solidFill>
                  <a:srgbClr val="002060"/>
                </a:solidFill>
              </a:rPr>
              <a:t>				</a:t>
            </a:r>
            <a:r>
              <a:rPr lang="ru-RU" sz="3600" dirty="0" smtClean="0">
                <a:solidFill>
                  <a:srgbClr val="002060"/>
                </a:solidFill>
              </a:rPr>
              <a:t>Взаимодействие тел. Сила. Инерциальные системы отсчёта.</a:t>
            </a:r>
            <a:r>
              <a:rPr lang="ru-RU" sz="3600" dirty="0" smtClean="0"/>
              <a:t>.		 Первый закон Ньютона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31251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187624" y="836712"/>
            <a:ext cx="4752528" cy="1512168"/>
          </a:xfrm>
        </p:spPr>
        <p:txBody>
          <a:bodyPr>
            <a:normAutofit/>
          </a:bodyPr>
          <a:lstStyle/>
          <a:p>
            <a:r>
              <a:rPr lang="ru-RU" dirty="0" smtClean="0"/>
              <a:t>ЭПИГРАФ     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2348880"/>
            <a:ext cx="5400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В природе нет ничего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древнее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движения. Кто не знаком с законами движения, тот не может познать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природы</a:t>
            </a:r>
          </a:p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           Г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. Галилей</a:t>
            </a:r>
          </a:p>
        </p:txBody>
      </p:sp>
    </p:spTree>
    <p:extLst>
      <p:ext uri="{BB962C8B-B14F-4D97-AF65-F5344CB8AC3E}">
        <p14:creationId xmlns:p14="http://schemas.microsoft.com/office/powerpoint/2010/main" xmlns="" val="394079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5klass.net/datas/fizika/Zakony-Njutona-10-klass/0007-007-Leb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632848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757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25121792"/>
              </p:ext>
            </p:extLst>
          </p:nvPr>
        </p:nvGraphicFramePr>
        <p:xfrm>
          <a:off x="1314450" y="908720"/>
          <a:ext cx="6209878" cy="39889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40080"/>
                <a:gridCol w="2024216"/>
                <a:gridCol w="1673374"/>
                <a:gridCol w="1872208"/>
              </a:tblGrid>
              <a:tr h="11303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№ п/п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Рассматриваемое 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понятие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Определение, 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формула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Область применения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8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8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8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14450" y="21955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07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878129"/>
            <a:ext cx="6912768" cy="4809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6921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64704"/>
            <a:ext cx="6912768" cy="4809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2691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layer.myshared.ru/6/726752/slides/slide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32047"/>
            <a:ext cx="7920880" cy="599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8370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279</TotalTime>
  <Words>484</Words>
  <Application>Microsoft Office PowerPoint</Application>
  <PresentationFormat>Экран (4:3)</PresentationFormat>
  <Paragraphs>120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Слайд 1</vt:lpstr>
      <vt:lpstr>Слайд 2</vt:lpstr>
      <vt:lpstr>    Взаимодействие тел. Сила. Инерциальные системы отсчёта..   Первый закон Ньютона</vt:lpstr>
      <vt:lpstr>ЭПИГРАФ                     </vt:lpstr>
      <vt:lpstr>Слайд 5</vt:lpstr>
      <vt:lpstr>Слайд 6</vt:lpstr>
      <vt:lpstr>Слайд 7</vt:lpstr>
      <vt:lpstr>Слайд 8</vt:lpstr>
      <vt:lpstr>Слайд 9</vt:lpstr>
      <vt:lpstr>Существуют системы отсчёта, относительно           которых любое тело движется равномерно и   прямолинейно, если на него не действуют силы или действие сил скомпенсировано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Движение по инерции. ПЕРВЫЙ ЗАКОН ньютона. Инерциальные системы отсчёта</dc:title>
  <dc:creator>user</dc:creator>
  <cp:lastModifiedBy>Admin</cp:lastModifiedBy>
  <cp:revision>49</cp:revision>
  <dcterms:created xsi:type="dcterms:W3CDTF">2019-01-02T15:07:09Z</dcterms:created>
  <dcterms:modified xsi:type="dcterms:W3CDTF">2019-11-19T06:51:23Z</dcterms:modified>
</cp:coreProperties>
</file>