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65" r:id="rId3"/>
    <p:sldId id="257" r:id="rId4"/>
    <p:sldId id="258" r:id="rId5"/>
    <p:sldId id="259" r:id="rId6"/>
    <p:sldId id="261" r:id="rId7"/>
    <p:sldId id="266" r:id="rId8"/>
    <p:sldId id="268" r:id="rId9"/>
    <p:sldId id="270" r:id="rId10"/>
    <p:sldId id="271" r:id="rId11"/>
    <p:sldId id="272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71" autoAdjust="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165C8-737C-44E3-A093-412382D25442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B2668-2336-45C8-9338-61E65930EF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81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342519-78B7-48FA-934E-E84F285F7F4B}" type="datetimeFigureOut">
              <a:rPr lang="ru-RU" smtClean="0"/>
              <a:pPr/>
              <a:t>22.11.2019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E61FC04-7821-4FE6-B3FA-7130F45F89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00100" y="1340768"/>
            <a:ext cx="7410480" cy="2982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Масса</a:t>
            </a:r>
            <a:endParaRPr kumimoji="0" lang="ru-RU" sz="9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612845"/>
            <a:ext cx="691276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        “ </a:t>
            </a:r>
            <a:r>
              <a:rPr lang="ru-RU" sz="3600" dirty="0">
                <a:solidFill>
                  <a:srgbClr val="0070C0"/>
                </a:solidFill>
              </a:rPr>
              <a:t>Л</a:t>
            </a:r>
            <a:r>
              <a:rPr lang="ru-RU" sz="3600" dirty="0" smtClean="0">
                <a:solidFill>
                  <a:srgbClr val="0070C0"/>
                </a:solidFill>
              </a:rPr>
              <a:t>ичное </a:t>
            </a:r>
            <a:r>
              <a:rPr lang="ru-RU" sz="3600" dirty="0">
                <a:solidFill>
                  <a:srgbClr val="0070C0"/>
                </a:solidFill>
              </a:rPr>
              <a:t>дело массы”.</a:t>
            </a:r>
          </a:p>
          <a:p>
            <a:r>
              <a:rPr lang="ru-RU" sz="3600" dirty="0"/>
              <a:t> </a:t>
            </a:r>
          </a:p>
          <a:p>
            <a:r>
              <a:rPr lang="ru-RU" sz="2800" dirty="0" smtClean="0"/>
              <a:t>1.Название.</a:t>
            </a:r>
            <a:endParaRPr lang="ru-RU" sz="2800" dirty="0"/>
          </a:p>
          <a:p>
            <a:r>
              <a:rPr lang="ru-RU" sz="2800" dirty="0" smtClean="0"/>
              <a:t>2.Мерой </a:t>
            </a:r>
            <a:r>
              <a:rPr lang="ru-RU" sz="2800" dirty="0"/>
              <a:t>каких </a:t>
            </a:r>
            <a:r>
              <a:rPr lang="ru-RU" sz="2800" dirty="0" smtClean="0"/>
              <a:t>свойств </a:t>
            </a:r>
            <a:r>
              <a:rPr lang="ru-RU" sz="2800" dirty="0" smtClean="0"/>
              <a:t>является.</a:t>
            </a:r>
            <a:endParaRPr lang="ru-RU" sz="2800" dirty="0"/>
          </a:p>
          <a:p>
            <a:r>
              <a:rPr lang="ru-RU" sz="2800" dirty="0" smtClean="0"/>
              <a:t>3.Обозначение.</a:t>
            </a:r>
            <a:endParaRPr lang="ru-RU" sz="2800" dirty="0"/>
          </a:p>
          <a:p>
            <a:r>
              <a:rPr lang="ru-RU" sz="2800" dirty="0" smtClean="0"/>
              <a:t>4.Основная единица </a:t>
            </a:r>
            <a:r>
              <a:rPr lang="ru-RU" sz="2800" dirty="0" smtClean="0"/>
              <a:t>измерения.</a:t>
            </a:r>
            <a:endParaRPr lang="ru-RU" sz="2800" dirty="0" smtClean="0"/>
          </a:p>
          <a:p>
            <a:r>
              <a:rPr lang="ru-RU" sz="2800" dirty="0" smtClean="0"/>
              <a:t>5. Дольные и кратные единицы </a:t>
            </a:r>
            <a:r>
              <a:rPr lang="ru-RU" sz="2800" dirty="0" smtClean="0"/>
              <a:t>измерения.</a:t>
            </a:r>
            <a:endParaRPr lang="ru-RU" sz="2800" dirty="0"/>
          </a:p>
          <a:p>
            <a:r>
              <a:rPr lang="ru-RU" sz="2800" dirty="0" smtClean="0"/>
              <a:t>6.Прибор.</a:t>
            </a:r>
            <a:endParaRPr lang="ru-RU" sz="2800" dirty="0"/>
          </a:p>
          <a:p>
            <a:r>
              <a:rPr lang="ru-RU" sz="2800" dirty="0" smtClean="0"/>
              <a:t>7.Связь </a:t>
            </a:r>
            <a:r>
              <a:rPr lang="ru-RU" sz="2800" dirty="0"/>
              <a:t>с другими </a:t>
            </a:r>
            <a:r>
              <a:rPr lang="ru-RU" sz="2800" dirty="0" smtClean="0"/>
              <a:t>величинами.</a:t>
            </a:r>
            <a:endParaRPr lang="ru-RU" sz="2800" dirty="0"/>
          </a:p>
          <a:p>
            <a:r>
              <a:rPr lang="ru-RU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38794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64704"/>
            <a:ext cx="67504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             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ЛИЧНОЕ ДЕЛО МАССЫ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1.масса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2.Мера </a:t>
            </a:r>
            <a:r>
              <a:rPr lang="ru-RU" sz="2400" b="1" i="1" dirty="0">
                <a:solidFill>
                  <a:srgbClr val="0070C0"/>
                </a:solidFill>
              </a:rPr>
              <a:t>инертности тела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3.m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4.Кг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5.г,мг,ц,т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6.весы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7.F=</a:t>
            </a:r>
            <a:r>
              <a:rPr lang="ru-RU" sz="2400" b="1" dirty="0" err="1" smtClean="0">
                <a:solidFill>
                  <a:srgbClr val="0070C0"/>
                </a:solidFill>
              </a:rPr>
              <a:t>mg</a:t>
            </a:r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   E=</a:t>
            </a:r>
            <a:r>
              <a:rPr lang="ru-RU" sz="2400" b="1" dirty="0" err="1" smtClean="0">
                <a:solidFill>
                  <a:srgbClr val="0070C0"/>
                </a:solidFill>
              </a:rPr>
              <a:t>mgh</a:t>
            </a:r>
            <a:endParaRPr lang="ru-RU" sz="2400" b="1" dirty="0">
              <a:solidFill>
                <a:srgbClr val="0070C0"/>
              </a:solidFill>
            </a:endParaRPr>
          </a:p>
          <a:p>
            <a:r>
              <a:rPr lang="ru-RU" sz="2400" b="1" dirty="0" smtClean="0">
                <a:solidFill>
                  <a:srgbClr val="0070C0"/>
                </a:solidFill>
              </a:rPr>
              <a:t>   </a:t>
            </a:r>
            <a:r>
              <a:rPr lang="ru-RU" sz="2400" b="1" dirty="0" err="1" smtClean="0">
                <a:solidFill>
                  <a:srgbClr val="0070C0"/>
                </a:solidFill>
              </a:rPr>
              <a:t>ρ</a:t>
            </a:r>
            <a:r>
              <a:rPr lang="ru-RU" sz="2400" b="1" dirty="0" err="1">
                <a:solidFill>
                  <a:srgbClr val="0070C0"/>
                </a:solidFill>
              </a:rPr>
              <a:t>═m</a:t>
            </a:r>
            <a:r>
              <a:rPr lang="ru-RU" sz="2400" b="1" dirty="0">
                <a:solidFill>
                  <a:srgbClr val="0070C0"/>
                </a:solidFill>
              </a:rPr>
              <a:t>/V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   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59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Домашнее задание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§16, упр.12(2,3)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/>
              <a:t>СОСТАВЬТЕ ПРЕДЛОЖЕНИЯ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dirty="0" smtClean="0"/>
              <a:t>Масса</a:t>
            </a:r>
          </a:p>
          <a:p>
            <a:r>
              <a:rPr lang="ru-RU" sz="4000" dirty="0" smtClean="0"/>
              <a:t>Взаимодействие</a:t>
            </a:r>
          </a:p>
          <a:p>
            <a:r>
              <a:rPr lang="ru-RU" sz="4000" dirty="0" smtClean="0"/>
              <a:t>Килограмм</a:t>
            </a:r>
          </a:p>
          <a:p>
            <a:r>
              <a:rPr lang="ru-RU" sz="4000" dirty="0" smtClean="0"/>
              <a:t>Миллиграмм</a:t>
            </a:r>
          </a:p>
          <a:p>
            <a:r>
              <a:rPr lang="ru-RU" sz="4000" dirty="0" smtClean="0"/>
              <a:t>Тонна</a:t>
            </a:r>
          </a:p>
          <a:p>
            <a:r>
              <a:rPr lang="ru-RU" sz="4000" dirty="0" smtClean="0"/>
              <a:t>Весы</a:t>
            </a:r>
          </a:p>
          <a:p>
            <a:r>
              <a:rPr lang="ru-RU" sz="4000" dirty="0" smtClean="0"/>
              <a:t>Инертность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43042" y="571480"/>
            <a:ext cx="5486400" cy="5222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/>
              <a:t>Масса  тела </a:t>
            </a:r>
            <a:endParaRPr lang="ru-RU" sz="5400" dirty="0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D7A98-4305-412D-AD8D-5939E1B5E442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85852" y="1500174"/>
            <a:ext cx="6000750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Масса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–физическая величина, характеризующая меру 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инертности.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Массу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тела можно определить двумя способами: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А) По взаимодействию 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двух тел </a:t>
            </a: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(инертная масса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).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Б) По притяжению тела к 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З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емле (</a:t>
            </a:r>
            <a:r>
              <a:rPr lang="ru-RU" sz="3200" dirty="0" smtClean="0">
                <a:latin typeface="+mn-lt"/>
              </a:rPr>
              <a:t>гравитационная масса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).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6072206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Запишите в тетрадь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28860" y="214290"/>
            <a:ext cx="4286280" cy="3571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Масса тела</a:t>
            </a:r>
            <a:endParaRPr lang="ru-RU" sz="2800" dirty="0"/>
          </a:p>
        </p:txBody>
      </p:sp>
      <p:sp>
        <p:nvSpPr>
          <p:cNvPr id="10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005ABE-2038-47CD-805D-53901B6F16A4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Текст 5"/>
              <p:cNvSpPr txBox="1">
                <a:spLocks/>
              </p:cNvSpPr>
              <p:nvPr/>
            </p:nvSpPr>
            <p:spPr>
              <a:xfrm>
                <a:off x="571472" y="4516822"/>
                <a:ext cx="8001000" cy="1571625"/>
              </a:xfrm>
              <a:prstGeom prst="rect">
                <a:avLst/>
              </a:prstGeom>
            </p:spPr>
            <p:txBody>
              <a:bodyPr>
                <a:normAutofit fontScale="92500" lnSpcReduction="20000"/>
              </a:bodyPr>
              <a:lstStyle/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tx1">
                      <a:shade val="95000"/>
                    </a:schemeClr>
                  </a:buClr>
                  <a:buSzTx/>
                  <a:buFont typeface="Wingdings 2"/>
                  <a:buNone/>
                  <a:tabLst/>
                  <a:defRPr/>
                </a:pPr>
                <a:r>
                  <a:rPr kumimoji="0" lang="ru-RU" sz="4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Чем больше масса тела, тем сильнее тело притягивается к Земле</a:t>
                </a:r>
                <a:r>
                  <a:rPr kumimoji="0" lang="ru-RU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</a:t>
                </a:r>
                <a:r>
                  <a:rPr kumimoji="0" lang="en-US" sz="43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F=</a:t>
                </a:r>
                <a14:m>
                  <m:oMath xmlns:m="http://schemas.openxmlformats.org/officeDocument/2006/math">
                    <m:r>
                      <a:rPr kumimoji="0" lang="en-US" sz="43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/>
                        <a:ea typeface="+mn-ea"/>
                        <a:cs typeface="+mn-cs"/>
                      </a:rPr>
                      <m:t>𝑚𝑔</m:t>
                    </m:r>
                  </m:oMath>
                </a14:m>
                <a:endParaRPr kumimoji="0" lang="ru-RU" sz="43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chemeClr val="tx1">
                      <a:shade val="95000"/>
                    </a:schemeClr>
                  </a:buClr>
                  <a:buSzTx/>
                  <a:buFont typeface="Wingdings 2"/>
                  <a:buNone/>
                  <a:tabLst/>
                  <a:defRPr/>
                </a:pPr>
                <a:r>
                  <a:rPr kumimoji="0" lang="ru-RU" sz="20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(масса тела больше, сила тяжести, действующая на тело больше)</a:t>
                </a:r>
                <a:r>
                  <a:rPr kumimoji="0" lang="ru-RU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.</a:t>
                </a:r>
                <a:endParaRPr kumimoji="0" lang="ru-RU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Текст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72" y="4516822"/>
                <a:ext cx="8001000" cy="1571625"/>
              </a:xfrm>
              <a:prstGeom prst="rect">
                <a:avLst/>
              </a:prstGeom>
              <a:blipFill rotWithShape="1">
                <a:blip r:embed="rId2"/>
                <a:stretch>
                  <a:fillRect l="-838" t="-13178" r="-2210" b="-7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928688" y="3071813"/>
            <a:ext cx="7215187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857625" y="3143250"/>
            <a:ext cx="1428750" cy="10001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7" descr="ANI009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14313"/>
            <a:ext cx="2998788" cy="22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NI007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50" y="714375"/>
            <a:ext cx="114617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914899">
            <a:off x="928688" y="3071813"/>
            <a:ext cx="7215187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Рисунок 11" descr="ANI007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27875">
            <a:off x="1071563" y="1714500"/>
            <a:ext cx="114617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ANI009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74968">
            <a:off x="5903913" y="1627188"/>
            <a:ext cx="3000375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57158" y="6131502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Запишите в тетрадь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0.00504 0.27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706 L 0.00243 0.112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457200" y="4429125"/>
            <a:ext cx="8115300" cy="14287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взаимодействии с другим телом, тело с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большей массой изменяет свою скорость меньше.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714480" y="214290"/>
            <a:ext cx="3857652" cy="928694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Масса тела</a:t>
            </a:r>
          </a:p>
        </p:txBody>
      </p:sp>
      <p:pic>
        <p:nvPicPr>
          <p:cNvPr id="6" name="Рисунок 5" descr="BD10061_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428875"/>
            <a:ext cx="200025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E00428_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5888" y="428625"/>
            <a:ext cx="2678112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9AFF9-2CFF-4990-8972-0654FEF9FBD5}" type="slidenum">
              <a:rPr lang="ru-RU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1.48148E-6 L 0.2382 1.48148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2.22222E-6 L -0.69201 0.038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440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Единицы</a:t>
            </a:r>
            <a:r>
              <a:rPr lang="ru-RU" sz="4400" dirty="0" smtClean="0">
                <a:ln>
                  <a:noFill/>
                </a:ln>
                <a:solidFill>
                  <a:srgbClr val="FFE98B"/>
                </a:solidFill>
                <a:effectLst/>
              </a:rPr>
              <a:t> </a:t>
            </a:r>
            <a:r>
              <a:rPr lang="ru-RU" sz="440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массы</a:t>
            </a:r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457200" y="1196975"/>
            <a:ext cx="8229600" cy="4679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Тонна (т); килограмм (кг); грамм (г); 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милиграмм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(мг).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1т  = 1000 кг=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1 г  = 0,001 кг=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4400" dirty="0" smtClean="0"/>
              <a:t>1мг  = 0,000 001 кг=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6072206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Запишите в тетрадь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Прибор для измерения массы</a:t>
            </a:r>
            <a:endParaRPr lang="ru-RU" sz="5400" dirty="0"/>
          </a:p>
        </p:txBody>
      </p:sp>
      <p:pic>
        <p:nvPicPr>
          <p:cNvPr id="4" name="Picture 14" descr="BS0199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2143116"/>
            <a:ext cx="1820863" cy="1530350"/>
          </a:xfrm>
          <a:prstGeom prst="rect">
            <a:avLst/>
          </a:prstGeom>
          <a:noFill/>
          <a:ln/>
        </p:spPr>
      </p:pic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2571736" y="2357430"/>
            <a:ext cx="1685932" cy="98744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102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весы: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427984" y="2285992"/>
            <a:ext cx="407310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 smtClean="0"/>
              <a:t>пружинные </a:t>
            </a:r>
            <a:endParaRPr lang="ru-RU" sz="5400" dirty="0"/>
          </a:p>
          <a:p>
            <a:pPr>
              <a:spcBef>
                <a:spcPct val="50000"/>
              </a:spcBef>
            </a:pPr>
            <a:r>
              <a:rPr lang="ru-RU" sz="5400" dirty="0"/>
              <a:t>р</a:t>
            </a:r>
            <a:r>
              <a:rPr lang="ru-RU" sz="5400" dirty="0" smtClean="0"/>
              <a:t>ычажные  </a:t>
            </a:r>
            <a:endParaRPr lang="ru-RU" sz="5400" dirty="0"/>
          </a:p>
          <a:p>
            <a:pPr>
              <a:spcBef>
                <a:spcPct val="50000"/>
              </a:spcBef>
            </a:pPr>
            <a:r>
              <a:rPr lang="ru-RU" sz="5400" dirty="0" smtClean="0"/>
              <a:t>электронные </a:t>
            </a:r>
            <a:endParaRPr lang="ru-RU" sz="5400" dirty="0"/>
          </a:p>
        </p:txBody>
      </p:sp>
      <p:pic>
        <p:nvPicPr>
          <p:cNvPr id="7" name="Picture 12" descr="BS01997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85984" y="4500570"/>
            <a:ext cx="1743075" cy="165576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005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357298"/>
            <a:ext cx="2571768" cy="2571768"/>
          </a:xfrm>
          <a:prstGeom prst="rect">
            <a:avLst/>
          </a:prstGeom>
        </p:spPr>
      </p:pic>
      <p:pic>
        <p:nvPicPr>
          <p:cNvPr id="7" name="Рисунок 6" descr="cas_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714884"/>
            <a:ext cx="2643206" cy="1933713"/>
          </a:xfrm>
          <a:prstGeom prst="rect">
            <a:avLst/>
          </a:prstGeom>
        </p:spPr>
      </p:pic>
      <p:pic>
        <p:nvPicPr>
          <p:cNvPr id="8" name="Рисунок 7" descr="kv3mrt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2" y="4077072"/>
            <a:ext cx="1490909" cy="2490282"/>
          </a:xfrm>
          <a:prstGeom prst="rect">
            <a:avLst/>
          </a:prstGeom>
        </p:spPr>
      </p:pic>
      <p:pic>
        <p:nvPicPr>
          <p:cNvPr id="9" name="Рисунок 8" descr="shop77.ruLIkMt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1428736"/>
            <a:ext cx="2801740" cy="2500330"/>
          </a:xfrm>
          <a:prstGeom prst="rect">
            <a:avLst/>
          </a:prstGeom>
        </p:spPr>
      </p:pic>
      <p:pic>
        <p:nvPicPr>
          <p:cNvPr id="5" name="Рисунок 4" descr="11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4342" y="1428736"/>
            <a:ext cx="2928958" cy="212349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ВИДЫ ВЕСОВ</a:t>
            </a:r>
            <a:endParaRPr lang="ru-RU" dirty="0"/>
          </a:p>
        </p:txBody>
      </p:sp>
      <p:pic>
        <p:nvPicPr>
          <p:cNvPr id="1026" name="Picture 2" descr="C:\Users\user\Desktop\37407677-concept-of-justice-law-scales-on-blue-background-3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56921"/>
            <a:ext cx="2592288" cy="216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                   Это </a:t>
            </a:r>
            <a:r>
              <a:rPr lang="ru-RU" dirty="0" smtClean="0">
                <a:solidFill>
                  <a:srgbClr val="00B050"/>
                </a:solidFill>
              </a:rPr>
              <a:t>интересно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Самое большое на Земле животное – кит, может весить 150 т.</a:t>
            </a:r>
          </a:p>
          <a:p>
            <a:pPr>
              <a:buNone/>
            </a:pPr>
            <a:r>
              <a:rPr lang="ru-RU" dirty="0" smtClean="0"/>
              <a:t>		Слоны самые крупные наземные млекопитающие. Их масса до 7,5 т.</a:t>
            </a:r>
          </a:p>
          <a:p>
            <a:pPr>
              <a:buNone/>
            </a:pPr>
            <a:r>
              <a:rPr lang="ru-RU" dirty="0" smtClean="0"/>
              <a:t>		Маленькая птичка королек весит 5-7 г.</a:t>
            </a:r>
          </a:p>
          <a:p>
            <a:pPr>
              <a:buNone/>
            </a:pPr>
            <a:r>
              <a:rPr lang="ru-RU" dirty="0" smtClean="0"/>
              <a:t>		Лягушка-бык весит 600 г.</a:t>
            </a:r>
          </a:p>
          <a:p>
            <a:pPr>
              <a:buNone/>
            </a:pPr>
            <a:r>
              <a:rPr lang="ru-RU" dirty="0" smtClean="0"/>
              <a:t>		Бамбуковый медведь – панда, весит 150 кг, а в день он съедает 10-20 кг бамбука.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156</TotalTime>
  <Words>190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СОСТАВЬТЕ ПРЕДЛОЖЕНИЯ</vt:lpstr>
      <vt:lpstr>Масса  тела </vt:lpstr>
      <vt:lpstr>Масса тела</vt:lpstr>
      <vt:lpstr>Презентация PowerPoint</vt:lpstr>
      <vt:lpstr>Единицы массы</vt:lpstr>
      <vt:lpstr>Прибор для измерения массы</vt:lpstr>
      <vt:lpstr>                        ВИДЫ ВЕСОВ</vt:lpstr>
      <vt:lpstr>                   Это интересно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масса</dc:title>
  <dc:creator>Ликизюк М.И.</dc:creator>
  <cp:lastModifiedBy>User</cp:lastModifiedBy>
  <cp:revision>24</cp:revision>
  <dcterms:created xsi:type="dcterms:W3CDTF">2009-10-27T12:36:41Z</dcterms:created>
  <dcterms:modified xsi:type="dcterms:W3CDTF">2019-11-22T07:38:03Z</dcterms:modified>
</cp:coreProperties>
</file>