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0" r:id="rId2"/>
    <p:sldId id="267" r:id="rId3"/>
    <p:sldId id="265" r:id="rId4"/>
    <p:sldId id="266" r:id="rId5"/>
    <p:sldId id="276" r:id="rId6"/>
    <p:sldId id="268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34D09-F56C-4FE7-9954-7BE89316B25C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623B19-3354-422F-A2CD-E36394023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172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1294D-5682-4569-9C87-3A3A6EE58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2204864"/>
            <a:ext cx="5643602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Дополнение</a:t>
            </a:r>
            <a:endParaRPr lang="ru-RU" sz="54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55776" y="2636912"/>
            <a:ext cx="5544616" cy="348925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54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низ 3"/>
          <p:cNvSpPr/>
          <p:nvPr/>
        </p:nvSpPr>
        <p:spPr>
          <a:xfrm>
            <a:off x="827584" y="1700808"/>
            <a:ext cx="484188" cy="612775"/>
          </a:xfrm>
          <a:prstGeom prst="downArrow">
            <a:avLst/>
          </a:prstGeom>
          <a:solidFill>
            <a:schemeClr val="accent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2555776" y="1700808"/>
            <a:ext cx="468313" cy="612775"/>
          </a:xfrm>
          <a:prstGeom prst="downArrow">
            <a:avLst/>
          </a:prstGeom>
          <a:solidFill>
            <a:schemeClr val="accent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827584" y="332656"/>
            <a:ext cx="7500990" cy="1368152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2800" b="1" i="1" u="dash" dirty="0" smtClean="0">
                <a:solidFill>
                  <a:schemeClr val="accent5">
                    <a:lumMod val="50000"/>
                  </a:schemeClr>
                </a:solidFill>
              </a:rPr>
              <a:t>Дополнение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</a:rPr>
              <a:t>, способы его выражения.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Дополнение</a:t>
            </a:r>
            <a:r>
              <a:rPr lang="ru-RU" sz="1600" i="1" dirty="0" smtClean="0">
                <a:solidFill>
                  <a:schemeClr val="accent5">
                    <a:lumMod val="50000"/>
                  </a:schemeClr>
                </a:solidFill>
              </a:rPr>
              <a:t> —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второстепенный член предложения с предметным значением.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Дополнение отвечает на вопросы </a:t>
            </a:r>
            <a:r>
              <a:rPr lang="ru-RU" sz="1600" b="1" dirty="0" smtClean="0">
                <a:solidFill>
                  <a:srgbClr val="C00000"/>
                </a:solidFill>
              </a:rPr>
              <a:t>косвенных падежей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и выражается теми же частями речи, что и подлежащее:</a:t>
            </a:r>
          </a:p>
          <a:p>
            <a:pPr algn="ctr">
              <a:defRPr/>
            </a:pPr>
            <a:endParaRPr lang="ru-RU" sz="16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defRPr/>
            </a:pP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107504" y="2348880"/>
            <a:ext cx="1800200" cy="2808758"/>
          </a:xfrm>
          <a:prstGeom prst="foldedCorner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1)</a:t>
            </a:r>
            <a:r>
              <a:rPr lang="ru-RU" sz="1600" b="1" dirty="0" err="1" smtClean="0">
                <a:solidFill>
                  <a:schemeClr val="accent5">
                    <a:lumMod val="50000"/>
                  </a:schemeClr>
                </a:solidFill>
              </a:rPr>
              <a:t>существитель-ным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 или местоимением в косвенных падежах с предлогом или без предлога:</a:t>
            </a:r>
          </a:p>
          <a:p>
            <a:pPr algn="ctr">
              <a:defRPr/>
            </a:pPr>
            <a:r>
              <a:rPr lang="ru-RU" sz="1600" b="1" i="1" u="sng" dirty="0" smtClean="0">
                <a:solidFill>
                  <a:srgbClr val="C00000"/>
                </a:solidFill>
              </a:rPr>
              <a:t>Я</a:t>
            </a:r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r>
              <a:rPr lang="ru-RU" sz="1600" b="1" i="1" u="dbl" dirty="0" smtClean="0">
                <a:solidFill>
                  <a:srgbClr val="C00000"/>
                </a:solidFill>
              </a:rPr>
              <a:t>читаю</a:t>
            </a:r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r>
              <a:rPr lang="ru-RU" sz="1600" b="1" i="1" u="dash" dirty="0" smtClean="0">
                <a:solidFill>
                  <a:srgbClr val="C00000"/>
                </a:solidFill>
              </a:rPr>
              <a:t>письмо</a:t>
            </a:r>
            <a:r>
              <a:rPr lang="ru-RU" sz="1600" b="1" i="1" dirty="0" smtClean="0">
                <a:solidFill>
                  <a:srgbClr val="C00000"/>
                </a:solidFill>
              </a:rPr>
              <a:t> и </a:t>
            </a:r>
            <a:r>
              <a:rPr lang="ru-RU" sz="1600" b="1" i="1" u="dbl" dirty="0" smtClean="0">
                <a:solidFill>
                  <a:srgbClr val="C00000"/>
                </a:solidFill>
              </a:rPr>
              <a:t>думаю</a:t>
            </a:r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r>
              <a:rPr lang="ru-RU" sz="1600" b="1" i="1" u="dash" dirty="0" smtClean="0">
                <a:solidFill>
                  <a:srgbClr val="C00000"/>
                </a:solidFill>
              </a:rPr>
              <a:t>о тебе</a:t>
            </a:r>
            <a:r>
              <a:rPr lang="ru-RU" sz="1600" b="1" i="1" dirty="0" smtClean="0">
                <a:solidFill>
                  <a:srgbClr val="C00000"/>
                </a:solidFill>
              </a:rPr>
              <a:t>. 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1979712" y="2348880"/>
            <a:ext cx="1656184" cy="2808312"/>
          </a:xfrm>
          <a:prstGeom prst="foldedCorner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2) любой частью речи в функции </a:t>
            </a:r>
            <a:r>
              <a:rPr lang="ru-RU" sz="1600" b="1" dirty="0" err="1" smtClean="0">
                <a:solidFill>
                  <a:schemeClr val="accent5">
                    <a:lumMod val="50000"/>
                  </a:schemeClr>
                </a:solidFill>
              </a:rPr>
              <a:t>существитель-ного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r>
              <a:rPr lang="ru-RU" sz="1600" b="1" i="1" u="sng" dirty="0" smtClean="0">
                <a:solidFill>
                  <a:srgbClr val="C00000"/>
                </a:solidFill>
              </a:rPr>
              <a:t>Он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b="1" i="1" u="dbl" dirty="0" smtClean="0">
                <a:solidFill>
                  <a:srgbClr val="C00000"/>
                </a:solidFill>
              </a:rPr>
              <a:t>посмотрел</a:t>
            </a:r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r>
              <a:rPr lang="ru-RU" sz="1600" b="1" i="1" u="dash" dirty="0" smtClean="0">
                <a:solidFill>
                  <a:srgbClr val="C00000"/>
                </a:solidFill>
              </a:rPr>
              <a:t>на вошедшего</a:t>
            </a:r>
            <a:r>
              <a:rPr lang="ru-RU" sz="1600" i="1" dirty="0" smtClean="0">
                <a:solidFill>
                  <a:srgbClr val="C00000"/>
                </a:solidFill>
              </a:rPr>
              <a:t>. 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6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355976" y="1700808"/>
            <a:ext cx="468313" cy="612775"/>
          </a:xfrm>
          <a:prstGeom prst="downArrow">
            <a:avLst/>
          </a:prstGeom>
          <a:solidFill>
            <a:schemeClr val="accent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Загнутый угол 8"/>
          <p:cNvSpPr/>
          <p:nvPr/>
        </p:nvSpPr>
        <p:spPr>
          <a:xfrm>
            <a:off x="3707904" y="2348880"/>
            <a:ext cx="1728192" cy="2808312"/>
          </a:xfrm>
          <a:prstGeom prst="foldedCorner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defRPr/>
            </a:pP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3) инфинитивом:</a:t>
            </a:r>
          </a:p>
          <a:p>
            <a:r>
              <a:rPr lang="ru-RU" sz="1600" b="1" i="1" u="sng" dirty="0" smtClean="0">
                <a:solidFill>
                  <a:srgbClr val="C00000"/>
                </a:solidFill>
              </a:rPr>
              <a:t>Все</a:t>
            </a:r>
            <a:r>
              <a:rPr lang="ru-RU" sz="1600" b="1" i="1" dirty="0" smtClean="0">
                <a:solidFill>
                  <a:srgbClr val="C00000"/>
                </a:solidFill>
              </a:rPr>
              <a:t>  </a:t>
            </a:r>
            <a:r>
              <a:rPr lang="ru-RU" sz="1600" b="1" i="1" u="dbl" dirty="0" smtClean="0">
                <a:solidFill>
                  <a:srgbClr val="C00000"/>
                </a:solidFill>
              </a:rPr>
              <a:t>просили</a:t>
            </a:r>
            <a:r>
              <a:rPr lang="ru-RU" sz="1600" i="1" dirty="0" smtClean="0">
                <a:solidFill>
                  <a:srgbClr val="C00000"/>
                </a:solidFill>
              </a:rPr>
              <a:t> её </a:t>
            </a:r>
            <a:r>
              <a:rPr lang="ru-RU" sz="1600" b="1" i="1" u="dash" dirty="0" smtClean="0">
                <a:solidFill>
                  <a:srgbClr val="C00000"/>
                </a:solidFill>
              </a:rPr>
              <a:t>спеть</a:t>
            </a:r>
            <a:r>
              <a:rPr lang="ru-RU" sz="1600" i="1" dirty="0" smtClean="0">
                <a:solidFill>
                  <a:srgbClr val="C00000"/>
                </a:solidFill>
              </a:rPr>
              <a:t>. 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6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6084168" y="1700808"/>
            <a:ext cx="468313" cy="612775"/>
          </a:xfrm>
          <a:prstGeom prst="downArrow">
            <a:avLst/>
          </a:prstGeom>
          <a:solidFill>
            <a:schemeClr val="accent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Загнутый угол 10"/>
          <p:cNvSpPr/>
          <p:nvPr/>
        </p:nvSpPr>
        <p:spPr>
          <a:xfrm>
            <a:off x="5508104" y="2348880"/>
            <a:ext cx="1584176" cy="2808312"/>
          </a:xfrm>
          <a:prstGeom prst="foldedCorner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defRPr/>
            </a:pPr>
            <a:endParaRPr lang="ru-RU" sz="16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4) </a:t>
            </a:r>
            <a:r>
              <a:rPr lang="ru-RU" sz="1600" b="1" dirty="0" err="1" smtClean="0">
                <a:solidFill>
                  <a:schemeClr val="accent5">
                    <a:lumMod val="50000"/>
                  </a:schemeClr>
                </a:solidFill>
              </a:rPr>
              <a:t>числитель-ным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r>
              <a:rPr lang="ru-RU" sz="1600" b="1" i="1" u="dbl" dirty="0" smtClean="0">
                <a:solidFill>
                  <a:srgbClr val="C00000"/>
                </a:solidFill>
              </a:rPr>
              <a:t>Разделите</a:t>
            </a:r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r>
              <a:rPr lang="ru-RU" sz="1600" b="1" i="1" u="dash" dirty="0" smtClean="0">
                <a:solidFill>
                  <a:srgbClr val="C00000"/>
                </a:solidFill>
              </a:rPr>
              <a:t>десять на два</a:t>
            </a:r>
            <a:r>
              <a:rPr lang="ru-RU" sz="1600" i="1" u="sng" dirty="0" smtClean="0">
                <a:solidFill>
                  <a:srgbClr val="C00000"/>
                </a:solidFill>
              </a:rPr>
              <a:t>. 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</a:rPr>
            </a:br>
            <a:endParaRPr lang="ru-RU" sz="20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7596336" y="1700808"/>
            <a:ext cx="468313" cy="612775"/>
          </a:xfrm>
          <a:prstGeom prst="downArrow">
            <a:avLst/>
          </a:prstGeom>
          <a:solidFill>
            <a:schemeClr val="accent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Загнутый угол 12"/>
          <p:cNvSpPr/>
          <p:nvPr/>
        </p:nvSpPr>
        <p:spPr>
          <a:xfrm>
            <a:off x="7164288" y="2348880"/>
            <a:ext cx="1872208" cy="4248472"/>
          </a:xfrm>
          <a:prstGeom prst="foldedCorner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defRPr/>
            </a:pPr>
            <a:endParaRPr lang="ru-RU" sz="16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1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5)</a:t>
            </a:r>
            <a:r>
              <a:rPr lang="ru-RU" sz="1600" b="1" dirty="0" err="1" smtClean="0">
                <a:solidFill>
                  <a:schemeClr val="accent5">
                    <a:lumMod val="50000"/>
                  </a:schemeClr>
                </a:solidFill>
              </a:rPr>
              <a:t>фразеологичес-ки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 свободным, но синтаксически связанным сочетанием: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000" i="1" u="sng" dirty="0" smtClean="0">
                <a:solidFill>
                  <a:srgbClr val="C00000"/>
                </a:solidFill>
              </a:rPr>
              <a:t>Я</a:t>
            </a:r>
            <a:r>
              <a:rPr lang="ru-RU" sz="2000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u="dbl" dirty="0" smtClean="0">
                <a:solidFill>
                  <a:srgbClr val="C00000"/>
                </a:solidFill>
              </a:rPr>
              <a:t>купил</a:t>
            </a:r>
            <a:r>
              <a:rPr lang="ru-RU" sz="2000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u="dash" dirty="0" smtClean="0">
                <a:solidFill>
                  <a:srgbClr val="C00000"/>
                </a:solidFill>
              </a:rPr>
              <a:t>пять книг</a:t>
            </a:r>
            <a:r>
              <a:rPr lang="ru-RU" sz="2000" i="1" dirty="0" smtClean="0">
                <a:solidFill>
                  <a:srgbClr val="C00000"/>
                </a:solidFill>
              </a:rPr>
              <a:t>. </a:t>
            </a:r>
          </a:p>
          <a:p>
            <a:r>
              <a:rPr lang="ru-RU" sz="2000" i="1" dirty="0" smtClean="0">
                <a:solidFill>
                  <a:srgbClr val="C00000"/>
                </a:solidFill>
              </a:rPr>
              <a:t>Он </a:t>
            </a:r>
            <a:r>
              <a:rPr lang="ru-RU" sz="2000" b="1" i="1" u="dbl" dirty="0" smtClean="0">
                <a:solidFill>
                  <a:srgbClr val="C00000"/>
                </a:solidFill>
              </a:rPr>
              <a:t>сбросил</a:t>
            </a:r>
            <a:r>
              <a:rPr lang="ru-RU" sz="2000" i="1" dirty="0" smtClean="0">
                <a:solidFill>
                  <a:srgbClr val="C00000"/>
                </a:solidFill>
              </a:rPr>
              <a:t> с себя </a:t>
            </a:r>
            <a:r>
              <a:rPr lang="ru-RU" sz="2000" b="1" i="1" u="dash" dirty="0" smtClean="0">
                <a:solidFill>
                  <a:srgbClr val="C00000"/>
                </a:solidFill>
              </a:rPr>
              <a:t>часть </a:t>
            </a:r>
            <a:r>
              <a:rPr lang="ru-RU" sz="2000" b="1" i="1" u="dash" dirty="0" err="1" smtClean="0">
                <a:solidFill>
                  <a:srgbClr val="C00000"/>
                </a:solidFill>
              </a:rPr>
              <a:t>ответствен-ности</a:t>
            </a:r>
            <a:r>
              <a:rPr lang="ru-RU" sz="2000" i="1" dirty="0" smtClean="0">
                <a:solidFill>
                  <a:srgbClr val="C00000"/>
                </a:solidFill>
              </a:rPr>
              <a:t>.</a:t>
            </a:r>
            <a:endParaRPr lang="ru-RU" sz="2000" dirty="0" smtClean="0">
              <a:solidFill>
                <a:srgbClr val="C00000"/>
              </a:solidFill>
            </a:endParaRPr>
          </a:p>
          <a:p>
            <a:endParaRPr lang="ru-RU" sz="2000" dirty="0" smtClean="0">
              <a:solidFill>
                <a:srgbClr val="C00000"/>
              </a:solidFill>
            </a:endParaRPr>
          </a:p>
          <a:p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</a:rPr>
            </a:br>
            <a:endParaRPr lang="ru-RU" sz="20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3347864" y="5229200"/>
            <a:ext cx="468313" cy="612775"/>
          </a:xfrm>
          <a:prstGeom prst="downArrow">
            <a:avLst/>
          </a:prstGeom>
          <a:solidFill>
            <a:schemeClr val="accent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Загнутый угол 14"/>
          <p:cNvSpPr/>
          <p:nvPr/>
        </p:nvSpPr>
        <p:spPr>
          <a:xfrm>
            <a:off x="467544" y="5877272"/>
            <a:ext cx="5904656" cy="720080"/>
          </a:xfrm>
          <a:prstGeom prst="foldedCorner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6) </a:t>
            </a:r>
            <a:r>
              <a:rPr lang="ru-RU" sz="2000" b="1" dirty="0" err="1" smtClean="0">
                <a:solidFill>
                  <a:schemeClr val="accent5">
                    <a:lumMod val="50000"/>
                  </a:schemeClr>
                </a:solidFill>
              </a:rPr>
              <a:t>фразеологически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 связанным словосочетанием:</a:t>
            </a:r>
          </a:p>
          <a:p>
            <a:r>
              <a:rPr lang="ru-RU" sz="2000" i="1" u="sng" dirty="0" smtClean="0">
                <a:solidFill>
                  <a:srgbClr val="C00000"/>
                </a:solidFill>
              </a:rPr>
              <a:t>Я</a:t>
            </a:r>
            <a:r>
              <a:rPr lang="ru-RU" sz="2000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u="dbl" dirty="0" smtClean="0">
                <a:solidFill>
                  <a:srgbClr val="C00000"/>
                </a:solidFill>
              </a:rPr>
              <a:t>прошу</a:t>
            </a:r>
            <a:r>
              <a:rPr lang="ru-RU" sz="2000" i="1" dirty="0" smtClean="0">
                <a:solidFill>
                  <a:srgbClr val="C00000"/>
                </a:solidFill>
              </a:rPr>
              <a:t> тебя </a:t>
            </a:r>
            <a:r>
              <a:rPr lang="ru-RU" sz="2000" b="1" i="1" u="dash" dirty="0" smtClean="0">
                <a:solidFill>
                  <a:srgbClr val="C00000"/>
                </a:solidFill>
              </a:rPr>
              <a:t>не вешать нос</a:t>
            </a:r>
            <a:r>
              <a:rPr lang="ru-RU" sz="2000" i="1" dirty="0" smtClean="0">
                <a:solidFill>
                  <a:srgbClr val="C00000"/>
                </a:solidFill>
              </a:rPr>
              <a:t>. 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9" name="Rectangle 5"/>
          <p:cNvSpPr>
            <a:spLocks noChangeArrowheads="1"/>
          </p:cNvSpPr>
          <p:nvPr/>
        </p:nvSpPr>
        <p:spPr bwMode="auto">
          <a:xfrm>
            <a:off x="1691680" y="332656"/>
            <a:ext cx="5975350" cy="9366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Типы дополнений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44391" name="AutoShape 7"/>
          <p:cNvSpPr>
            <a:spLocks noChangeArrowheads="1"/>
          </p:cNvSpPr>
          <p:nvPr/>
        </p:nvSpPr>
        <p:spPr bwMode="auto">
          <a:xfrm>
            <a:off x="1907704" y="1268760"/>
            <a:ext cx="989013" cy="1008063"/>
          </a:xfrm>
          <a:prstGeom prst="downArrow">
            <a:avLst>
              <a:gd name="adj1" fmla="val 32028"/>
              <a:gd name="adj2" fmla="val 23377"/>
            </a:avLst>
          </a:prstGeom>
          <a:solidFill>
            <a:schemeClr val="accent5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4392" name="AutoShape 8"/>
          <p:cNvSpPr>
            <a:spLocks noChangeArrowheads="1"/>
          </p:cNvSpPr>
          <p:nvPr/>
        </p:nvSpPr>
        <p:spPr bwMode="auto">
          <a:xfrm>
            <a:off x="6300192" y="1268760"/>
            <a:ext cx="989013" cy="1008063"/>
          </a:xfrm>
          <a:prstGeom prst="downArrow">
            <a:avLst>
              <a:gd name="adj1" fmla="val 32028"/>
              <a:gd name="adj2" fmla="val 23377"/>
            </a:avLst>
          </a:prstGeom>
          <a:solidFill>
            <a:schemeClr val="accent5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4393" name="Oval 9"/>
          <p:cNvSpPr>
            <a:spLocks noChangeArrowheads="1"/>
          </p:cNvSpPr>
          <p:nvPr/>
        </p:nvSpPr>
        <p:spPr bwMode="auto">
          <a:xfrm>
            <a:off x="107504" y="2276872"/>
            <a:ext cx="4536504" cy="432048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" charset="0"/>
              </a:rPr>
              <a:t>    ПРЯМОЕ</a:t>
            </a:r>
            <a:r>
              <a:rPr lang="ru-RU" sz="2400" b="1" dirty="0" smtClean="0"/>
              <a:t> </a:t>
            </a:r>
            <a:r>
              <a:rPr lang="ru-RU" sz="2400" b="1" dirty="0" smtClean="0">
                <a:solidFill>
                  <a:srgbClr val="002060"/>
                </a:solidFill>
              </a:rPr>
              <a:t>— </a:t>
            </a:r>
          </a:p>
          <a:p>
            <a:pPr algn="ctr"/>
            <a:r>
              <a:rPr lang="ru-RU" sz="2800" dirty="0" smtClean="0"/>
              <a:t>это дополнение, </a:t>
            </a:r>
          </a:p>
          <a:p>
            <a:pPr algn="ctr"/>
            <a:r>
              <a:rPr lang="ru-RU" sz="2800" dirty="0" smtClean="0"/>
              <a:t>обозначающее объект, </a:t>
            </a:r>
          </a:p>
          <a:p>
            <a:pPr algn="ctr"/>
            <a:r>
              <a:rPr lang="ru-RU" sz="2800" dirty="0" smtClean="0"/>
              <a:t>на который действие </a:t>
            </a:r>
          </a:p>
          <a:p>
            <a:pPr algn="ctr"/>
            <a:r>
              <a:rPr lang="ru-RU" sz="2800" dirty="0" smtClean="0"/>
              <a:t>направлено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непосредственно</a:t>
            </a:r>
          </a:p>
          <a:p>
            <a:pPr algn="ctr"/>
            <a:r>
              <a:rPr lang="ru-RU" sz="2800" dirty="0" smtClean="0"/>
              <a:t>(</a:t>
            </a:r>
            <a:r>
              <a:rPr lang="ru-RU" sz="2800" b="1" dirty="0" smtClean="0"/>
              <a:t>прямо</a:t>
            </a:r>
            <a:r>
              <a:rPr lang="ru-RU" sz="2800" dirty="0" smtClean="0"/>
              <a:t>). </a:t>
            </a:r>
          </a:p>
          <a:p>
            <a:pPr>
              <a:defRPr/>
            </a:pPr>
            <a:endParaRPr lang="ru-RU" sz="2400" b="1" dirty="0" smtClean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44395" name="Oval 11"/>
          <p:cNvSpPr>
            <a:spLocks noChangeArrowheads="1"/>
          </p:cNvSpPr>
          <p:nvPr/>
        </p:nvSpPr>
        <p:spPr bwMode="auto">
          <a:xfrm>
            <a:off x="4644008" y="2276872"/>
            <a:ext cx="4392488" cy="439248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2400" b="1">
              <a:latin typeface="Arial" charset="0"/>
            </a:endParaRPr>
          </a:p>
        </p:txBody>
      </p:sp>
      <p:sp>
        <p:nvSpPr>
          <p:cNvPr id="144396" name="Rectangle 12"/>
          <p:cNvSpPr>
            <a:spLocks noChangeArrowheads="1"/>
          </p:cNvSpPr>
          <p:nvPr/>
        </p:nvSpPr>
        <p:spPr bwMode="auto">
          <a:xfrm>
            <a:off x="5076056" y="2636912"/>
            <a:ext cx="3528392" cy="39703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     КОСВЕННОЕ — </a:t>
            </a:r>
          </a:p>
          <a:p>
            <a:pPr algn="ctr"/>
            <a:r>
              <a:rPr lang="ru-RU" sz="2800" dirty="0" smtClean="0"/>
              <a:t>это дополнение, </a:t>
            </a:r>
          </a:p>
          <a:p>
            <a:pPr algn="ctr"/>
            <a:r>
              <a:rPr lang="ru-RU" sz="2800" dirty="0" smtClean="0"/>
              <a:t>обозначающее объект, </a:t>
            </a:r>
          </a:p>
          <a:p>
            <a:pPr algn="ctr"/>
            <a:r>
              <a:rPr lang="ru-RU" sz="2800" dirty="0" smtClean="0"/>
              <a:t>на который</a:t>
            </a:r>
          </a:p>
          <a:p>
            <a:pPr algn="ctr"/>
            <a:r>
              <a:rPr lang="ru-RU" sz="2800" dirty="0" smtClean="0"/>
              <a:t>действие направлено </a:t>
            </a:r>
            <a:r>
              <a:rPr lang="ru-RU" sz="2800" b="1" dirty="0" smtClean="0">
                <a:solidFill>
                  <a:srgbClr val="002060"/>
                </a:solidFill>
              </a:rPr>
              <a:t>опосредованно</a:t>
            </a:r>
          </a:p>
          <a:p>
            <a:pPr algn="ctr"/>
            <a:r>
              <a:rPr lang="ru-RU" sz="2800" dirty="0" smtClean="0"/>
              <a:t>(</a:t>
            </a:r>
            <a:r>
              <a:rPr lang="ru-RU" sz="2800" b="1" dirty="0" smtClean="0"/>
              <a:t>косвенно</a:t>
            </a:r>
            <a:r>
              <a:rPr lang="ru-RU" sz="2800" dirty="0" smtClean="0"/>
              <a:t>). </a:t>
            </a:r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4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9" grpId="0" animBg="1"/>
      <p:bldP spid="144391" grpId="0" animBg="1"/>
      <p:bldP spid="144392" grpId="0" animBg="1"/>
      <p:bldP spid="144393" grpId="0" animBg="1"/>
      <p:bldP spid="144395" grpId="0" animBg="1"/>
      <p:bldP spid="1443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611560" y="188640"/>
            <a:ext cx="7416824" cy="2304256"/>
          </a:xfrm>
          <a:prstGeom prst="downArrowCallout">
            <a:avLst>
              <a:gd name="adj1" fmla="val 52066"/>
              <a:gd name="adj2" fmla="val 52066"/>
              <a:gd name="adj3" fmla="val 16667"/>
              <a:gd name="adj4" fmla="val 6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Прямые дополнения </a:t>
            </a:r>
          </a:p>
          <a:p>
            <a:pPr algn="ctr"/>
            <a:r>
              <a:rPr lang="ru-RU" sz="2400" dirty="0" smtClean="0"/>
              <a:t>выражаются </a:t>
            </a:r>
          </a:p>
          <a:p>
            <a:pPr algn="ctr"/>
            <a:r>
              <a:rPr lang="ru-RU" sz="2400" b="1" dirty="0" smtClean="0"/>
              <a:t>существительным или местоимением</a:t>
            </a:r>
            <a:r>
              <a:rPr lang="ru-RU" sz="2400" dirty="0" smtClean="0"/>
              <a:t>, </a:t>
            </a:r>
          </a:p>
          <a:p>
            <a:pPr algn="ctr"/>
            <a:r>
              <a:rPr lang="ru-RU" sz="2400" dirty="0" smtClean="0"/>
              <a:t>которое относится </a:t>
            </a:r>
            <a:r>
              <a:rPr lang="ru-RU" sz="2400" b="1" dirty="0" smtClean="0">
                <a:solidFill>
                  <a:srgbClr val="C00000"/>
                </a:solidFill>
              </a:rPr>
              <a:t>к переходному глаголу </a:t>
            </a:r>
            <a:r>
              <a:rPr lang="ru-RU" sz="2400" dirty="0" smtClean="0"/>
              <a:t>и </a:t>
            </a:r>
            <a:r>
              <a:rPr lang="ru-RU" sz="2400" b="1" dirty="0" smtClean="0">
                <a:solidFill>
                  <a:srgbClr val="C00000"/>
                </a:solidFill>
              </a:rPr>
              <a:t>стоит</a:t>
            </a:r>
            <a:r>
              <a:rPr lang="ru-RU" sz="2400" dirty="0" smtClean="0"/>
              <a:t>:</a:t>
            </a:r>
            <a:endParaRPr lang="ru-RU" sz="2400" b="1" dirty="0"/>
          </a:p>
        </p:txBody>
      </p:sp>
      <p:sp>
        <p:nvSpPr>
          <p:cNvPr id="2970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2348880"/>
            <a:ext cx="8712968" cy="1224136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C00000"/>
                </a:solidFill>
              </a:rPr>
              <a:t>в винительном падеже без предлога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    </a:t>
            </a:r>
            <a:r>
              <a:rPr lang="ru-RU" sz="2400" dirty="0" smtClean="0"/>
              <a:t>(отвечает на вопросы КОГО? ЧТО? </a:t>
            </a:r>
            <a:r>
              <a:rPr lang="ru-RU" sz="2400" dirty="0"/>
              <a:t>б</a:t>
            </a:r>
            <a:r>
              <a:rPr lang="ru-RU" sz="2400" dirty="0" smtClean="0"/>
              <a:t>ез предлога): </a:t>
            </a:r>
          </a:p>
          <a:p>
            <a:pPr>
              <a:lnSpc>
                <a:spcPct val="90000"/>
              </a:lnSpc>
              <a:buNone/>
            </a:pPr>
            <a:r>
              <a:rPr lang="ru-RU" sz="2400" i="1" dirty="0" smtClean="0"/>
              <a:t>               </a:t>
            </a:r>
            <a:r>
              <a:rPr lang="ru-RU" sz="2400" i="1" u="sng" dirty="0" smtClean="0"/>
              <a:t>Ель</a:t>
            </a:r>
            <a:r>
              <a:rPr lang="ru-RU" sz="2400" i="1" dirty="0" smtClean="0"/>
              <a:t> рукавом мне </a:t>
            </a:r>
            <a:r>
              <a:rPr lang="ru-RU" sz="2400" b="1" i="1" u="dash" dirty="0" smtClean="0">
                <a:solidFill>
                  <a:schemeClr val="accent5">
                    <a:lumMod val="50000"/>
                  </a:schemeClr>
                </a:solidFill>
              </a:rPr>
              <a:t>тропинку</a:t>
            </a:r>
            <a:r>
              <a:rPr lang="ru-RU" sz="2400" i="1" dirty="0" smtClean="0"/>
              <a:t> </a:t>
            </a:r>
            <a:r>
              <a:rPr lang="ru-RU" sz="2400" b="1" i="1" u="dbl" dirty="0" smtClean="0"/>
              <a:t>завесила</a:t>
            </a:r>
            <a:r>
              <a:rPr lang="ru-RU" sz="2400" i="1" dirty="0" smtClean="0"/>
              <a:t>.</a:t>
            </a:r>
            <a:r>
              <a:rPr lang="ru-RU" sz="2400" dirty="0" smtClean="0"/>
              <a:t> (Фет)</a:t>
            </a:r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179512" y="3645024"/>
            <a:ext cx="8712968" cy="1728192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ru-RU" sz="2600" b="1" dirty="0" smtClean="0">
                <a:solidFill>
                  <a:srgbClr val="C00000"/>
                </a:solidFill>
              </a:rPr>
              <a:t>в родительном падеже при выражении «частичного объекта»      </a:t>
            </a:r>
            <a:r>
              <a:rPr lang="ru-RU" sz="2600" dirty="0" smtClean="0"/>
              <a:t>(в случае, если надо показать, что действие направлено не на весь предмет, а на его часть), т. е. для обозначения части целого: </a:t>
            </a:r>
          </a:p>
          <a:p>
            <a:pPr>
              <a:lnSpc>
                <a:spcPct val="120000"/>
              </a:lnSpc>
              <a:buNone/>
            </a:pPr>
            <a:r>
              <a:rPr lang="ru-RU" sz="2600" i="1" dirty="0" smtClean="0"/>
              <a:t>                       </a:t>
            </a:r>
            <a:r>
              <a:rPr lang="ru-RU" sz="2600" i="1" u="sng" dirty="0" smtClean="0"/>
              <a:t>Он</a:t>
            </a:r>
            <a:r>
              <a:rPr lang="ru-RU" sz="2600" i="1" dirty="0" smtClean="0"/>
              <a:t> </a:t>
            </a:r>
            <a:r>
              <a:rPr lang="ru-RU" sz="2600" b="1" i="1" u="dbl" dirty="0" smtClean="0"/>
              <a:t>налил</a:t>
            </a:r>
            <a:r>
              <a:rPr lang="ru-RU" sz="2600" i="1" dirty="0" smtClean="0"/>
              <a:t> в стакан ландышевых </a:t>
            </a:r>
            <a:r>
              <a:rPr lang="ru-RU" sz="2600" b="1" i="1" u="dash" dirty="0" smtClean="0">
                <a:solidFill>
                  <a:schemeClr val="accent5">
                    <a:lumMod val="50000"/>
                  </a:schemeClr>
                </a:solidFill>
              </a:rPr>
              <a:t>капель</a:t>
            </a:r>
            <a:r>
              <a:rPr lang="ru-RU" sz="2600" i="1" dirty="0" smtClean="0"/>
              <a:t>. </a:t>
            </a:r>
            <a:r>
              <a:rPr lang="ru-RU" sz="2000" i="1" dirty="0" smtClean="0"/>
              <a:t>                                                                                                     </a:t>
            </a:r>
            <a:endParaRPr lang="ru-RU" sz="1600" dirty="0" smtClean="0"/>
          </a:p>
        </p:txBody>
      </p:sp>
      <p:sp>
        <p:nvSpPr>
          <p:cNvPr id="7" name="Rectangle 8"/>
          <p:cNvSpPr txBox="1">
            <a:spLocks noChangeArrowheads="1"/>
          </p:cNvSpPr>
          <p:nvPr/>
        </p:nvSpPr>
        <p:spPr>
          <a:xfrm>
            <a:off x="179512" y="5445224"/>
            <a:ext cx="8712968" cy="12241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в родительном падеже при глаголе с отрицанием: 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400" i="1" dirty="0" smtClean="0"/>
              <a:t>        На вашей родине </a:t>
            </a:r>
            <a:r>
              <a:rPr lang="ru-RU" sz="2400" i="1" u="sng" dirty="0" smtClean="0"/>
              <a:t>вы</a:t>
            </a:r>
            <a:r>
              <a:rPr lang="ru-RU" sz="2400" i="1" dirty="0" smtClean="0"/>
              <a:t> никогда </a:t>
            </a:r>
            <a:r>
              <a:rPr lang="ru-RU" sz="2400" b="1" i="1" u="dbl" dirty="0" smtClean="0"/>
              <a:t>не увидите</a:t>
            </a:r>
            <a:r>
              <a:rPr lang="ru-RU" sz="2400" b="1" i="1" dirty="0" smtClean="0"/>
              <a:t> </a:t>
            </a:r>
            <a:r>
              <a:rPr lang="ru-RU" sz="2400" i="1" dirty="0" smtClean="0"/>
              <a:t>этой </a:t>
            </a:r>
            <a:r>
              <a:rPr lang="ru-RU" sz="2400" b="1" i="1" u="dash" dirty="0" smtClean="0">
                <a:solidFill>
                  <a:schemeClr val="accent5">
                    <a:lumMod val="50000"/>
                  </a:schemeClr>
                </a:solidFill>
              </a:rPr>
              <a:t>прелести</a:t>
            </a:r>
            <a:r>
              <a:rPr lang="ru-RU" sz="2400" i="1" dirty="0" smtClean="0"/>
              <a:t>.</a:t>
            </a:r>
            <a:r>
              <a:rPr lang="ru-RU" sz="2400" dirty="0" smtClean="0"/>
              <a:t>   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</a:t>
            </a:r>
            <a:r>
              <a:rPr lang="ru-RU" sz="2400" dirty="0" smtClean="0"/>
              <a:t>(Паустовский)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70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70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70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970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970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970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7" grpId="0" animBg="1"/>
      <p:bldP spid="29704" grpId="0" build="p" animBg="1"/>
      <p:bldP spid="2970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428860" y="285728"/>
            <a:ext cx="5286412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</a:rPr>
              <a:t>Примечание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556792"/>
            <a:ext cx="8892480" cy="496855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Если </a:t>
            </a:r>
            <a:r>
              <a:rPr lang="ru-RU" dirty="0" smtClean="0">
                <a:solidFill>
                  <a:srgbClr val="C00000"/>
                </a:solidFill>
              </a:rPr>
              <a:t>форма родительного падежа </a:t>
            </a:r>
            <a:r>
              <a:rPr lang="ru-RU" dirty="0" smtClean="0"/>
              <a:t>у дополнения </a:t>
            </a:r>
            <a:r>
              <a:rPr lang="ru-RU" dirty="0" smtClean="0">
                <a:solidFill>
                  <a:srgbClr val="C00000"/>
                </a:solidFill>
              </a:rPr>
              <a:t>сохраняется</a:t>
            </a:r>
            <a:r>
              <a:rPr lang="ru-RU" dirty="0" smtClean="0"/>
              <a:t> как при утверждении, так и при отрицании, то такое дополнение является </a:t>
            </a:r>
            <a:r>
              <a:rPr lang="ru-RU" b="1" dirty="0" smtClean="0">
                <a:solidFill>
                  <a:srgbClr val="C00000"/>
                </a:solidFill>
              </a:rPr>
              <a:t>косвенным</a:t>
            </a:r>
            <a:r>
              <a:rPr lang="ru-RU" dirty="0" smtClean="0"/>
              <a:t>. 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Сравним : </a:t>
            </a:r>
          </a:p>
          <a:p>
            <a:pPr>
              <a:buNone/>
            </a:pPr>
            <a:r>
              <a:rPr lang="ru-RU" i="1" dirty="0" smtClean="0"/>
              <a:t>         Мне </a:t>
            </a:r>
            <a:r>
              <a:rPr lang="ru-RU" i="1" u="dbl" dirty="0" smtClean="0"/>
              <a:t>не хватает</a:t>
            </a:r>
            <a:r>
              <a:rPr lang="ru-RU" dirty="0" smtClean="0"/>
              <a:t> (чего?) </a:t>
            </a:r>
            <a:r>
              <a:rPr lang="ru-RU" i="1" u="dash" dirty="0" smtClean="0"/>
              <a:t>денег</a:t>
            </a:r>
            <a:r>
              <a:rPr lang="ru-RU" i="1" dirty="0" smtClean="0"/>
              <a:t>. – </a:t>
            </a:r>
          </a:p>
          <a:p>
            <a:pPr>
              <a:buNone/>
            </a:pPr>
            <a:r>
              <a:rPr lang="ru-RU" i="1" dirty="0" smtClean="0"/>
              <a:t>         Мне </a:t>
            </a:r>
            <a:r>
              <a:rPr lang="ru-RU" i="1" u="dbl" dirty="0" smtClean="0"/>
              <a:t>хватает</a:t>
            </a:r>
            <a:r>
              <a:rPr lang="ru-RU" dirty="0" smtClean="0"/>
              <a:t> (чего?) </a:t>
            </a:r>
            <a:r>
              <a:rPr lang="ru-RU" i="1" u="dash" dirty="0" smtClean="0"/>
              <a:t>денег</a:t>
            </a:r>
            <a:r>
              <a:rPr lang="ru-RU" dirty="0" smtClean="0"/>
              <a:t>. </a:t>
            </a:r>
            <a:r>
              <a:rPr lang="ru-RU" dirty="0" smtClean="0">
                <a:solidFill>
                  <a:srgbClr val="C00000"/>
                </a:solidFill>
              </a:rPr>
              <a:t>(косв. дополнение)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НО! </a:t>
            </a:r>
            <a:r>
              <a:rPr lang="ru-RU" b="1" u="sng" dirty="0" smtClean="0"/>
              <a:t>Он</a:t>
            </a:r>
            <a:r>
              <a:rPr lang="ru-RU" b="1" dirty="0" smtClean="0"/>
              <a:t> </a:t>
            </a:r>
            <a:r>
              <a:rPr lang="ru-RU" b="1" u="dbl" dirty="0" smtClean="0">
                <a:solidFill>
                  <a:srgbClr val="C00000"/>
                </a:solidFill>
              </a:rPr>
              <a:t>не</a:t>
            </a:r>
            <a:r>
              <a:rPr lang="ru-RU" b="1" u="dbl" dirty="0" smtClean="0"/>
              <a:t> чувствовал</a:t>
            </a:r>
            <a:r>
              <a:rPr lang="ru-RU" b="1" dirty="0" smtClean="0"/>
              <a:t> </a:t>
            </a:r>
            <a:r>
              <a:rPr lang="ru-RU" b="1" u="dash" dirty="0" smtClean="0"/>
              <a:t>вины</a:t>
            </a:r>
            <a:r>
              <a:rPr lang="ru-RU" b="1" dirty="0" smtClean="0"/>
              <a:t>. </a:t>
            </a:r>
            <a:r>
              <a:rPr lang="ru-RU" b="1" u="sng" dirty="0" smtClean="0"/>
              <a:t>Он</a:t>
            </a:r>
            <a:r>
              <a:rPr lang="ru-RU" b="1" dirty="0" smtClean="0"/>
              <a:t> </a:t>
            </a:r>
            <a:r>
              <a:rPr lang="ru-RU" b="1" u="dbl" dirty="0" smtClean="0"/>
              <a:t>чувствовал</a:t>
            </a:r>
            <a:r>
              <a:rPr lang="ru-RU" b="1" dirty="0" smtClean="0"/>
              <a:t> </a:t>
            </a:r>
            <a:r>
              <a:rPr lang="ru-RU" b="1" u="dash" dirty="0" smtClean="0"/>
              <a:t>вину</a:t>
            </a:r>
            <a:r>
              <a:rPr lang="ru-RU" b="1" dirty="0" smtClean="0"/>
              <a:t>.</a:t>
            </a:r>
          </a:p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(прямое дополнение)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Picture 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32656"/>
            <a:ext cx="72008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76056" y="4149080"/>
            <a:ext cx="53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Р.п.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364502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Р.п.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5976" y="5085184"/>
            <a:ext cx="53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Р.п.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12360" y="508518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В.п.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683568" y="260648"/>
            <a:ext cx="7416824" cy="3384376"/>
          </a:xfrm>
          <a:prstGeom prst="downArrowCallout">
            <a:avLst>
              <a:gd name="adj1" fmla="val 52066"/>
              <a:gd name="adj2" fmla="val 52066"/>
              <a:gd name="adj3" fmla="val 16667"/>
              <a:gd name="adj4" fmla="val 6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Косвенные дополнения </a:t>
            </a:r>
            <a:r>
              <a:rPr lang="ru-RU" sz="3200" dirty="0" smtClean="0">
                <a:solidFill>
                  <a:srgbClr val="C00000"/>
                </a:solidFill>
              </a:rPr>
              <a:t>— </a:t>
            </a:r>
          </a:p>
          <a:p>
            <a:pPr algn="ctr"/>
            <a:r>
              <a:rPr lang="ru-RU" sz="2400" dirty="0" smtClean="0"/>
              <a:t>это дополнения, </a:t>
            </a:r>
          </a:p>
          <a:p>
            <a:pPr algn="ctr"/>
            <a:r>
              <a:rPr lang="ru-RU" sz="2400" dirty="0" smtClean="0"/>
              <a:t>выраженные всеми </a:t>
            </a:r>
          </a:p>
          <a:p>
            <a:pPr algn="ctr"/>
            <a:r>
              <a:rPr lang="ru-RU" sz="2400" b="1" dirty="0" smtClean="0"/>
              <a:t>другими формами </a:t>
            </a:r>
          </a:p>
          <a:p>
            <a:pPr algn="ctr"/>
            <a:r>
              <a:rPr lang="ru-RU" sz="2400" b="1" dirty="0" smtClean="0"/>
              <a:t>косвенных падежей без предлогов и с предлогами, </a:t>
            </a:r>
          </a:p>
          <a:p>
            <a:pPr algn="ctr"/>
            <a:r>
              <a:rPr lang="ru-RU" sz="2400" dirty="0" smtClean="0"/>
              <a:t>в том числе </a:t>
            </a:r>
            <a:r>
              <a:rPr lang="ru-RU" sz="2400" i="1" dirty="0" smtClean="0">
                <a:solidFill>
                  <a:srgbClr val="C00000"/>
                </a:solidFill>
              </a:rPr>
              <a:t>винительным падежом с предлогом</a:t>
            </a:r>
            <a:r>
              <a:rPr lang="ru-RU" sz="2400" dirty="0" smtClean="0"/>
              <a:t>.</a:t>
            </a:r>
            <a:endParaRPr lang="ru-RU" sz="2400" b="1" dirty="0"/>
          </a:p>
        </p:txBody>
      </p:sp>
      <p:sp>
        <p:nvSpPr>
          <p:cNvPr id="2970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3573016"/>
            <a:ext cx="8712968" cy="3024336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Например:</a:t>
            </a:r>
          </a:p>
          <a:p>
            <a:pPr>
              <a:lnSpc>
                <a:spcPct val="90000"/>
              </a:lnSpc>
            </a:pPr>
            <a:r>
              <a:rPr lang="ru-RU" sz="3200" i="1" dirty="0" smtClean="0"/>
              <a:t>В этом утре уже </a:t>
            </a:r>
            <a:r>
              <a:rPr lang="ru-RU" sz="3200" i="1" u="dbl" dirty="0" smtClean="0"/>
              <a:t>было</a:t>
            </a:r>
            <a:r>
              <a:rPr lang="ru-RU" sz="3200" i="1" dirty="0" smtClean="0"/>
              <a:t> </a:t>
            </a:r>
            <a:r>
              <a:rPr lang="ru-RU" sz="3200" i="1" u="sng" dirty="0" smtClean="0"/>
              <a:t>предчувствие</a:t>
            </a:r>
            <a:r>
              <a:rPr lang="ru-RU" sz="3200" i="1" dirty="0" smtClean="0"/>
              <a:t> длинного </a:t>
            </a:r>
            <a:r>
              <a:rPr lang="ru-RU" sz="3200" i="1" u="dash" dirty="0" smtClean="0"/>
              <a:t>лета</a:t>
            </a:r>
            <a:r>
              <a:rPr lang="ru-RU" sz="3200" i="1" dirty="0" smtClean="0"/>
              <a:t>, теплых </a:t>
            </a:r>
            <a:r>
              <a:rPr lang="ru-RU" sz="3200" i="1" u="dash" dirty="0" smtClean="0"/>
              <a:t>ливней</a:t>
            </a:r>
            <a:r>
              <a:rPr lang="ru-RU" sz="3200" i="1" dirty="0" smtClean="0"/>
              <a:t>...</a:t>
            </a:r>
            <a:r>
              <a:rPr lang="ru-RU" sz="3200" dirty="0" smtClean="0"/>
              <a:t>   (Паустовский)</a:t>
            </a:r>
          </a:p>
          <a:p>
            <a:pPr>
              <a:lnSpc>
                <a:spcPct val="90000"/>
              </a:lnSpc>
            </a:pPr>
            <a:r>
              <a:rPr lang="ru-RU" sz="3200" i="1" dirty="0" smtClean="0"/>
              <a:t>Так </a:t>
            </a:r>
            <a:r>
              <a:rPr lang="ru-RU" sz="3200" i="1" u="dbl" dirty="0" smtClean="0"/>
              <a:t>забудь</a:t>
            </a:r>
            <a:r>
              <a:rPr lang="ru-RU" sz="3200" i="1" dirty="0" smtClean="0"/>
              <a:t> же про свою </a:t>
            </a:r>
            <a:r>
              <a:rPr lang="ru-RU" sz="3200" i="1" u="dash" dirty="0" smtClean="0"/>
              <a:t>тревогу</a:t>
            </a:r>
            <a:r>
              <a:rPr lang="ru-RU" sz="3200" i="1" dirty="0" smtClean="0"/>
              <a:t>, </a:t>
            </a:r>
            <a:r>
              <a:rPr lang="ru-RU" sz="3200" i="1" u="dbl" dirty="0" smtClean="0"/>
              <a:t>не грусти</a:t>
            </a:r>
            <a:r>
              <a:rPr lang="ru-RU" sz="3200" i="1" dirty="0" smtClean="0"/>
              <a:t> так шибко </a:t>
            </a:r>
            <a:r>
              <a:rPr lang="ru-RU" sz="3200" i="1" u="dash" dirty="0" smtClean="0"/>
              <a:t>обо мне.</a:t>
            </a:r>
            <a:r>
              <a:rPr lang="ru-RU" sz="3200" dirty="0" smtClean="0"/>
              <a:t> (Есенин).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70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70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70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7" grpId="0" animBg="1"/>
      <p:bldP spid="2970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274638"/>
            <a:ext cx="464347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</a:rPr>
              <a:t>Примечание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Дополнение, </a:t>
            </a:r>
          </a:p>
          <a:p>
            <a:pPr algn="ctr">
              <a:buNone/>
            </a:pPr>
            <a:r>
              <a:rPr lang="ru-RU" sz="4000" dirty="0" smtClean="0"/>
              <a:t>выраженное инфинитивом, </a:t>
            </a:r>
          </a:p>
          <a:p>
            <a:pPr algn="ctr">
              <a:buNone/>
            </a:pPr>
            <a:r>
              <a:rPr lang="ru-RU" sz="4000" dirty="0" smtClean="0"/>
              <a:t>не имеет категории падежа:</a:t>
            </a:r>
          </a:p>
          <a:p>
            <a:pPr algn="ctr">
              <a:buNone/>
            </a:pPr>
            <a:r>
              <a:rPr lang="ru-RU" sz="4000" i="1" dirty="0" smtClean="0"/>
              <a:t>Я </a:t>
            </a:r>
            <a:r>
              <a:rPr lang="ru-RU" sz="4000" i="1" u="dbl" dirty="0" smtClean="0"/>
              <a:t>просил</a:t>
            </a:r>
            <a:r>
              <a:rPr lang="ru-RU" sz="4000" i="1" dirty="0" smtClean="0"/>
              <a:t> его </a:t>
            </a:r>
            <a:r>
              <a:rPr lang="ru-RU" sz="4000" i="1" u="dash" dirty="0" smtClean="0">
                <a:solidFill>
                  <a:srgbClr val="0070C0"/>
                </a:solidFill>
              </a:rPr>
              <a:t>уехать</a:t>
            </a:r>
            <a:r>
              <a:rPr lang="ru-RU" sz="4000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800" dirty="0" smtClean="0"/>
              <a:t>Поэтому такие дополнения не характеризуются </a:t>
            </a:r>
          </a:p>
          <a:p>
            <a:pPr algn="ctr">
              <a:buNone/>
            </a:pPr>
            <a:r>
              <a:rPr lang="ru-RU" sz="2800" dirty="0" smtClean="0"/>
              <a:t>ни как прямые, ни как косвенные.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4" name="Picture 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085184"/>
            <a:ext cx="72008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305</Words>
  <Application>Microsoft Office PowerPoint</Application>
  <PresentationFormat>Экран (4:3)</PresentationFormat>
  <Paragraphs>85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Дополнение</vt:lpstr>
      <vt:lpstr>Презентация PowerPoint</vt:lpstr>
      <vt:lpstr>Презентация PowerPoint</vt:lpstr>
      <vt:lpstr>Презентация PowerPoint</vt:lpstr>
      <vt:lpstr>Примечание</vt:lpstr>
      <vt:lpstr>Презентация PowerPoint</vt:lpstr>
      <vt:lpstr>Примечание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Илья</dc:creator>
  <cp:lastModifiedBy>Илья</cp:lastModifiedBy>
  <cp:revision>67</cp:revision>
  <dcterms:modified xsi:type="dcterms:W3CDTF">2019-11-24T14:37:58Z</dcterms:modified>
</cp:coreProperties>
</file>