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</p:sldMasterIdLst>
  <p:sldIdLst>
    <p:sldId id="266" r:id="rId4"/>
    <p:sldId id="256" r:id="rId5"/>
    <p:sldId id="259" r:id="rId6"/>
    <p:sldId id="260" r:id="rId7"/>
    <p:sldId id="265" r:id="rId8"/>
    <p:sldId id="261" r:id="rId9"/>
    <p:sldId id="263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3106"/>
    <a:srgbClr val="093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dirty="0" smtClean="0"/>
              <a:t>Зразок заголовка</a:t>
            </a:r>
            <a:endParaRPr lang="ru-RU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dirty="0" smtClean="0"/>
              <a:t>Зразок підзаголовка</a:t>
            </a:r>
            <a:endParaRPr lang="ru-RU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EE38-B48B-4C84-B77C-FF7F7C35AEC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994D-C650-44BE-9FCE-7C41A914E2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570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EE38-B48B-4C84-B77C-FF7F7C35AEC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994D-C650-44BE-9FCE-7C41A914E2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315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EE38-B48B-4C84-B77C-FF7F7C35AEC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994D-C650-44BE-9FCE-7C41A914E2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042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9875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812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496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620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962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073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654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936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562074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187624" y="1600200"/>
            <a:ext cx="7499176" cy="4525963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EE38-B48B-4C84-B77C-FF7F7C35AEC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994D-C650-44BE-9FCE-7C41A914E2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1527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3116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3901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1334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98758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8129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4967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6200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9628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073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654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344984" y="270892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EE38-B48B-4C84-B77C-FF7F7C35AEC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994D-C650-44BE-9FCE-7C41A914E2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9209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9368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3116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3901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13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EE38-B48B-4C84-B77C-FF7F7C35AEC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994D-C650-44BE-9FCE-7C41A914E2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453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EE38-B48B-4C84-B77C-FF7F7C35AEC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994D-C650-44BE-9FCE-7C41A914E2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635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EE38-B48B-4C84-B77C-FF7F7C35AEC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994D-C650-44BE-9FCE-7C41A914E2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227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EE38-B48B-4C84-B77C-FF7F7C35AEC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994D-C650-44BE-9FCE-7C41A914E2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760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EE38-B48B-4C84-B77C-FF7F7C35AEC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994D-C650-44BE-9FCE-7C41A914E2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718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BEE38-B48B-4C84-B77C-FF7F7C35AEC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F994D-C650-44BE-9FCE-7C41A914E2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531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143000"/>
          </a:xfrm>
          <a:prstGeom prst="homePlate">
            <a:avLst/>
          </a:prstGeom>
          <a:gradFill flip="none" rotWithShape="1">
            <a:gsLst>
              <a:gs pos="0">
                <a:srgbClr val="093303"/>
              </a:gs>
              <a:gs pos="0">
                <a:schemeClr val="bg1"/>
              </a:gs>
              <a:gs pos="63000">
                <a:srgbClr val="FFC000"/>
              </a:gs>
            </a:gsLst>
            <a:path path="circle">
              <a:fillToRect l="100000" b="100000"/>
            </a:path>
            <a:tileRect t="-100000" r="-100000"/>
          </a:gradFill>
          <a:effectLst>
            <a:outerShdw blurRad="40000" dist="20000" dir="5400000" rotWithShape="0">
              <a:srgbClr val="000000">
                <a:alpha val="38000"/>
              </a:srgbClr>
            </a:outerShdw>
            <a:reflection stA="99000" endPos="0" dir="5400000" sy="-100000" algn="bl" rotWithShape="0"/>
          </a:effectLst>
        </p:spPr>
        <p:style>
          <a:lnRef idx="1">
            <a:schemeClr val="accent6"/>
          </a:lnRef>
          <a:fillRef idx="1003">
            <a:schemeClr val="dk2"/>
          </a:fillRef>
          <a:effectRef idx="1">
            <a:schemeClr val="accent6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uk-UA" dirty="0" smtClean="0"/>
              <a:t>Зразок заголовка</a:t>
            </a:r>
            <a:endParaRPr lang="ru-RU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475656" y="1600200"/>
            <a:ext cx="721114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dirty="0" smtClean="0"/>
              <a:t>Зразок тексту</a:t>
            </a:r>
          </a:p>
          <a:p>
            <a:pPr lvl="1"/>
            <a:r>
              <a:rPr lang="uk-UA" dirty="0" smtClean="0"/>
              <a:t>Другий рівень</a:t>
            </a:r>
          </a:p>
          <a:p>
            <a:pPr lvl="2"/>
            <a:r>
              <a:rPr lang="uk-UA" dirty="0" smtClean="0"/>
              <a:t>Третій рівень</a:t>
            </a:r>
          </a:p>
          <a:p>
            <a:pPr lvl="3"/>
            <a:r>
              <a:rPr lang="uk-UA" dirty="0" smtClean="0"/>
              <a:t>Четвертий рівень</a:t>
            </a:r>
          </a:p>
          <a:p>
            <a:pPr lvl="4"/>
            <a:r>
              <a:rPr lang="uk-UA" dirty="0" smtClean="0"/>
              <a:t>П'ятий рівень</a:t>
            </a:r>
            <a:endParaRPr lang="ru-RU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BEE38-B48B-4C84-B77C-FF7F7C35AEC8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F994D-C650-44BE-9FCE-7C41A914E2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596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0541" cmpd="sng">
            <a:solidFill>
              <a:schemeClr val="tx1"/>
            </a:solidFill>
            <a:prstDash val="solid"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088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E0A8-8E48-42ED-884C-4B8AE84DB2D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21B3-E6C5-444F-8155-046F2E6A27A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088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0.png"/><Relationship Id="rId4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learningapps.org/457679" TargetMode="Externa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Без названия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549" y="116632"/>
            <a:ext cx="1924050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94693" y="2634962"/>
            <a:ext cx="34857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Готфрид Вильгельм Лейбниц 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(1646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—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1716)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56403" y="2665739"/>
            <a:ext cx="19788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Иоганн Бернулли 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(1667—1748)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7" name="Picture 3" descr="C:\Users\ADMIN\Desktop\Без назван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088" y="178977"/>
            <a:ext cx="1847504" cy="230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442" y="3405975"/>
            <a:ext cx="2085975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94903" y="6032446"/>
            <a:ext cx="1731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Леонард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Эйлер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(1707 – 1783)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090" y="3263100"/>
            <a:ext cx="2095500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33543" y="6170945"/>
            <a:ext cx="2076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Бернард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</a:rPr>
              <a:t>Больцано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(1781 -1848)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63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Функция числового аргумента. Способы задания функции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36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692696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Cambria Math" pitchFamily="18" charset="0"/>
                <a:ea typeface="Cambria Math" pitchFamily="18" charset="0"/>
              </a:rPr>
              <a:t>1. Найдите значение функции y=x(3-x) при x=-3.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625295" y="2078151"/>
            <a:ext cx="1162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г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) -27.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547664" y="3212976"/>
                <a:ext cx="7056784" cy="11949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800" dirty="0">
                    <a:latin typeface="Cambria Math" pitchFamily="18" charset="0"/>
                    <a:ea typeface="Cambria Math" pitchFamily="18" charset="0"/>
                  </a:rPr>
                  <a:t>2. Функция задана формулой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 pitchFamily="18" charset="0"/>
                        <a:ea typeface="Cambria Math" pitchFamily="18" charset="0"/>
                      </a:rPr>
                      <m:t>𝑦</m:t>
                    </m:r>
                    <m:r>
                      <a:rPr lang="ru-RU" sz="2800" i="1">
                        <a:latin typeface="Cambria Math" pitchFamily="18" charset="0"/>
                        <a:ea typeface="Cambria Math" pitchFamily="18" charset="0"/>
                      </a:rPr>
                      <m:t>=</m:t>
                    </m:r>
                    <m:f>
                      <m:fPr>
                        <m:ctrlPr>
                          <a:rPr lang="ru-RU" sz="2800" i="1">
                            <a:latin typeface="Cambria Math"/>
                            <a:ea typeface="Cambria Math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ru-RU" sz="2800" i="1">
                                <a:latin typeface="Cambria Math"/>
                                <a:ea typeface="Cambria Math" pitchFamily="18" charset="0"/>
                              </a:rPr>
                            </m:ctrlPr>
                          </m:sSupPr>
                          <m:e>
                            <m:r>
                              <a:rPr lang="ru-RU" sz="2800" i="1">
                                <a:latin typeface="Cambria Math" pitchFamily="18" charset="0"/>
                                <a:ea typeface="Cambria Math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800" i="1">
                                <a:latin typeface="Cambria Math" pitchFamily="18" charset="0"/>
                                <a:ea typeface="Cambria Math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ru-RU" sz="2800" i="1">
                            <a:latin typeface="Cambria Math" pitchFamily="18" charset="0"/>
                            <a:ea typeface="Cambria Math" pitchFamily="18" charset="0"/>
                          </a:rPr>
                          <m:t>−8</m:t>
                        </m:r>
                      </m:num>
                      <m:den>
                        <m:r>
                          <a:rPr lang="ru-RU" sz="2800" i="1">
                            <a:latin typeface="Cambria Math" pitchFamily="18" charset="0"/>
                            <a:ea typeface="Cambria Math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2800" dirty="0">
                    <a:latin typeface="Cambria Math" pitchFamily="18" charset="0"/>
                    <a:ea typeface="Cambria Math" pitchFamily="18" charset="0"/>
                  </a:rPr>
                  <a:t>. Укажите область определения. </a:t>
                </a: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3212976"/>
                <a:ext cx="7056784" cy="1194943"/>
              </a:xfrm>
              <a:prstGeom prst="rect">
                <a:avLst/>
              </a:prstGeom>
              <a:blipFill rotWithShape="1">
                <a:blip r:embed="rId2"/>
                <a:stretch>
                  <a:fillRect l="-1815" b="-132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7093895" y="4771805"/>
                <a:ext cx="159255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</a:rPr>
                  <a:t>г</a:t>
                </a:r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m:t>𝒙</m:t>
                    </m:r>
                    <m:r>
                      <a:rPr lang="ru-RU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m:t>≠</m:t>
                    </m:r>
                    <m:r>
                      <a:rPr lang="ru-RU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m:t>𝟑</m:t>
                    </m:r>
                  </m:oMath>
                </a14:m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</a:rPr>
                  <a:t>. </a:t>
                </a: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3895" y="4771805"/>
                <a:ext cx="1592552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8046" t="-11628" r="-7280" b="-313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2051720" y="2060848"/>
            <a:ext cx="1276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а) -18;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07904" y="2060848"/>
            <a:ext cx="9781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б) 0;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26633" y="2069402"/>
            <a:ext cx="11705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в) 18;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1547664" y="4749397"/>
                <a:ext cx="189551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</a:rPr>
                  <a:t>а)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m:t>𝒙</m:t>
                    </m:r>
                    <m:r>
                      <a:rPr lang="ru-RU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m:t>≠±</m:t>
                    </m:r>
                    <m:r>
                      <a:rPr lang="ru-RU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m:t>𝟐</m:t>
                    </m:r>
                  </m:oMath>
                </a14:m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</a:rPr>
                  <a:t>; </a:t>
                </a:r>
                <a:endParaRPr lang="ru-RU" b="1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4749397"/>
                <a:ext cx="1895519" cy="523220"/>
              </a:xfrm>
              <a:prstGeom prst="rect">
                <a:avLst/>
              </a:prstGeom>
              <a:blipFill rotWithShape="1">
                <a:blip r:embed="rId4"/>
                <a:stretch>
                  <a:fillRect l="-6752" t="-13953" r="-6109" b="-290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3707904" y="4783668"/>
                <a:ext cx="101912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</a:rPr>
                  <a:t>б</a:t>
                </a:r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m:t>𝑹</m:t>
                    </m:r>
                  </m:oMath>
                </a14:m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</a:rPr>
                  <a:t>; </a:t>
                </a:r>
                <a:endParaRPr lang="ru-RU" b="1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783668"/>
                <a:ext cx="1019125" cy="523220"/>
              </a:xfrm>
              <a:prstGeom prst="rect">
                <a:avLst/>
              </a:prstGeom>
              <a:blipFill rotWithShape="1">
                <a:blip r:embed="rId5"/>
                <a:stretch>
                  <a:fillRect l="-11976" t="-13953" r="-11976" b="-290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5156899" y="4771805"/>
                <a:ext cx="16406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</a:rPr>
                  <a:t>в</a:t>
                </a:r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m:t>𝒙</m:t>
                    </m:r>
                    <m:r>
                      <a:rPr lang="ru-RU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m:t>≠</m:t>
                    </m:r>
                    <m:r>
                      <a:rPr lang="ru-RU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</a:rPr>
                      <m:t>𝟐</m:t>
                    </m:r>
                  </m:oMath>
                </a14:m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</a:rPr>
                  <a:t>; </a:t>
                </a:r>
                <a:endParaRPr lang="ru-RU" b="1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899" y="4771805"/>
                <a:ext cx="1640642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7807" t="-13953" r="-7063" b="-290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634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547664" y="620688"/>
                <a:ext cx="6912768" cy="14470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2800" dirty="0">
                    <a:latin typeface="Cambria Math" pitchFamily="18" charset="0"/>
                    <a:ea typeface="Cambria Math" pitchFamily="18" charset="0"/>
                    <a:cs typeface="Times New Roman"/>
                  </a:rPr>
                  <a:t>3. Какая точка принадлежит графику функции </a:t>
                </a:r>
                <a14:m>
                  <m:oMath xmlns:m="http://schemas.openxmlformats.org/officeDocument/2006/math">
                    <m:r>
                      <a:rPr lang="ru-RU" sz="2800" i="1">
                        <a:effectLst/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𝑦</m:t>
                    </m:r>
                    <m:r>
                      <a:rPr lang="ru-RU" sz="2800" i="1">
                        <a:effectLst/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800" i="1">
                            <a:effectLst/>
                            <a:latin typeface="Cambria Math"/>
                            <a:ea typeface="Cambria Math" pitchFamily="18" charset="0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800" i="1">
                            <a:effectLst/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𝑥</m:t>
                        </m:r>
                        <m:r>
                          <a:rPr lang="ru-RU" sz="2800" i="1">
                            <a:effectLst/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+5</m:t>
                        </m:r>
                      </m:e>
                    </m:rad>
                  </m:oMath>
                </a14:m>
                <a:r>
                  <a:rPr lang="ru-RU" sz="2800" dirty="0">
                    <a:effectLst/>
                    <a:latin typeface="Cambria Math" pitchFamily="18" charset="0"/>
                    <a:ea typeface="Cambria Math" pitchFamily="18" charset="0"/>
                    <a:cs typeface="Times New Roman"/>
                  </a:rPr>
                  <a:t>.</a:t>
                </a:r>
                <a:endParaRPr lang="ru-RU" sz="2800" dirty="0">
                  <a:latin typeface="Cambria Math" pitchFamily="18" charset="0"/>
                  <a:ea typeface="Cambria Math" pitchFamily="18" charset="0"/>
                  <a:cs typeface="Times New Roman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620688"/>
                <a:ext cx="6912768" cy="1447063"/>
              </a:xfrm>
              <a:prstGeom prst="rect">
                <a:avLst/>
              </a:prstGeom>
              <a:blipFill rotWithShape="1">
                <a:blip r:embed="rId2"/>
                <a:stretch>
                  <a:fillRect l="-1852" r="-1764" b="-42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1621886" y="2157926"/>
            <a:ext cx="22108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Times New Roman"/>
              </a:rPr>
              <a:t>а) А(-21;-4);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70367" y="2157926"/>
            <a:ext cx="1789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Times New Roman"/>
              </a:rPr>
              <a:t>б) В(4;3);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34678" y="2124924"/>
            <a:ext cx="1765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Times New Roman"/>
              </a:rPr>
              <a:t>в) С(0;5);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2899" y="2083360"/>
            <a:ext cx="19111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Times New Roman"/>
              </a:rPr>
              <a:t>г) </a:t>
            </a:r>
            <a:r>
              <a:rPr lang="en-US" sz="2800" b="1" dirty="0">
                <a:solidFill>
                  <a:schemeClr val="accent3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Times New Roman"/>
              </a:rPr>
              <a:t>D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  <a:cs typeface="Times New Roman"/>
              </a:rPr>
              <a:t>(-4;-1).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1439652" y="2952464"/>
                <a:ext cx="7524836" cy="20067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2800" dirty="0" smtClean="0">
                    <a:latin typeface="Cambria Math" pitchFamily="18" charset="0"/>
                    <a:ea typeface="Cambria Math" pitchFamily="18" charset="0"/>
                    <a:cs typeface="Times New Roman"/>
                  </a:rPr>
                  <a:t>4. При каком значении параметра </a:t>
                </a:r>
                <a14:m>
                  <m:oMath xmlns:m="http://schemas.openxmlformats.org/officeDocument/2006/math">
                    <m:r>
                      <a:rPr lang="ru-RU" sz="2800" i="1">
                        <a:effectLst/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𝑎</m:t>
                    </m:r>
                  </m:oMath>
                </a14:m>
                <a:r>
                  <a:rPr lang="ru-RU" sz="2800" dirty="0">
                    <a:effectLst/>
                    <a:latin typeface="Cambria Math" pitchFamily="18" charset="0"/>
                    <a:ea typeface="Cambria Math" pitchFamily="18" charset="0"/>
                    <a:cs typeface="Times New Roman"/>
                  </a:rPr>
                  <a:t> график функции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𝑦</m:t>
                    </m:r>
                    <m:r>
                      <a:rPr lang="ru-RU" sz="2800" i="1">
                        <a:effectLst/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800" i="1">
                            <a:effectLst/>
                            <a:latin typeface="Cambria Math"/>
                            <a:ea typeface="Cambria Math" pitchFamily="18" charset="0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800" i="1">
                            <a:effectLst/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𝑥</m:t>
                        </m:r>
                        <m:r>
                          <a:rPr lang="ru-RU" sz="2800" i="1">
                            <a:effectLst/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+12</m:t>
                        </m:r>
                      </m:e>
                    </m:rad>
                    <m:r>
                      <a:rPr lang="ru-RU" sz="2800" i="1">
                        <a:effectLst/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+</m:t>
                    </m:r>
                    <m:r>
                      <a:rPr lang="ru-RU" sz="2800" i="1">
                        <a:effectLst/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𝑎</m:t>
                    </m:r>
                  </m:oMath>
                </a14:m>
                <a:r>
                  <a:rPr lang="ru-RU" sz="2800" dirty="0">
                    <a:effectLst/>
                    <a:latin typeface="Cambria Math" pitchFamily="18" charset="0"/>
                    <a:ea typeface="Cambria Math" pitchFamily="18" charset="0"/>
                    <a:cs typeface="Times New Roman"/>
                  </a:rPr>
                  <a:t> проходит через точку А(4;9</a:t>
                </a:r>
                <a:r>
                  <a:rPr lang="ru-RU" sz="2800" dirty="0" smtClean="0">
                    <a:effectLst/>
                    <a:latin typeface="Cambria Math" pitchFamily="18" charset="0"/>
                    <a:ea typeface="Cambria Math" pitchFamily="18" charset="0"/>
                    <a:cs typeface="Times New Roman"/>
                  </a:rPr>
                  <a:t>).</a:t>
                </a:r>
                <a:endParaRPr lang="ru-RU" sz="2800" dirty="0">
                  <a:latin typeface="Cambria Math" pitchFamily="18" charset="0"/>
                  <a:ea typeface="Cambria Math" pitchFamily="18" charset="0"/>
                  <a:cs typeface="Times New Roman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9652" y="2952464"/>
                <a:ext cx="7524836" cy="2006768"/>
              </a:xfrm>
              <a:prstGeom prst="rect">
                <a:avLst/>
              </a:prstGeom>
              <a:blipFill rotWithShape="1">
                <a:blip r:embed="rId3"/>
                <a:stretch>
                  <a:fillRect l="-1619" r="-1619" b="-727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6676496" y="5584873"/>
                <a:ext cx="111280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just"/>
                <a:r>
                  <a:rPr lang="ru-RU" sz="2800" b="1" dirty="0" smtClean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  <a:cs typeface="Times New Roman"/>
                  </a:rPr>
                  <a:t>г</a:t>
                </a:r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  <a:cs typeface="Times New Roman"/>
                  </a:rPr>
                  <a:t>)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±</m:t>
                    </m:r>
                    <m:r>
                      <a:rPr lang="ru-RU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𝟓</m:t>
                    </m:r>
                  </m:oMath>
                </a14:m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  <a:cs typeface="Times New Roman"/>
                  </a:rPr>
                  <a:t>.</a:t>
                </a: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6496" y="5584873"/>
                <a:ext cx="1112805" cy="523220"/>
              </a:xfrm>
              <a:prstGeom prst="rect">
                <a:avLst/>
              </a:prstGeom>
              <a:blipFill rotWithShape="1">
                <a:blip r:embed="rId4"/>
                <a:stretch>
                  <a:fillRect l="-10929" t="-11628" r="-11475" b="-313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1763688" y="5584873"/>
                <a:ext cx="117852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  <a:cs typeface="Times New Roman"/>
                  </a:rPr>
                  <a:t>а)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𝟏𝟑</m:t>
                    </m:r>
                  </m:oMath>
                </a14:m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  <a:cs typeface="Times New Roman"/>
                  </a:rPr>
                  <a:t>; </a:t>
                </a:r>
                <a:endParaRPr lang="ru-RU" b="1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5584873"/>
                <a:ext cx="1178528" cy="523220"/>
              </a:xfrm>
              <a:prstGeom prst="rect">
                <a:avLst/>
              </a:prstGeom>
              <a:blipFill rotWithShape="1">
                <a:blip r:embed="rId5"/>
                <a:stretch>
                  <a:fillRect l="-10309" t="-13953" r="-9794" b="-290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3381290" y="5546987"/>
                <a:ext cx="97815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  <a:cs typeface="Times New Roman"/>
                  </a:rPr>
                  <a:t>б</a:t>
                </a:r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  <a:cs typeface="Times New Roman"/>
                  </a:rPr>
                  <a:t>)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𝟓</m:t>
                    </m:r>
                  </m:oMath>
                </a14:m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  <a:cs typeface="Times New Roman"/>
                  </a:rPr>
                  <a:t>; </a:t>
                </a:r>
                <a:endParaRPr lang="ru-RU" b="1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1290" y="5546987"/>
                <a:ext cx="978153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13125" t="-13953" r="-12500" b="-290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4797648" y="5584873"/>
                <a:ext cx="145905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  <a:cs typeface="Times New Roman"/>
                  </a:rPr>
                  <a:t>в</a:t>
                </a:r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  <a:cs typeface="Times New Roman"/>
                  </a:rPr>
                  <a:t>) </a:t>
                </a:r>
                <a14:m>
                  <m:oMath xmlns:m="http://schemas.openxmlformats.org/officeDocument/2006/math">
                    <m:r>
                      <a:rPr lang="ru-RU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±</m:t>
                    </m:r>
                    <m:r>
                      <a:rPr lang="ru-RU" sz="2800" b="1" i="1">
                        <a:solidFill>
                          <a:schemeClr val="accent3">
                            <a:lumMod val="50000"/>
                          </a:schemeClr>
                        </a:solidFill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𝟏𝟑</m:t>
                    </m:r>
                  </m:oMath>
                </a14:m>
                <a:r>
                  <a:rPr lang="ru-RU" sz="2800" b="1" dirty="0">
                    <a:solidFill>
                      <a:schemeClr val="accent3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  <a:cs typeface="Times New Roman"/>
                  </a:rPr>
                  <a:t>; </a:t>
                </a:r>
                <a:endParaRPr lang="ru-RU" b="1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7648" y="5584873"/>
                <a:ext cx="1459054" cy="523220"/>
              </a:xfrm>
              <a:prstGeom prst="rect">
                <a:avLst/>
              </a:prstGeom>
              <a:blipFill rotWithShape="1">
                <a:blip r:embed="rId7"/>
                <a:stretch>
                  <a:fillRect l="-8368" t="-13953" r="-7950" b="-290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965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511206"/>
            <a:ext cx="49942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u="sng" dirty="0">
                <a:solidFill>
                  <a:srgbClr val="0000FF"/>
                </a:solidFill>
                <a:ea typeface="Calibri"/>
                <a:cs typeface="Times New Roman"/>
                <a:hlinkClick r:id="rId2"/>
              </a:rPr>
              <a:t>https://learningapps.org/457679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733" y="2708920"/>
            <a:ext cx="2932113" cy="242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85106"/>
            <a:ext cx="2932113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255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2014536" y="260648"/>
            <a:ext cx="6517903" cy="6048672"/>
            <a:chOff x="2014536" y="260648"/>
            <a:chExt cx="6517903" cy="6048672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4536" y="260648"/>
              <a:ext cx="6517903" cy="6048672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2135913" y="3284984"/>
              <a:ext cx="1808506" cy="1780456"/>
            </a:xfrm>
            <a:prstGeom prst="line">
              <a:avLst/>
            </a:prstGeom>
            <a:noFill/>
            <a:ln w="57150" cap="flat" cmpd="sng" algn="ctr">
              <a:solidFill>
                <a:srgbClr val="C0504D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cxnSp>
        <p:sp>
          <p:nvSpPr>
            <p:cNvPr id="6" name="Дуга 5"/>
            <p:cNvSpPr/>
            <p:nvPr/>
          </p:nvSpPr>
          <p:spPr>
            <a:xfrm rot="9815854">
              <a:off x="4042521" y="1545780"/>
              <a:ext cx="1201625" cy="4070933"/>
            </a:xfrm>
            <a:prstGeom prst="arc">
              <a:avLst>
                <a:gd name="adj1" fmla="val 16313187"/>
                <a:gd name="adj2" fmla="val 2238450"/>
              </a:avLst>
            </a:prstGeom>
            <a:noFill/>
            <a:ln w="57150" cap="flat" cmpd="sng" algn="ctr">
              <a:solidFill>
                <a:srgbClr val="C0504D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Дуга 6"/>
            <p:cNvSpPr/>
            <p:nvPr/>
          </p:nvSpPr>
          <p:spPr>
            <a:xfrm rot="11703610" flipH="1">
              <a:off x="5020179" y="1483966"/>
              <a:ext cx="1185817" cy="4121998"/>
            </a:xfrm>
            <a:prstGeom prst="arc">
              <a:avLst>
                <a:gd name="adj1" fmla="val 16313187"/>
                <a:gd name="adj2" fmla="val 2238450"/>
              </a:avLst>
            </a:prstGeom>
            <a:noFill/>
            <a:ln w="57150" cap="flat" cmpd="sng" algn="ctr">
              <a:solidFill>
                <a:srgbClr val="C0504D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6360879" y="3294468"/>
              <a:ext cx="1942020" cy="1951185"/>
            </a:xfrm>
            <a:prstGeom prst="line">
              <a:avLst/>
            </a:prstGeom>
            <a:noFill/>
            <a:ln w="57150" cap="flat" cmpd="sng" algn="ctr">
              <a:solidFill>
                <a:srgbClr val="C0504D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cxnSp>
        <p:sp>
          <p:nvSpPr>
            <p:cNvPr id="10" name="Овал 9"/>
            <p:cNvSpPr/>
            <p:nvPr/>
          </p:nvSpPr>
          <p:spPr>
            <a:xfrm>
              <a:off x="3882656" y="3204395"/>
              <a:ext cx="123525" cy="7317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6237354" y="3175229"/>
              <a:ext cx="123525" cy="7317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51327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115616" y="980728"/>
                <a:ext cx="5472608" cy="9367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𝑨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𝟏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.  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𝒇</m:t>
                      </m:r>
                      <m:d>
                        <m:dPr>
                          <m:ctrlPr>
                            <a:rPr lang="ru-RU" b="1" i="1">
                              <a:latin typeface="Cambria Math"/>
                              <a:ea typeface="Cambria Math" pitchFamily="18" charset="0"/>
                            </a:rPr>
                          </m:ctrlPr>
                        </m:dPr>
                        <m:e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𝒙</m:t>
                          </m:r>
                        </m:e>
                      </m:d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b="1" i="1">
                              <a:latin typeface="Cambria Math"/>
                              <a:ea typeface="Cambria Math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b="1" i="1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1" i="1">
                                  <a:latin typeface="Cambria Math" pitchFamily="18" charset="0"/>
                                  <a:ea typeface="Cambria Math" pitchFamily="18" charset="0"/>
                                  <a:cs typeface="Times New Roman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ru-RU" b="1" i="1">
                                  <a:latin typeface="Cambria Math" pitchFamily="18" charset="0"/>
                                  <a:ea typeface="Cambria Math" pitchFamily="18" charset="0"/>
                                  <a:cs typeface="Times New Roman"/>
                                </a:rPr>
                                <m:t>𝟐</m:t>
                              </m:r>
                            </m:sup>
                          </m:sSup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−</m:t>
                          </m:r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𝟒</m:t>
                          </m:r>
                        </m:num>
                        <m:den>
                          <m:sSup>
                            <m:sSupPr>
                              <m:ctrlPr>
                                <a:rPr lang="ru-RU" b="1" i="1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1" i="1">
                                  <a:latin typeface="Cambria Math" pitchFamily="18" charset="0"/>
                                  <a:ea typeface="Cambria Math" pitchFamily="18" charset="0"/>
                                  <a:cs typeface="Times New Roman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ru-RU" b="1" i="1">
                                  <a:latin typeface="Cambria Math" pitchFamily="18" charset="0"/>
                                  <a:ea typeface="Cambria Math" pitchFamily="18" charset="0"/>
                                  <a:cs typeface="Times New Roman"/>
                                </a:rPr>
                                <m:t>𝟐</m:t>
                              </m:r>
                            </m:sup>
                          </m:sSup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+</m:t>
                          </m:r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𝟒</m:t>
                          </m:r>
                        </m:den>
                      </m:f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;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𝒇</m:t>
                      </m:r>
                      <m:d>
                        <m:dPr>
                          <m:ctrlPr>
                            <a:rPr lang="ru-RU" b="1" i="1">
                              <a:latin typeface="Cambria Math"/>
                              <a:ea typeface="Cambria Math" pitchFamily="18" charset="0"/>
                            </a:rPr>
                          </m:ctrlPr>
                        </m:dPr>
                        <m:e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𝟏</m:t>
                          </m:r>
                        </m:e>
                      </m:d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b="1" i="1">
                              <a:latin typeface="Cambria Math"/>
                              <a:ea typeface="Cambria Math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b="1" i="1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1" i="1">
                                  <a:latin typeface="Cambria Math" pitchFamily="18" charset="0"/>
                                  <a:ea typeface="Cambria Math" pitchFamily="18" charset="0"/>
                                  <a:cs typeface="Times New Roman"/>
                                </a:rPr>
                                <m:t>𝟏</m:t>
                              </m:r>
                            </m:e>
                            <m:sup>
                              <m:r>
                                <a:rPr lang="ru-RU" b="1" i="1">
                                  <a:latin typeface="Cambria Math" pitchFamily="18" charset="0"/>
                                  <a:ea typeface="Cambria Math" pitchFamily="18" charset="0"/>
                                  <a:cs typeface="Times New Roman"/>
                                </a:rPr>
                                <m:t>𝟐</m:t>
                              </m:r>
                            </m:sup>
                          </m:sSup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−</m:t>
                          </m:r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𝟒</m:t>
                          </m:r>
                        </m:num>
                        <m:den>
                          <m:sSup>
                            <m:sSupPr>
                              <m:ctrlPr>
                                <a:rPr lang="ru-RU" b="1" i="1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sSupPr>
                            <m:e>
                              <m:r>
                                <a:rPr lang="ru-RU" b="1" i="1">
                                  <a:latin typeface="Cambria Math" pitchFamily="18" charset="0"/>
                                  <a:ea typeface="Cambria Math" pitchFamily="18" charset="0"/>
                                  <a:cs typeface="Times New Roman"/>
                                </a:rPr>
                                <m:t>𝟏</m:t>
                              </m:r>
                            </m:e>
                            <m:sup>
                              <m:r>
                                <a:rPr lang="ru-RU" b="1" i="1">
                                  <a:latin typeface="Cambria Math" pitchFamily="18" charset="0"/>
                                  <a:ea typeface="Cambria Math" pitchFamily="18" charset="0"/>
                                  <a:cs typeface="Times New Roman"/>
                                </a:rPr>
                                <m:t>𝟐</m:t>
                              </m:r>
                            </m:sup>
                          </m:sSup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+</m:t>
                          </m:r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𝟒</m:t>
                          </m:r>
                        </m:den>
                      </m:f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b="1" i="1">
                              <a:latin typeface="Cambria Math"/>
                              <a:ea typeface="Cambria Math" pitchFamily="18" charset="0"/>
                            </a:rPr>
                          </m:ctrlPr>
                        </m:fPr>
                        <m:num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−</m:t>
                          </m:r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𝟑</m:t>
                          </m:r>
                        </m:num>
                        <m:den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𝟓</m:t>
                          </m:r>
                        </m:den>
                      </m:f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=−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𝟎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,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𝟔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 </m:t>
                      </m:r>
                    </m:oMath>
                  </m:oMathPara>
                </a14:m>
                <a:endParaRPr lang="ru-RU" b="1" dirty="0" smtClean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ru-RU" b="1" dirty="0" smtClean="0">
                    <a:latin typeface="Cambria Math" pitchFamily="18" charset="0"/>
                    <a:ea typeface="Cambria Math" pitchFamily="18" charset="0"/>
                  </a:rPr>
                  <a:t>Ответ: 2.</a:t>
                </a:r>
                <a:endParaRPr lang="ru-RU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980728"/>
                <a:ext cx="5472608" cy="936795"/>
              </a:xfrm>
              <a:prstGeom prst="rect">
                <a:avLst/>
              </a:prstGeom>
              <a:blipFill rotWithShape="1">
                <a:blip r:embed="rId2"/>
                <a:stretch>
                  <a:fillRect l="-891" b="-90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1187624" y="2060848"/>
                <a:ext cx="5976664" cy="9723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𝑨</m:t>
                      </m:r>
                      <m:r>
                        <a:rPr lang="ru-RU" b="1" i="1" smtClean="0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𝟐</m:t>
                      </m:r>
                      <m:r>
                        <a:rPr lang="ru-RU" b="1" i="1" smtClean="0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.  </m:t>
                      </m:r>
                      <m:r>
                        <a:rPr lang="ru-RU" b="1" i="1" smtClean="0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𝒇</m:t>
                      </m:r>
                      <m:d>
                        <m:dPr>
                          <m:ctrlPr>
                            <a:rPr lang="ru-RU" b="1" i="1">
                              <a:latin typeface="Cambria Math"/>
                              <a:ea typeface="Cambria Math" pitchFamily="18" charset="0"/>
                            </a:rPr>
                          </m:ctrlPr>
                        </m:dPr>
                        <m:e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𝒙</m:t>
                          </m:r>
                        </m:e>
                      </m:d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b="1" i="1">
                              <a:latin typeface="Cambria Math"/>
                              <a:ea typeface="Cambria Math" pitchFamily="18" charset="0"/>
                            </a:rPr>
                          </m:ctrlPr>
                        </m:radPr>
                        <m:deg/>
                        <m:e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𝟏</m:t>
                          </m:r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−</m:t>
                          </m:r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𝒙</m:t>
                          </m:r>
                        </m:e>
                      </m:rad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;</m:t>
                      </m:r>
                      <m:r>
                        <a:rPr lang="ru-RU" b="1" i="1" smtClean="0">
                          <a:latin typeface="Cambria Math"/>
                          <a:ea typeface="Cambria Math" pitchFamily="18" charset="0"/>
                          <a:cs typeface="Times New Roman"/>
                        </a:rPr>
                        <m:t> 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𝟏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−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𝒙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≥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𝟎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; 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𝒙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≤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𝟏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; </m:t>
                      </m:r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𝑫</m:t>
                      </m:r>
                      <m:d>
                        <m:dPr>
                          <m:ctrlPr>
                            <a:rPr lang="ru-RU" b="1" i="1">
                              <a:latin typeface="Cambria Math"/>
                              <a:ea typeface="Cambria Math" pitchFamily="18" charset="0"/>
                            </a:rPr>
                          </m:ctrlPr>
                        </m:dPr>
                        <m:e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𝒇</m:t>
                          </m:r>
                        </m:e>
                      </m:d>
                      <m:r>
                        <a:rPr lang="ru-RU" b="1" i="1">
                          <a:latin typeface="Cambria Math" pitchFamily="18" charset="0"/>
                          <a:ea typeface="Cambria Math" pitchFamily="18" charset="0"/>
                          <a:cs typeface="Times New Roman"/>
                        </a:rPr>
                        <m:t>=</m:t>
                      </m:r>
                      <m:d>
                        <m:dPr>
                          <m:endChr m:val=""/>
                          <m:ctrlPr>
                            <a:rPr lang="ru-RU" b="1" i="1">
                              <a:latin typeface="Cambria Math"/>
                              <a:ea typeface="Cambria Math" pitchFamily="18" charset="0"/>
                            </a:rPr>
                          </m:ctrlPr>
                        </m:dPr>
                        <m:e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−∞;</m:t>
                          </m:r>
                        </m:e>
                      </m:d>
                      <m:d>
                        <m:dPr>
                          <m:begChr m:val=""/>
                          <m:endChr m:val="]"/>
                          <m:ctrlPr>
                            <a:rPr lang="ru-RU" b="1" i="1">
                              <a:latin typeface="Cambria Math"/>
                              <a:ea typeface="Cambria Math" pitchFamily="18" charset="0"/>
                            </a:rPr>
                          </m:ctrlPr>
                        </m:dPr>
                        <m:e>
                          <m:r>
                            <a:rPr lang="ru-RU" b="1" i="1">
                              <a:latin typeface="Cambria Math" pitchFamily="18" charset="0"/>
                              <a:ea typeface="Cambria Math" pitchFamily="18" charset="0"/>
                              <a:cs typeface="Times New Roman"/>
                            </a:rPr>
                            <m:t>𝟏</m:t>
                          </m:r>
                        </m:e>
                      </m:d>
                    </m:oMath>
                  </m:oMathPara>
                </a14:m>
                <a:endParaRPr lang="ru-RU" b="1" dirty="0" smtClean="0">
                  <a:latin typeface="Cambria Math" pitchFamily="18" charset="0"/>
                  <a:ea typeface="Cambria Math" pitchFamily="18" charset="0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ru-RU" b="1" dirty="0" smtClean="0">
                    <a:latin typeface="Cambria Math" pitchFamily="18" charset="0"/>
                    <a:ea typeface="Cambria Math" pitchFamily="18" charset="0"/>
                  </a:rPr>
                  <a:t>Ответ: 3.</a:t>
                </a:r>
                <a:endParaRPr lang="ru-RU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060848"/>
                <a:ext cx="5976664" cy="972317"/>
              </a:xfrm>
              <a:prstGeom prst="rect">
                <a:avLst/>
              </a:prstGeom>
              <a:blipFill rotWithShape="1">
                <a:blip r:embed="rId3"/>
                <a:stretch>
                  <a:fillRect l="-918" b="-31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187624" y="3212976"/>
                <a:ext cx="6192688" cy="87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  <a:ea typeface="Cambria Math" pitchFamily="18" charset="0"/>
                        <a:cs typeface="Times New Roman"/>
                      </a:rPr>
                      <m:t>    </m:t>
                    </m:r>
                    <m:r>
                      <a:rPr lang="ru-RU" b="1" i="1" smtClean="0"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𝑨</m:t>
                    </m:r>
                    <m:r>
                      <a:rPr lang="ru-RU" b="1" i="1" smtClean="0"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𝟑</m:t>
                    </m:r>
                    <m:r>
                      <a:rPr lang="ru-RU" b="1" i="1" smtClean="0"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.  </m:t>
                    </m:r>
                    <m:r>
                      <a:rPr lang="ru-RU" b="1" i="1" smtClean="0"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𝒚</m:t>
                    </m:r>
                    <m:r>
                      <a:rPr lang="ru-RU" b="1" i="1" smtClean="0"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=</m:t>
                    </m:r>
                    <m:r>
                      <a:rPr lang="ru-RU" b="1" i="1" smtClean="0"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𝒇</m:t>
                    </m:r>
                    <m:d>
                      <m:dPr>
                        <m:ctrlPr>
                          <a:rPr lang="ru-RU" b="1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ru-RU" b="1" i="1"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𝒙</m:t>
                        </m:r>
                      </m:e>
                    </m:d>
                    <m:r>
                      <a:rPr lang="ru-RU" b="1" i="1"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; </m:t>
                    </m:r>
                    <m:r>
                      <a:rPr lang="ru-RU" b="1" i="1" smtClean="0">
                        <a:latin typeface="Cambria Math"/>
                        <a:ea typeface="Cambria Math" pitchFamily="18" charset="0"/>
                        <a:cs typeface="Times New Roman"/>
                      </a:rPr>
                      <m:t> </m:t>
                    </m:r>
                    <m:r>
                      <a:rPr lang="ru-RU" b="1" i="1"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𝑫</m:t>
                    </m:r>
                    <m:d>
                      <m:dPr>
                        <m:ctrlPr>
                          <a:rPr lang="ru-RU" b="1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ru-RU" b="1" i="1"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𝒇</m:t>
                        </m:r>
                      </m:e>
                    </m:d>
                    <m:r>
                      <a:rPr lang="ru-RU" b="1" i="1"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ru-RU" b="1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ru-RU" b="1" i="1"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−</m:t>
                        </m:r>
                        <m:r>
                          <a:rPr lang="ru-RU" b="1" i="1"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𝟓</m:t>
                        </m:r>
                        <m:r>
                          <a:rPr lang="ru-RU" b="1" i="1"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;</m:t>
                        </m:r>
                        <m:r>
                          <a:rPr lang="ru-RU" b="1" i="1"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𝟒</m:t>
                        </m:r>
                      </m:e>
                    </m:d>
                    <m:r>
                      <a:rPr lang="ru-RU" b="1" i="1"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;</m:t>
                    </m:r>
                    <m:r>
                      <a:rPr lang="ru-RU" b="1" i="1" smtClean="0">
                        <a:latin typeface="Cambria Math"/>
                        <a:ea typeface="Cambria Math" pitchFamily="18" charset="0"/>
                        <a:cs typeface="Times New Roman"/>
                      </a:rPr>
                      <m:t> </m:t>
                    </m:r>
                    <m:r>
                      <a:rPr lang="ru-RU" b="1" i="1"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𝑬</m:t>
                    </m:r>
                    <m:d>
                      <m:dPr>
                        <m:ctrlPr>
                          <a:rPr lang="ru-RU" b="1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ru-RU" b="1" i="1"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𝒇</m:t>
                        </m:r>
                      </m:e>
                    </m:d>
                    <m:r>
                      <a:rPr lang="ru-RU" b="1" i="1">
                        <a:latin typeface="Cambria Math" pitchFamily="18" charset="0"/>
                        <a:ea typeface="Cambria Math" pitchFamily="18" charset="0"/>
                        <a:cs typeface="Times New Roman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ru-RU" b="1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ru-RU" b="1" i="1"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−</m:t>
                        </m:r>
                        <m:r>
                          <a:rPr lang="ru-RU" b="1" i="1"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𝟑</m:t>
                        </m:r>
                        <m:r>
                          <a:rPr lang="ru-RU" b="1" i="1"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;</m:t>
                        </m:r>
                        <m:r>
                          <a:rPr lang="ru-RU" b="1" i="1">
                            <a:latin typeface="Cambria Math" pitchFamily="18" charset="0"/>
                            <a:ea typeface="Cambria Math" pitchFamily="18" charset="0"/>
                            <a:cs typeface="Times New Roman"/>
                          </a:rPr>
                          <m:t>𝟒</m:t>
                        </m:r>
                      </m:e>
                    </m:d>
                  </m:oMath>
                </a14:m>
                <a:r>
                  <a:rPr lang="en-US" b="1" dirty="0" smtClean="0">
                    <a:latin typeface="Cambria Math" pitchFamily="18" charset="0"/>
                    <a:ea typeface="Cambria Math" pitchFamily="18" charset="0"/>
                  </a:rPr>
                  <a:t>; 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b="1" dirty="0" smtClean="0">
                    <a:latin typeface="Cambria Math" pitchFamily="18" charset="0"/>
                    <a:ea typeface="Cambria Math" pitchFamily="18" charset="0"/>
                  </a:rPr>
                  <a:t>Ответ: 4.</a:t>
                </a:r>
                <a:endParaRPr lang="ru-RU" b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3212976"/>
                <a:ext cx="6192688" cy="871970"/>
              </a:xfrm>
              <a:prstGeom prst="rect">
                <a:avLst/>
              </a:prstGeom>
              <a:blipFill rotWithShape="1">
                <a:blip r:embed="rId4"/>
                <a:stretch>
                  <a:fillRect l="-886" b="-97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255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043608" y="1124744"/>
                <a:ext cx="6292227" cy="410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b="1" dirty="0">
                    <a:latin typeface="Cambria Math"/>
                    <a:ea typeface="Times New Roman"/>
                    <a:cs typeface="Times New Roman"/>
                  </a:rPr>
                  <a:t>B1. </a:t>
                </a:r>
                <a14:m>
                  <m:oMath xmlns:m="http://schemas.openxmlformats.org/officeDocument/2006/math">
                    <m:r>
                      <a:rPr lang="ru-RU" b="1" i="1">
                        <a:latin typeface="Cambria Math"/>
                        <a:ea typeface="Calibri"/>
                        <a:cs typeface="Times New Roman"/>
                      </a:rPr>
                      <m:t>𝒚</m:t>
                    </m:r>
                    <m:r>
                      <a:rPr lang="en-US" b="1" i="1"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r>
                      <a:rPr lang="ru-RU" b="1" i="1">
                        <a:latin typeface="Cambria Math"/>
                        <a:ea typeface="Calibri"/>
                        <a:cs typeface="Times New Roman"/>
                      </a:rPr>
                      <m:t>𝒇</m:t>
                    </m:r>
                    <m:d>
                      <m:dPr>
                        <m:ctrlPr>
                          <a:rPr lang="ru-RU" b="1" i="1"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b="1" i="1"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</m:d>
                    <m:r>
                      <a:rPr lang="en-US" b="1" i="1">
                        <a:latin typeface="Cambria Math"/>
                        <a:ea typeface="Calibri"/>
                        <a:cs typeface="Times New Roman"/>
                      </a:rPr>
                      <m:t>; </m:t>
                    </m:r>
                    <m:r>
                      <a:rPr lang="ru-RU" b="1" i="1">
                        <a:latin typeface="Cambria Math"/>
                        <a:ea typeface="Times New Roman"/>
                        <a:cs typeface="Times New Roman"/>
                      </a:rPr>
                      <m:t>𝑫</m:t>
                    </m:r>
                    <m:d>
                      <m:dPr>
                        <m:ctrlPr>
                          <a:rPr lang="ru-RU" b="1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dPr>
                      <m:e>
                        <m:r>
                          <a:rPr lang="ru-RU" b="1" i="1">
                            <a:latin typeface="Cambria Math"/>
                            <a:ea typeface="Times New Roman"/>
                            <a:cs typeface="Times New Roman"/>
                          </a:rPr>
                          <m:t>𝒇</m:t>
                        </m:r>
                      </m:e>
                    </m:d>
                    <m:r>
                      <a:rPr lang="en-US" b="1" i="1"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ru-RU" b="1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dPr>
                      <m:e>
                        <m:r>
                          <a:rPr lang="en-US" b="1" i="1">
                            <a:latin typeface="Cambria Math"/>
                            <a:ea typeface="Times New Roman"/>
                            <a:cs typeface="Times New Roman"/>
                          </a:rPr>
                          <m:t>−</m:t>
                        </m:r>
                        <m:r>
                          <a:rPr lang="en-US" b="1" i="1">
                            <a:latin typeface="Cambria Math"/>
                            <a:ea typeface="Times New Roman"/>
                            <a:cs typeface="Times New Roman"/>
                          </a:rPr>
                          <m:t>𝟕</m:t>
                        </m:r>
                        <m:r>
                          <a:rPr lang="en-US" b="1" i="1">
                            <a:latin typeface="Cambria Math"/>
                            <a:ea typeface="Times New Roman"/>
                            <a:cs typeface="Times New Roman"/>
                          </a:rPr>
                          <m:t>;</m:t>
                        </m:r>
                        <m:r>
                          <a:rPr lang="en-US" b="1" i="1">
                            <a:latin typeface="Cambria Math"/>
                            <a:ea typeface="Times New Roman"/>
                            <a:cs typeface="Times New Roman"/>
                          </a:rPr>
                          <m:t>𝟓</m:t>
                        </m:r>
                      </m:e>
                    </m:d>
                  </m:oMath>
                </a14:m>
                <a:r>
                  <a:rPr lang="en-US" b="1" dirty="0">
                    <a:latin typeface="Cambria Math"/>
                    <a:ea typeface="Times New Roman"/>
                    <a:cs typeface="Times New Roman"/>
                  </a:rPr>
                  <a:t>;  </a:t>
                </a:r>
                <a14:m>
                  <m:oMath xmlns:m="http://schemas.openxmlformats.org/officeDocument/2006/math">
                    <m:r>
                      <a:rPr lang="ru-RU" b="1" i="1">
                        <a:latin typeface="Cambria Math"/>
                        <a:ea typeface="Times New Roman"/>
                        <a:cs typeface="Times New Roman"/>
                      </a:rPr>
                      <m:t>𝑬</m:t>
                    </m:r>
                    <m:d>
                      <m:dPr>
                        <m:ctrlPr>
                          <a:rPr lang="ru-RU" b="1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dPr>
                      <m:e>
                        <m:r>
                          <a:rPr lang="ru-RU" b="1" i="1">
                            <a:latin typeface="Cambria Math"/>
                            <a:ea typeface="Times New Roman"/>
                            <a:cs typeface="Times New Roman"/>
                          </a:rPr>
                          <m:t>𝒇</m:t>
                        </m:r>
                      </m:e>
                    </m:d>
                    <m:r>
                      <a:rPr lang="en-US" b="1" i="1"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ru-RU" b="1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dPr>
                      <m:e>
                        <m:r>
                          <a:rPr lang="en-US" b="1" i="1">
                            <a:latin typeface="Cambria Math"/>
                            <a:ea typeface="Times New Roman"/>
                            <a:cs typeface="Times New Roman"/>
                          </a:rPr>
                          <m:t>−</m:t>
                        </m:r>
                        <m:r>
                          <a:rPr lang="en-US" b="1" i="1">
                            <a:latin typeface="Cambria Math"/>
                            <a:ea typeface="Times New Roman"/>
                            <a:cs typeface="Times New Roman"/>
                          </a:rPr>
                          <m:t>𝟐</m:t>
                        </m:r>
                        <m:r>
                          <a:rPr lang="en-US" b="1" i="1">
                            <a:latin typeface="Cambria Math"/>
                            <a:ea typeface="Times New Roman"/>
                            <a:cs typeface="Times New Roman"/>
                          </a:rPr>
                          <m:t>;</m:t>
                        </m:r>
                        <m:r>
                          <a:rPr lang="en-US" b="1" i="1">
                            <a:latin typeface="Cambria Math"/>
                            <a:ea typeface="Times New Roman"/>
                            <a:cs typeface="Times New Roman"/>
                          </a:rPr>
                          <m:t>𝟑</m:t>
                        </m:r>
                      </m:e>
                    </m:d>
                  </m:oMath>
                </a14:m>
                <a:r>
                  <a:rPr lang="en-US" b="1" dirty="0">
                    <a:latin typeface="Cambria Math"/>
                    <a:ea typeface="Times New Roman"/>
                    <a:cs typeface="Times New Roman"/>
                  </a:rPr>
                  <a:t>; </a:t>
                </a:r>
                <a14:m>
                  <m:oMath xmlns:m="http://schemas.openxmlformats.org/officeDocument/2006/math">
                    <m:r>
                      <a:rPr lang="ru-RU" b="1" i="1">
                        <a:latin typeface="Cambria Math"/>
                        <a:ea typeface="Times New Roman"/>
                        <a:cs typeface="Times New Roman"/>
                      </a:rPr>
                      <m:t>𝒇</m:t>
                    </m:r>
                    <m:d>
                      <m:dPr>
                        <m:ctrlPr>
                          <a:rPr lang="ru-RU" b="1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dPr>
                      <m:e>
                        <m:r>
                          <a:rPr lang="en-US" b="1" i="1">
                            <a:latin typeface="Cambria Math"/>
                            <a:ea typeface="Times New Roman"/>
                            <a:cs typeface="Times New Roman"/>
                          </a:rPr>
                          <m:t>𝟏</m:t>
                        </m:r>
                      </m:e>
                    </m:d>
                    <m:r>
                      <a:rPr lang="en-US" b="1" i="1"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b="1" i="1">
                        <a:latin typeface="Cambria Math"/>
                        <a:ea typeface="Times New Roman"/>
                        <a:cs typeface="Times New Roman"/>
                      </a:rPr>
                      <m:t>𝟑</m:t>
                    </m:r>
                  </m:oMath>
                </a14:m>
                <a:r>
                  <a:rPr lang="en-US" b="1" dirty="0">
                    <a:latin typeface="Cambria Math"/>
                    <a:ea typeface="Times New Roman"/>
                    <a:cs typeface="Times New Roman"/>
                  </a:rPr>
                  <a:t>.</a:t>
                </a:r>
                <a:endParaRPr lang="ru-RU" sz="11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1124744"/>
                <a:ext cx="6292227" cy="410882"/>
              </a:xfrm>
              <a:prstGeom prst="rect">
                <a:avLst/>
              </a:prstGeom>
              <a:blipFill rotWithShape="1">
                <a:blip r:embed="rId2"/>
                <a:stretch>
                  <a:fillRect l="-775" t="-4478" b="-164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" r="21929"/>
          <a:stretch/>
        </p:blipFill>
        <p:spPr bwMode="auto">
          <a:xfrm>
            <a:off x="827584" y="1650471"/>
            <a:ext cx="7247060" cy="4157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1801091" y="2840182"/>
            <a:ext cx="4859141" cy="2189018"/>
            <a:chOff x="1801091" y="2840182"/>
            <a:chExt cx="4859141" cy="2189018"/>
          </a:xfrm>
        </p:grpSpPr>
        <p:sp>
          <p:nvSpPr>
            <p:cNvPr id="7" name="Полилиния 6"/>
            <p:cNvSpPr/>
            <p:nvPr/>
          </p:nvSpPr>
          <p:spPr>
            <a:xfrm>
              <a:off x="1801091" y="3421780"/>
              <a:ext cx="2923309" cy="1607420"/>
            </a:xfrm>
            <a:custGeom>
              <a:avLst/>
              <a:gdLst>
                <a:gd name="connsiteX0" fmla="*/ 0 w 2923309"/>
                <a:gd name="connsiteY0" fmla="*/ 859275 h 1607420"/>
                <a:gd name="connsiteX1" fmla="*/ 484909 w 2923309"/>
                <a:gd name="connsiteY1" fmla="*/ 1468875 h 1607420"/>
                <a:gd name="connsiteX2" fmla="*/ 1149927 w 2923309"/>
                <a:gd name="connsiteY2" fmla="*/ 293 h 1607420"/>
                <a:gd name="connsiteX3" fmla="*/ 2923309 w 2923309"/>
                <a:gd name="connsiteY3" fmla="*/ 1607420 h 1607420"/>
                <a:gd name="connsiteX4" fmla="*/ 2923309 w 2923309"/>
                <a:gd name="connsiteY4" fmla="*/ 1607420 h 1607420"/>
                <a:gd name="connsiteX5" fmla="*/ 2909454 w 2923309"/>
                <a:gd name="connsiteY5" fmla="*/ 1607420 h 160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23309" h="1607420">
                  <a:moveTo>
                    <a:pt x="0" y="859275"/>
                  </a:moveTo>
                  <a:cubicBezTo>
                    <a:pt x="146627" y="1235657"/>
                    <a:pt x="293255" y="1612039"/>
                    <a:pt x="484909" y="1468875"/>
                  </a:cubicBezTo>
                  <a:cubicBezTo>
                    <a:pt x="676563" y="1325711"/>
                    <a:pt x="743527" y="-22798"/>
                    <a:pt x="1149927" y="293"/>
                  </a:cubicBezTo>
                  <a:cubicBezTo>
                    <a:pt x="1556327" y="23384"/>
                    <a:pt x="2923309" y="1607420"/>
                    <a:pt x="2923309" y="1607420"/>
                  </a:cubicBezTo>
                  <a:lnTo>
                    <a:pt x="2923309" y="1607420"/>
                  </a:lnTo>
                  <a:lnTo>
                    <a:pt x="2909454" y="1607420"/>
                  </a:lnTo>
                </a:path>
              </a:pathLst>
            </a:custGeom>
            <a:ln w="1270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>
              <a:stCxn id="7" idx="3"/>
            </p:cNvCxnSpPr>
            <p:nvPr/>
          </p:nvCxnSpPr>
          <p:spPr>
            <a:xfrm flipV="1">
              <a:off x="4724400" y="2852936"/>
              <a:ext cx="207640" cy="2176264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Полилиния 11"/>
            <p:cNvSpPr/>
            <p:nvPr/>
          </p:nvSpPr>
          <p:spPr>
            <a:xfrm>
              <a:off x="4932218" y="2840182"/>
              <a:ext cx="1728014" cy="1881459"/>
            </a:xfrm>
            <a:custGeom>
              <a:avLst/>
              <a:gdLst>
                <a:gd name="connsiteX0" fmla="*/ 0 w 1802938"/>
                <a:gd name="connsiteY0" fmla="*/ 0 h 1881459"/>
                <a:gd name="connsiteX1" fmla="*/ 595746 w 1802938"/>
                <a:gd name="connsiteY1" fmla="*/ 1149927 h 1881459"/>
                <a:gd name="connsiteX2" fmla="*/ 1094509 w 1802938"/>
                <a:gd name="connsiteY2" fmla="*/ 540327 h 1881459"/>
                <a:gd name="connsiteX3" fmla="*/ 1731818 w 1802938"/>
                <a:gd name="connsiteY3" fmla="*/ 1759527 h 1881459"/>
                <a:gd name="connsiteX4" fmla="*/ 1759527 w 1802938"/>
                <a:gd name="connsiteY4" fmla="*/ 1773382 h 1881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2938" h="1881459">
                  <a:moveTo>
                    <a:pt x="0" y="0"/>
                  </a:moveTo>
                  <a:cubicBezTo>
                    <a:pt x="206664" y="529936"/>
                    <a:pt x="413328" y="1059873"/>
                    <a:pt x="595746" y="1149927"/>
                  </a:cubicBezTo>
                  <a:cubicBezTo>
                    <a:pt x="778164" y="1239982"/>
                    <a:pt x="905164" y="438727"/>
                    <a:pt x="1094509" y="540327"/>
                  </a:cubicBezTo>
                  <a:cubicBezTo>
                    <a:pt x="1283854" y="641927"/>
                    <a:pt x="1620982" y="1554018"/>
                    <a:pt x="1731818" y="1759527"/>
                  </a:cubicBezTo>
                  <a:cubicBezTo>
                    <a:pt x="1842654" y="1965036"/>
                    <a:pt x="1801090" y="1869209"/>
                    <a:pt x="1759527" y="1773382"/>
                  </a:cubicBezTo>
                </a:path>
              </a:pathLst>
            </a:cu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32163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F019087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F019087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336</Words>
  <Application>Microsoft Office PowerPoint</Application>
  <PresentationFormat>Экран (4:3)</PresentationFormat>
  <Paragraphs>37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Тема Office</vt:lpstr>
      <vt:lpstr>TF01908703</vt:lpstr>
      <vt:lpstr>2_TF01908703</vt:lpstr>
      <vt:lpstr>Презентация PowerPoint</vt:lpstr>
      <vt:lpstr>Функция числового аргумента. Способы задания функции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Inna Manchak</dc:creator>
  <cp:keywords>математика, алгебра, геометрия, шаблон</cp:keywords>
  <cp:lastModifiedBy>ADMIN</cp:lastModifiedBy>
  <cp:revision>14</cp:revision>
  <dcterms:created xsi:type="dcterms:W3CDTF">2018-09-18T13:27:13Z</dcterms:created>
  <dcterms:modified xsi:type="dcterms:W3CDTF">2019-11-18T15:21:39Z</dcterms:modified>
</cp:coreProperties>
</file>