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handoutMasterIdLst>
    <p:handoutMasterId r:id="rId10"/>
  </p:handoutMasterIdLst>
  <p:sldIdLst>
    <p:sldId id="319" r:id="rId2"/>
    <p:sldId id="293" r:id="rId3"/>
    <p:sldId id="314" r:id="rId4"/>
    <p:sldId id="317" r:id="rId5"/>
    <p:sldId id="297" r:id="rId6"/>
    <p:sldId id="315" r:id="rId7"/>
    <p:sldId id="31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006600"/>
    <a:srgbClr val="FF3399"/>
    <a:srgbClr val="00CC00"/>
    <a:srgbClr val="008000"/>
    <a:srgbClr val="CC00CC"/>
    <a:srgbClr val="0000CC"/>
    <a:srgbClr val="CC0066"/>
    <a:srgbClr val="CC6600"/>
    <a:srgbClr val="EBA7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62" autoAdjust="0"/>
  </p:normalViewPr>
  <p:slideViewPr>
    <p:cSldViewPr>
      <p:cViewPr varScale="1">
        <p:scale>
          <a:sx n="69" d="100"/>
          <a:sy n="69" d="100"/>
        </p:scale>
        <p:origin x="141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7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F8B9B-03B2-4D0F-BD05-A9B65CF1B030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A4BDE-379E-4B1E-95C2-80E7E46D8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1902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AAC4A4-B7AE-4AD3-91C1-90312E5C2BFA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62FF63-C70D-489D-8307-54879EEBC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661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Методы решения логарифмических неравенств.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FF63-C70D-489D-8307-54879EEBC18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735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r>
              <a:rPr lang="ru-RU" baseline="0" dirty="0" smtClean="0"/>
              <a:t> логарифмических неравенств.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FF63-C70D-489D-8307-54879EEBC18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792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Методы решения логарифмических неравенств.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FF63-C70D-489D-8307-54879EEBC18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864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FF63-C70D-489D-8307-54879EEBC18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676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C7081-BE94-4020-87D2-7412AB2473D7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DD216-681B-4CF9-BD12-3581957EF31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C7081-BE94-4020-87D2-7412AB2473D7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DD216-681B-4CF9-BD12-3581957EF3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C7081-BE94-4020-87D2-7412AB2473D7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DD216-681B-4CF9-BD12-3581957EF3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C7081-BE94-4020-87D2-7412AB2473D7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DD216-681B-4CF9-BD12-3581957EF31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C7081-BE94-4020-87D2-7412AB2473D7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DD216-681B-4CF9-BD12-3581957EF3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C7081-BE94-4020-87D2-7412AB2473D7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DD216-681B-4CF9-BD12-3581957EF31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C7081-BE94-4020-87D2-7412AB2473D7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DD216-681B-4CF9-BD12-3581957EF31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C7081-BE94-4020-87D2-7412AB2473D7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DD216-681B-4CF9-BD12-3581957EF3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C7081-BE94-4020-87D2-7412AB2473D7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DD216-681B-4CF9-BD12-3581957EF3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C7081-BE94-4020-87D2-7412AB2473D7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DD216-681B-4CF9-BD12-3581957EF3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C7081-BE94-4020-87D2-7412AB2473D7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DD216-681B-4CF9-BD12-3581957EF31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AFC7081-BE94-4020-87D2-7412AB2473D7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54DD216-681B-4CF9-BD12-3581957EF31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475656" y="1772816"/>
            <a:ext cx="59046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4000" b="1" i="1" dirty="0">
                <a:solidFill>
                  <a:srgbClr val="CC00CC"/>
                </a:solidFill>
              </a:rPr>
              <a:t>Л</a:t>
            </a:r>
            <a:r>
              <a:rPr lang="ru-RU" sz="4000" b="1" i="1" dirty="0" smtClean="0">
                <a:solidFill>
                  <a:srgbClr val="CC00CC"/>
                </a:solidFill>
              </a:rPr>
              <a:t>огарифмические неравенства</a:t>
            </a:r>
            <a:endParaRPr lang="ru-RU" sz="4000" b="1" i="1" dirty="0">
              <a:solidFill>
                <a:srgbClr val="CC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07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784976" cy="6408712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3200" b="1" i="1" dirty="0">
                <a:solidFill>
                  <a:srgbClr val="CC00CC"/>
                </a:solidFill>
              </a:rPr>
              <a:t>Методы решения логарифмических </a:t>
            </a:r>
            <a:r>
              <a:rPr lang="ru-RU" sz="3200" b="1" i="1" dirty="0" smtClean="0">
                <a:solidFill>
                  <a:srgbClr val="CC00CC"/>
                </a:solidFill>
              </a:rPr>
              <a:t>неравенств</a:t>
            </a:r>
          </a:p>
          <a:p>
            <a:pPr marL="45720" indent="0" algn="just">
              <a:buNone/>
            </a:pPr>
            <a:r>
              <a:rPr lang="ru-RU" sz="3200" b="1" i="1" dirty="0" smtClean="0">
                <a:solidFill>
                  <a:srgbClr val="008000"/>
                </a:solidFill>
              </a:rPr>
              <a:t>1.  Применение свойств</a:t>
            </a:r>
          </a:p>
          <a:p>
            <a:pPr marL="45720" indent="0" algn="just">
              <a:buNone/>
            </a:pPr>
            <a:r>
              <a:rPr lang="ru-RU" sz="3200" b="1" i="1" dirty="0" smtClean="0">
                <a:solidFill>
                  <a:srgbClr val="008000"/>
                </a:solidFill>
              </a:rPr>
              <a:t>     логарифмической функции.</a:t>
            </a:r>
          </a:p>
          <a:p>
            <a:pPr marL="45720" indent="0" algn="just">
              <a:buNone/>
            </a:pPr>
            <a:r>
              <a:rPr lang="ru-RU" sz="3200" b="1" i="1" dirty="0" smtClean="0">
                <a:solidFill>
                  <a:srgbClr val="008000"/>
                </a:solidFill>
              </a:rPr>
              <a:t>2</a:t>
            </a:r>
            <a:r>
              <a:rPr lang="ru-RU" sz="3200" b="1" i="1" dirty="0">
                <a:solidFill>
                  <a:srgbClr val="008000"/>
                </a:solidFill>
              </a:rPr>
              <a:t>. Метод замены переменной.</a:t>
            </a:r>
          </a:p>
          <a:p>
            <a:pPr marL="45720" indent="0" algn="just">
              <a:buNone/>
            </a:pPr>
            <a:r>
              <a:rPr lang="ru-RU" sz="3200" b="1" i="1" dirty="0" smtClean="0">
                <a:solidFill>
                  <a:srgbClr val="008000"/>
                </a:solidFill>
              </a:rPr>
              <a:t>3</a:t>
            </a:r>
            <a:r>
              <a:rPr lang="ru-RU" sz="3200" b="1" i="1" dirty="0">
                <a:solidFill>
                  <a:srgbClr val="008000"/>
                </a:solidFill>
              </a:rPr>
              <a:t>. Метод </a:t>
            </a:r>
            <a:r>
              <a:rPr lang="ru-RU" sz="3200" b="1" i="1" dirty="0" smtClean="0">
                <a:solidFill>
                  <a:srgbClr val="008000"/>
                </a:solidFill>
              </a:rPr>
              <a:t>логарифмирования.</a:t>
            </a:r>
            <a:endParaRPr lang="ru-RU" sz="3200" b="1" i="1" dirty="0">
              <a:solidFill>
                <a:srgbClr val="008000"/>
              </a:solidFill>
            </a:endParaRPr>
          </a:p>
          <a:p>
            <a:pPr marL="45720" indent="0" algn="just">
              <a:buNone/>
            </a:pPr>
            <a:r>
              <a:rPr lang="ru-RU" sz="3200" b="1" i="1" dirty="0">
                <a:solidFill>
                  <a:srgbClr val="008000"/>
                </a:solidFill>
              </a:rPr>
              <a:t>4. </a:t>
            </a:r>
            <a:r>
              <a:rPr lang="ru-RU" sz="3200" b="1" i="1" dirty="0" smtClean="0">
                <a:solidFill>
                  <a:srgbClr val="008000"/>
                </a:solidFill>
              </a:rPr>
              <a:t>Обобщенный метод интервалов.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3441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93912" y="908720"/>
            <a:ext cx="7211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ctr">
              <a:buNone/>
            </a:pPr>
            <a:r>
              <a:rPr lang="ru-RU" sz="2400" b="1" i="1" dirty="0">
                <a:solidFill>
                  <a:srgbClr val="008000"/>
                </a:solidFill>
              </a:rPr>
              <a:t>Применение </a:t>
            </a:r>
            <a:r>
              <a:rPr lang="ru-RU" sz="2400" b="1" i="1" dirty="0" smtClean="0">
                <a:solidFill>
                  <a:srgbClr val="008000"/>
                </a:solidFill>
              </a:rPr>
              <a:t>свойств </a:t>
            </a:r>
          </a:p>
          <a:p>
            <a:pPr marL="45720" indent="0" algn="ctr">
              <a:buNone/>
            </a:pPr>
            <a:r>
              <a:rPr lang="ru-RU" sz="2400" b="1" i="1" dirty="0" smtClean="0">
                <a:solidFill>
                  <a:srgbClr val="008000"/>
                </a:solidFill>
              </a:rPr>
              <a:t>логарифмической функции</a:t>
            </a:r>
            <a:endParaRPr lang="ru-RU" sz="2400" b="1" i="1" dirty="0">
              <a:solidFill>
                <a:srgbClr val="008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67544" y="2060848"/>
                <a:ext cx="7272808" cy="427976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endParaRPr lang="ru-RU" i="1" dirty="0" smtClean="0">
                  <a:latin typeface="Cambria Math" panose="02040503050406030204" pitchFamily="18" charset="0"/>
                </a:endParaRPr>
              </a:p>
              <a:p>
                <a:endParaRPr lang="ru-RU" i="1" dirty="0">
                  <a:latin typeface="Cambria Math" panose="02040503050406030204" pitchFamily="18" charset="0"/>
                </a:endParaRPr>
              </a:p>
              <a:p>
                <a:pPr marL="45720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𝒍𝒐𝒈</m:t>
                            </m:r>
                          </m:e>
                          <m:sub>
                            <m:r>
                              <a:rPr lang="ru-RU" sz="24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fName>
                      <m:e>
                        <m:r>
                          <a:rPr lang="ru-RU" sz="2400" b="1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sz="24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ru-RU" sz="2400" b="1" i="1">
                            <a:latin typeface="Cambria Math" panose="02040503050406030204" pitchFamily="18" charset="0"/>
                          </a:rPr>
                          <m:t>х)</m:t>
                        </m:r>
                      </m:e>
                    </m:func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&lt;</m:t>
                    </m:r>
                    <m:func>
                      <m:funcPr>
                        <m:ctrlPr>
                          <a:rPr lang="en-US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𝒍𝒐𝒈</m:t>
                            </m:r>
                          </m:e>
                          <m:sub>
                            <m:r>
                              <a:rPr lang="ru-RU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fName>
                      <m:e>
                        <m:r>
                          <a:rPr lang="ru-RU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ru-RU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𝟏𝟑</m:t>
                        </m:r>
                        <m:r>
                          <a:rPr lang="ru-RU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ru-RU" sz="2400" b="1" dirty="0" smtClean="0"/>
              </a:p>
              <a:p>
                <a:pPr marL="457200" indent="-457200">
                  <a:buFont typeface="+mj-lt"/>
                  <a:buAutoNum type="arabicPeriod"/>
                </a:pPr>
                <a:endParaRPr lang="en-US" sz="2400" b="1" dirty="0" smtClean="0"/>
              </a:p>
              <a:p>
                <a:pPr marL="45720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𝒍𝒐𝒈</m:t>
                            </m:r>
                          </m:e>
                          <m:sub>
                            <m:func>
                              <m:funcPr>
                                <m:ctrlP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en-US" sz="2400" b="1" i="0" smtClean="0">
                                    <a:latin typeface="Cambria Math" panose="02040503050406030204" pitchFamily="18" charset="0"/>
                                  </a:rPr>
                                  <m:t>𝐬𝐢𝐧</m:t>
                                </m:r>
                              </m:fName>
                              <m:e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e>
                            </m:func>
                          </m:sub>
                        </m:sSub>
                      </m:fName>
                      <m:e>
                        <m:r>
                          <a:rPr lang="ru-RU" sz="2400" b="1" i="1"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х</m:t>
                            </m:r>
                          </m:e>
                          <m:sup>
                            <m:r>
                              <a:rPr lang="be-BY" sz="24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ru-RU" sz="2400" b="1" i="1" smtClean="0">
                            <a:latin typeface="Cambria Math" panose="02040503050406030204" pitchFamily="18" charset="0"/>
                          </a:rPr>
                          <m:t>+х−</m:t>
                        </m:r>
                        <m:r>
                          <a:rPr lang="ru-RU" sz="24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ru-RU" sz="2400" b="1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ru-RU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func>
                      <m:funcPr>
                        <m:ctrlPr>
                          <a:rPr lang="en-US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𝒍𝒐𝒈</m:t>
                            </m:r>
                          </m:e>
                          <m:sub>
                            <m:func>
                              <m:func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en-US" sz="24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𝒔𝒊𝒏</m:t>
                                </m:r>
                              </m:fName>
                              <m:e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𝟐</m:t>
                                </m:r>
                              </m:e>
                            </m:func>
                          </m:sub>
                        </m:sSub>
                      </m:fName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ru-RU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𝟔</m:t>
                        </m:r>
                        <m:r>
                          <a:rPr lang="ru-RU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−х)</m:t>
                        </m:r>
                      </m:e>
                    </m:func>
                  </m:oMath>
                </a14:m>
                <a:endParaRPr lang="ru-RU" sz="2400" b="1" dirty="0" smtClean="0"/>
              </a:p>
              <a:p>
                <a:pPr marL="457200" indent="-457200">
                  <a:buFont typeface="+mj-lt"/>
                  <a:buAutoNum type="arabicPeriod"/>
                </a:pPr>
                <a:endParaRPr lang="ru-RU" sz="2400" b="1" dirty="0" smtClean="0"/>
              </a:p>
              <a:p>
                <a:pPr marL="45720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𝒍𝒐𝒈</m:t>
                            </m:r>
                          </m:e>
                          <m:sub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𝟎</m:t>
                            </m:r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𝟓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ru-RU" sz="24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4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  <m:r>
                              <a:rPr lang="ru-RU" sz="2400" b="1" i="1">
                                <a:latin typeface="Cambria Math" panose="02040503050406030204" pitchFamily="18" charset="0"/>
                              </a:rPr>
                              <m:t>х−</m:t>
                            </m:r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e>
                        </m:d>
                        <m:r>
                          <a:rPr lang="ru-RU" sz="2400" b="1" i="1" smtClean="0">
                            <a:latin typeface="Cambria Math" panose="02040503050406030204" pitchFamily="18" charset="0"/>
                          </a:rPr>
                          <m:t>+</m:t>
                        </m:r>
                      </m:e>
                    </m:func>
                    <m:func>
                      <m:funcPr>
                        <m:ctrlPr>
                          <a:rPr lang="en-US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𝒍𝒐𝒈</m:t>
                            </m:r>
                          </m:e>
                          <m:sub>
                            <m:r>
                              <a:rPr lang="ru-RU" sz="2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𝟎</m:t>
                            </m:r>
                            <m:r>
                              <a:rPr lang="ru-RU" sz="2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ru-RU" sz="2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𝟓</m:t>
                            </m:r>
                          </m:sub>
                        </m:sSub>
                      </m:fName>
                      <m:e>
                        <m:r>
                          <a:rPr lang="ru-RU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𝟏𝟐</m:t>
                        </m:r>
                      </m:e>
                    </m:func>
                    <m:r>
                      <a:rPr lang="en-US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func>
                      <m:funcPr>
                        <m:ctrlPr>
                          <a:rPr lang="en-US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𝒍𝒐𝒈</m:t>
                            </m:r>
                          </m:e>
                          <m:sub>
                            <m:r>
                              <a:rPr lang="ru-RU" sz="2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𝟎</m:t>
                            </m:r>
                            <m:r>
                              <a:rPr lang="ru-RU" sz="2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ru-RU" sz="2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𝟓</m:t>
                            </m:r>
                          </m:sub>
                        </m:sSub>
                      </m:fName>
                      <m:e>
                        <m:r>
                          <a:rPr lang="ru-RU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  <m:r>
                          <a:rPr lang="ru-RU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  <m:t>𝒍𝒐𝒈</m:t>
                                </m:r>
                              </m:e>
                              <m:sub>
                                <m:r>
                                  <a:rPr lang="ru-RU" sz="2400" b="1" i="1" smtClean="0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  <m:r>
                                  <a:rPr lang="ru-RU" sz="2400" b="1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ru-RU" sz="2400" b="1" i="1" smtClean="0">
                                    <a:latin typeface="Cambria Math" panose="02040503050406030204" pitchFamily="18" charset="0"/>
                                  </a:rPr>
                                  <m:t>𝟓</m:t>
                                </m:r>
                              </m:sub>
                            </m:sSub>
                          </m:fName>
                          <m:e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𝟔</m:t>
                            </m:r>
                          </m:e>
                        </m:func>
                      </m:e>
                    </m:func>
                  </m:oMath>
                </a14:m>
                <a:endParaRPr lang="ru-RU" sz="2400" b="1" dirty="0" smtClean="0"/>
              </a:p>
              <a:p>
                <a:pPr marL="457200" indent="-457200">
                  <a:buFont typeface="+mj-lt"/>
                  <a:buAutoNum type="arabicPeriod"/>
                </a:pPr>
                <a:endParaRPr lang="ru-RU" sz="2400" b="1" dirty="0" smtClean="0"/>
              </a:p>
              <a:p>
                <a:pPr marL="45720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𝒍𝒐𝒈</m:t>
                            </m:r>
                          </m:e>
                          <m:sub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𝟓</m:t>
                            </m:r>
                          </m:sub>
                        </m:sSub>
                      </m:fName>
                      <m:e>
                        <m:r>
                          <a:rPr lang="ru-RU" sz="2400" b="1" i="1">
                            <a:latin typeface="Cambria Math" panose="02040503050406030204" pitchFamily="18" charset="0"/>
                          </a:rPr>
                          <m:t>(х</m:t>
                        </m:r>
                        <m:r>
                          <a:rPr lang="ru-RU" sz="2400" b="1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ru-RU" sz="2400" b="1" i="1" smtClean="0">
                            <a:latin typeface="Cambria Math" panose="02040503050406030204" pitchFamily="18" charset="0"/>
                          </a:rPr>
                          <m:t>𝟏𝟑</m:t>
                        </m:r>
                        <m:r>
                          <a:rPr lang="ru-RU" sz="2400" b="1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&lt;</m:t>
                    </m:r>
                    <m:func>
                      <m:funcPr>
                        <m:ctrlPr>
                          <a:rPr lang="en-US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𝒍𝒐𝒈</m:t>
                            </m:r>
                          </m:e>
                          <m:sub>
                            <m:r>
                              <a:rPr lang="en-US" sz="2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𝟓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ru-RU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х</m:t>
                            </m:r>
                            <m:r>
                              <a:rPr lang="en-US" sz="2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2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𝟑</m:t>
                            </m:r>
                          </m:e>
                        </m:d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1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𝐥𝐨𝐠</m:t>
                                </m:r>
                              </m:e>
                              <m:sub>
                                <m:r>
                                  <a:rPr lang="ru-RU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𝟓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ctrlPr>
                                  <a:rPr lang="en-US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ru-RU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х−</m:t>
                                </m:r>
                                <m:r>
                                  <a:rPr lang="ru-RU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𝟓</m:t>
                                </m:r>
                              </m:e>
                            </m:d>
                          </m:e>
                        </m:func>
                      </m:e>
                    </m:func>
                  </m:oMath>
                </a14:m>
                <a:endParaRPr lang="ru-RU" sz="2400" b="1" dirty="0" smtClean="0"/>
              </a:p>
              <a:p>
                <a:pPr marL="457200" indent="-457200">
                  <a:buFont typeface="+mj-lt"/>
                  <a:buAutoNum type="arabicPeriod"/>
                </a:pPr>
                <a:endParaRPr lang="ru-RU" sz="2400" b="1" dirty="0" smtClean="0"/>
              </a:p>
              <a:p>
                <a:pPr marL="45720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400" b="1" i="0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  <m:r>
                              <a:rPr lang="en-US" sz="2400" b="1" i="0" smtClean="0">
                                <a:latin typeface="Cambria Math" panose="02040503050406030204" pitchFamily="18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𝟎</m:t>
                            </m:r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х−</m:t>
                            </m:r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</m:d>
                        <m:r>
                          <a:rPr lang="ru-RU" sz="2400" b="1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ru-RU" sz="24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  <m:func>
                          <m:funcPr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1" i="0" smtClean="0">
                                    <a:latin typeface="Cambria Math" panose="02040503050406030204" pitchFamily="18" charset="0"/>
                                  </a:rPr>
                                  <m:t>𝐥𝐨𝐠</m:t>
                                </m:r>
                              </m:e>
                              <m:sub>
                                <m:r>
                                  <a:rPr lang="ru-RU" sz="2400" b="1" i="1" smtClean="0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  <m:r>
                                  <a:rPr lang="ru-RU" sz="2400" b="1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ru-RU" sz="2400" b="1" i="1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</m:sSub>
                          </m:fName>
                          <m:e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(х−</m:t>
                            </m:r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func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</m:t>
                        </m:r>
                        <m:r>
                          <a:rPr lang="ru-RU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e>
                    </m:func>
                  </m:oMath>
                </a14:m>
                <a:endParaRPr lang="ru-RU" sz="2400" b="1" dirty="0" smtClean="0"/>
              </a:p>
              <a:p>
                <a:endParaRPr lang="ru-RU" sz="2400" b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060848"/>
                <a:ext cx="7272808" cy="4279761"/>
              </a:xfrm>
              <a:prstGeom prst="rect">
                <a:avLst/>
              </a:prstGeom>
              <a:blipFill>
                <a:blip r:embed="rId2"/>
                <a:stretch>
                  <a:fillRect l="-25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94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93912" y="908720"/>
            <a:ext cx="7211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ctr">
              <a:buNone/>
            </a:pPr>
            <a:r>
              <a:rPr lang="ru-RU" sz="2400" b="1" i="1" dirty="0" smtClean="0">
                <a:solidFill>
                  <a:srgbClr val="008000"/>
                </a:solidFill>
              </a:rPr>
              <a:t>Ответы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67544" y="2060848"/>
                <a:ext cx="7272808" cy="46326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endParaRPr lang="ru-RU" i="1" dirty="0" smtClean="0">
                  <a:latin typeface="Cambria Math" panose="02040503050406030204" pitchFamily="18" charset="0"/>
                </a:endParaRPr>
              </a:p>
              <a:p>
                <a:endParaRPr lang="ru-RU" i="1" dirty="0" smtClean="0">
                  <a:latin typeface="Cambria Math" panose="02040503050406030204" pitchFamily="18" charset="0"/>
                </a:endParaRPr>
              </a:p>
              <a:p>
                <a:pPr marL="45720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ru-RU" sz="24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4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sz="2400" b="1" i="1" smtClean="0"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ru-RU" sz="2400" b="1" i="1">
                            <a:latin typeface="Cambria Math" panose="02040503050406030204" pitchFamily="18" charset="0"/>
                          </a:rPr>
                          <m:t>;</m:t>
                        </m:r>
                        <m:box>
                          <m:boxPr>
                            <m:ctrlPr>
                              <a:rPr lang="ru-RU" sz="2400" b="1" i="1">
                                <a:latin typeface="Cambria Math" panose="02040503050406030204" pitchFamily="18" charset="0"/>
                              </a:rPr>
                            </m:ctrlPr>
                          </m:boxPr>
                          <m:e>
                            <m:f>
                              <m:fPr>
                                <m:ctrlPr>
                                  <a:rPr lang="ru-RU" sz="2400" b="1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sz="2400" b="1" i="1"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num>
                              <m:den>
                                <m:r>
                                  <a:rPr lang="ru-RU" sz="2400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box>
                      </m:e>
                    </m:d>
                  </m:oMath>
                </a14:m>
                <a:endParaRPr lang="ru-RU" sz="2400" b="1" dirty="0" smtClean="0"/>
              </a:p>
              <a:p>
                <a:pPr marL="457200" indent="-457200">
                  <a:buFont typeface="+mj-lt"/>
                  <a:buAutoNum type="arabicPeriod"/>
                </a:pPr>
                <a:endParaRPr lang="en-US" sz="2400" b="1" dirty="0" smtClean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ru-RU" sz="2400" b="1" dirty="0" smtClean="0"/>
                  <a:t>(-</a:t>
                </a:r>
                <a14:m>
                  <m:oMath xmlns:m="http://schemas.openxmlformats.org/officeDocument/2006/math">
                    <m:r>
                      <a:rPr lang="ru-RU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∞;−</m:t>
                    </m:r>
                    <m:r>
                      <a:rPr lang="ru-RU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𝟒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]∪[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𝟐</m:t>
                    </m:r>
                    <m:r>
                      <a:rPr lang="ru-RU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  <m:r>
                      <a:rPr lang="ru-RU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ru-RU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ru-RU" sz="2400" b="1" dirty="0" smtClean="0"/>
              </a:p>
              <a:p>
                <a:pPr marL="457200" indent="-457200">
                  <a:buFont typeface="+mj-lt"/>
                  <a:buAutoNum type="arabicPeriod"/>
                </a:pPr>
                <a:endParaRPr lang="ru-RU" sz="2400" b="1" dirty="0" smtClean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ru-RU" sz="2400" b="1" dirty="0" smtClean="0"/>
                  <a:t>(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ru-RU" sz="2400" b="1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ru-RU" sz="2400" b="1" i="1" smtClean="0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ru-RU" sz="24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ru-RU" sz="2400" b="1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box>
                  </m:oMath>
                </a14:m>
                <a:endParaRPr lang="ru-RU" sz="2400" b="1" dirty="0" smtClean="0"/>
              </a:p>
              <a:p>
                <a:pPr marL="457200" indent="-457200">
                  <a:buFont typeface="+mj-lt"/>
                  <a:buAutoNum type="arabicPeriod"/>
                </a:pPr>
                <a:endParaRPr lang="ru-RU" sz="2400" b="1" dirty="0" smtClean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ru-RU" sz="2400" b="1" dirty="0" smtClean="0"/>
                  <a:t>(7;+</a:t>
                </a:r>
                <a14:m>
                  <m:oMath xmlns:m="http://schemas.openxmlformats.org/officeDocument/2006/math">
                    <m:r>
                      <a:rPr lang="ru-RU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∞)</m:t>
                    </m:r>
                  </m:oMath>
                </a14:m>
                <a:endParaRPr lang="ru-RU" sz="2400" b="1" dirty="0" smtClean="0"/>
              </a:p>
              <a:p>
                <a:pPr marL="457200" indent="-457200">
                  <a:buFont typeface="+mj-lt"/>
                  <a:buAutoNum type="arabicPeriod"/>
                </a:pPr>
                <a:endParaRPr lang="ru-RU" sz="2400" b="1" dirty="0" smtClean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ru-RU" sz="2400" b="1" dirty="0" smtClean="0"/>
                  <a:t>(2;7</a:t>
                </a:r>
                <a:r>
                  <a:rPr lang="en-US" sz="2400" b="1" dirty="0" smtClean="0"/>
                  <a:t>]</a:t>
                </a:r>
                <a:endParaRPr lang="ru-RU" sz="2400" b="1" dirty="0" smtClean="0"/>
              </a:p>
              <a:p>
                <a:endParaRPr lang="ru-RU" sz="2400" b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060848"/>
                <a:ext cx="7272808" cy="4632615"/>
              </a:xfrm>
              <a:prstGeom prst="rect">
                <a:avLst/>
              </a:prstGeom>
              <a:blipFill>
                <a:blip r:embed="rId2"/>
                <a:stretch>
                  <a:fillRect l="-25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117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14800" y="29718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15616" y="1052736"/>
            <a:ext cx="56166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№ 2.212 (1,7)</a:t>
            </a:r>
          </a:p>
          <a:p>
            <a:r>
              <a:rPr lang="ru-RU" sz="2000" dirty="0" smtClean="0"/>
              <a:t>№ 2.213 (1,3)</a:t>
            </a:r>
          </a:p>
          <a:p>
            <a:r>
              <a:rPr lang="ru-RU" sz="2000" dirty="0" smtClean="0"/>
              <a:t>№2,214 (1,3)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0318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784976" cy="6408712"/>
          </a:xfrm>
        </p:spPr>
        <p:txBody>
          <a:bodyPr/>
          <a:lstStyle/>
          <a:p>
            <a:pPr marL="45720" indent="0" algn="ctr">
              <a:buNone/>
            </a:pPr>
            <a:endParaRPr lang="ru-RU" sz="3200" b="1" i="1" dirty="0" smtClean="0">
              <a:solidFill>
                <a:srgbClr val="CC00CC"/>
              </a:solidFill>
            </a:endParaRPr>
          </a:p>
          <a:p>
            <a:pPr marL="45720" indent="0" algn="ctr">
              <a:buNone/>
            </a:pPr>
            <a:r>
              <a:rPr lang="ru-RU" sz="3200" b="1" i="1" dirty="0" smtClean="0">
                <a:solidFill>
                  <a:srgbClr val="CC00CC"/>
                </a:solidFill>
              </a:rPr>
              <a:t>Методы </a:t>
            </a:r>
            <a:r>
              <a:rPr lang="ru-RU" sz="3200" b="1" i="1" dirty="0">
                <a:solidFill>
                  <a:srgbClr val="CC00CC"/>
                </a:solidFill>
              </a:rPr>
              <a:t>решения логарифмических </a:t>
            </a:r>
            <a:r>
              <a:rPr lang="ru-RU" sz="3200" b="1" i="1" dirty="0" smtClean="0">
                <a:solidFill>
                  <a:srgbClr val="CC00CC"/>
                </a:solidFill>
              </a:rPr>
              <a:t>неравенств</a:t>
            </a:r>
          </a:p>
          <a:p>
            <a:pPr marL="45720" indent="0" algn="just">
              <a:buNone/>
            </a:pPr>
            <a:r>
              <a:rPr lang="ru-RU" sz="3200" b="1" i="1" dirty="0" smtClean="0">
                <a:solidFill>
                  <a:srgbClr val="008000"/>
                </a:solidFill>
              </a:rPr>
              <a:t>1.  Применение свойств</a:t>
            </a:r>
          </a:p>
          <a:p>
            <a:pPr marL="45720" indent="0" algn="just">
              <a:buNone/>
            </a:pPr>
            <a:r>
              <a:rPr lang="ru-RU" sz="3200" b="1" i="1" dirty="0" smtClean="0">
                <a:solidFill>
                  <a:srgbClr val="008000"/>
                </a:solidFill>
              </a:rPr>
              <a:t>     логарифмической функции.</a:t>
            </a:r>
          </a:p>
          <a:p>
            <a:pPr marL="45720" indent="0" algn="just">
              <a:buNone/>
            </a:pPr>
            <a:r>
              <a:rPr lang="ru-RU" sz="3200" b="1" i="1" dirty="0" smtClean="0">
                <a:solidFill>
                  <a:srgbClr val="008000"/>
                </a:solidFill>
              </a:rPr>
              <a:t>2</a:t>
            </a:r>
            <a:r>
              <a:rPr lang="ru-RU" sz="3200" b="1" i="1" dirty="0">
                <a:solidFill>
                  <a:srgbClr val="008000"/>
                </a:solidFill>
              </a:rPr>
              <a:t>. Метод замены переменной.</a:t>
            </a:r>
          </a:p>
          <a:p>
            <a:pPr marL="45720" indent="0" algn="just">
              <a:buNone/>
            </a:pPr>
            <a:r>
              <a:rPr lang="ru-RU" sz="3200" b="1" i="1" dirty="0" smtClean="0">
                <a:solidFill>
                  <a:srgbClr val="008000"/>
                </a:solidFill>
              </a:rPr>
              <a:t>3</a:t>
            </a:r>
            <a:r>
              <a:rPr lang="ru-RU" sz="3200" b="1" i="1" dirty="0">
                <a:solidFill>
                  <a:srgbClr val="008000"/>
                </a:solidFill>
              </a:rPr>
              <a:t>. Метод </a:t>
            </a:r>
            <a:r>
              <a:rPr lang="ru-RU" sz="3200" b="1" i="1" dirty="0" smtClean="0">
                <a:solidFill>
                  <a:srgbClr val="008000"/>
                </a:solidFill>
              </a:rPr>
              <a:t>логарифмирования.</a:t>
            </a:r>
            <a:endParaRPr lang="ru-RU" sz="3200" b="1" i="1" dirty="0">
              <a:solidFill>
                <a:srgbClr val="008000"/>
              </a:solidFill>
            </a:endParaRPr>
          </a:p>
          <a:p>
            <a:pPr marL="45720" indent="0" algn="just">
              <a:buNone/>
            </a:pPr>
            <a:r>
              <a:rPr lang="ru-RU" sz="3200" b="1" i="1" dirty="0">
                <a:solidFill>
                  <a:srgbClr val="008000"/>
                </a:solidFill>
              </a:rPr>
              <a:t>4. </a:t>
            </a:r>
            <a:r>
              <a:rPr lang="ru-RU" sz="3200" b="1" i="1" dirty="0" smtClean="0">
                <a:solidFill>
                  <a:srgbClr val="008000"/>
                </a:solidFill>
              </a:rPr>
              <a:t>Обобщенный метод интервалов.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1884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19672" y="476672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ctr">
              <a:buNone/>
            </a:pPr>
            <a:r>
              <a:rPr lang="ru-RU" sz="3200" b="1" i="1" dirty="0" smtClean="0">
                <a:solidFill>
                  <a:srgbClr val="CC00CC"/>
                </a:solidFill>
              </a:rPr>
              <a:t>Задания </a:t>
            </a:r>
            <a:endParaRPr lang="ru-RU" sz="3200" b="1" i="1" dirty="0">
              <a:solidFill>
                <a:srgbClr val="CC00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772" y="1061447"/>
            <a:ext cx="532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ЦТ 2019 В6</a:t>
            </a:r>
          </a:p>
          <a:p>
            <a:r>
              <a:rPr lang="ru-RU" sz="2400" dirty="0" smtClean="0"/>
              <a:t>ЦТ 2018 В6</a:t>
            </a:r>
          </a:p>
          <a:p>
            <a:r>
              <a:rPr lang="ru-RU" sz="2400" dirty="0" smtClean="0"/>
              <a:t>ЦТ 2017 В6</a:t>
            </a:r>
            <a:endParaRPr lang="ru-RU" sz="2400" dirty="0"/>
          </a:p>
        </p:txBody>
      </p:sp>
      <p:pic>
        <p:nvPicPr>
          <p:cNvPr id="2054" name="Picture 6" descr="https://sun9-63.userapi.com/c857420/v857420983/fd1b8/tpr1KF5atj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3" t="43815" r="4320" b="48419"/>
          <a:stretch/>
        </p:blipFill>
        <p:spPr bwMode="auto">
          <a:xfrm>
            <a:off x="251520" y="2948499"/>
            <a:ext cx="8568951" cy="10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254780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ЦТ 2018 В6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02962" y="4219409"/>
            <a:ext cx="5282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CC00CC"/>
                </a:solidFill>
              </a:rPr>
              <a:t>Подготовка к экзаменам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534702" y="5211746"/>
            <a:ext cx="3505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 98, №9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46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1833</TotalTime>
  <Words>119</Words>
  <Application>Microsoft Office PowerPoint</Application>
  <PresentationFormat>Экран (4:3)</PresentationFormat>
  <Paragraphs>56</Paragraphs>
  <Slides>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Calibri</vt:lpstr>
      <vt:lpstr>Cambria Math</vt:lpstr>
      <vt:lpstr>Georgia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логорифмических уравнений</dc:title>
  <dc:creator>Дроздова</dc:creator>
  <cp:lastModifiedBy>Пользователь Windows</cp:lastModifiedBy>
  <cp:revision>321</cp:revision>
  <dcterms:created xsi:type="dcterms:W3CDTF">2016-06-21T07:34:23Z</dcterms:created>
  <dcterms:modified xsi:type="dcterms:W3CDTF">2019-11-24T16:50:59Z</dcterms:modified>
</cp:coreProperties>
</file>