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7" r:id="rId4"/>
    <p:sldId id="259" r:id="rId5"/>
    <p:sldId id="260" r:id="rId6"/>
    <p:sldId id="279" r:id="rId7"/>
    <p:sldId id="264" r:id="rId8"/>
    <p:sldId id="261" r:id="rId9"/>
    <p:sldId id="274" r:id="rId10"/>
    <p:sldId id="275" r:id="rId11"/>
    <p:sldId id="271" r:id="rId12"/>
    <p:sldId id="273" r:id="rId13"/>
    <p:sldId id="277" r:id="rId14"/>
    <p:sldId id="263" r:id="rId15"/>
    <p:sldId id="268" r:id="rId16"/>
    <p:sldId id="276" r:id="rId17"/>
    <p:sldId id="265" r:id="rId18"/>
    <p:sldId id="269" r:id="rId19"/>
    <p:sldId id="267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FF6600"/>
    <a:srgbClr val="FF99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924" autoAdjust="0"/>
  </p:normalViewPr>
  <p:slideViewPr>
    <p:cSldViewPr>
      <p:cViewPr varScale="1">
        <p:scale>
          <a:sx n="74" d="100"/>
          <a:sy n="74" d="100"/>
        </p:scale>
        <p:origin x="-12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3968013246003583E-2"/>
          <c:y val="6.7721866029222574E-2"/>
          <c:w val="0.87206397350799303"/>
          <c:h val="0.8531776039221448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1"/>
            <c:spPr>
              <a:solidFill>
                <a:srgbClr val="FF6600">
                  <a:alpha val="98824"/>
                </a:srgbClr>
              </a:solidFill>
              <a:ln w="57150">
                <a:solidFill>
                  <a:schemeClr val="bg1"/>
                </a:solidFill>
              </a:ln>
            </c:spPr>
          </c:dPt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2"/>
                <c:pt idx="0">
                  <c:v>78</c:v>
                </c:pt>
                <c:pt idx="1">
                  <c:v>22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7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2212074889006706"/>
          <c:y val="5.2879243576110575E-2"/>
          <c:w val="0.84215888811229134"/>
          <c:h val="0.85918390020156488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1900</c:v>
                </c:pt>
                <c:pt idx="1">
                  <c:v>1920</c:v>
                </c:pt>
                <c:pt idx="2">
                  <c:v>1950</c:v>
                </c:pt>
                <c:pt idx="3">
                  <c:v>1970</c:v>
                </c:pt>
                <c:pt idx="4">
                  <c:v>1980</c:v>
                </c:pt>
                <c:pt idx="5">
                  <c:v>1990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900</c:v>
                </c:pt>
                <c:pt idx="1">
                  <c:v>1020</c:v>
                </c:pt>
                <c:pt idx="2">
                  <c:v>1726</c:v>
                </c:pt>
                <c:pt idx="3">
                  <c:v>3890</c:v>
                </c:pt>
                <c:pt idx="4">
                  <c:v>5380</c:v>
                </c:pt>
                <c:pt idx="5">
                  <c:v>6780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1900</c:v>
                </c:pt>
                <c:pt idx="1">
                  <c:v>1920</c:v>
                </c:pt>
                <c:pt idx="2">
                  <c:v>1950</c:v>
                </c:pt>
                <c:pt idx="3">
                  <c:v>1970</c:v>
                </c:pt>
                <c:pt idx="4">
                  <c:v>1980</c:v>
                </c:pt>
                <c:pt idx="5">
                  <c:v>1990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1900</c:v>
                </c:pt>
                <c:pt idx="1">
                  <c:v>1920</c:v>
                </c:pt>
                <c:pt idx="2">
                  <c:v>1950</c:v>
                </c:pt>
                <c:pt idx="3">
                  <c:v>1970</c:v>
                </c:pt>
                <c:pt idx="4">
                  <c:v>1980</c:v>
                </c:pt>
                <c:pt idx="5">
                  <c:v>1990</c:v>
                </c:pt>
              </c:numCache>
            </c:numRef>
          </c:cat>
          <c:val>
            <c:numRef>
              <c:f>Лист1!$D$2:$D$7</c:f>
            </c:numRef>
          </c:val>
          <c:shape val="box"/>
        </c:ser>
        <c:gapWidth val="300"/>
        <c:shape val="cylinder"/>
        <c:axId val="92359680"/>
        <c:axId val="92361472"/>
        <c:axId val="53038144"/>
      </c:bar3DChart>
      <c:catAx>
        <c:axId val="92359680"/>
        <c:scaling>
          <c:orientation val="minMax"/>
        </c:scaling>
        <c:axPos val="b"/>
        <c:numFmt formatCode="General" sourceLinked="1"/>
        <c:majorTickMark val="none"/>
        <c:tickLblPos val="nextTo"/>
        <c:crossAx val="92361472"/>
        <c:crosses val="autoZero"/>
        <c:auto val="1"/>
        <c:lblAlgn val="ctr"/>
        <c:lblOffset val="100"/>
      </c:catAx>
      <c:valAx>
        <c:axId val="92361472"/>
        <c:scaling>
          <c:orientation val="minMax"/>
        </c:scaling>
        <c:axPos val="l"/>
        <c:majorGridlines/>
        <c:minorGridlines/>
        <c:numFmt formatCode="General" sourceLinked="1"/>
        <c:tickLblPos val="nextTo"/>
        <c:crossAx val="92359680"/>
        <c:crosses val="autoZero"/>
        <c:crossBetween val="between"/>
      </c:valAx>
      <c:serAx>
        <c:axId val="53038144"/>
        <c:scaling>
          <c:orientation val="minMax"/>
        </c:scaling>
        <c:delete val="1"/>
        <c:axPos val="b"/>
        <c:tickLblPos val="none"/>
        <c:crossAx val="92361472"/>
        <c:crosses val="autoZero"/>
      </c:ser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70E243-A2B2-4A0E-9777-3486630109D2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4B3BB-FF44-414B-9F9B-98DF2DDA99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4B3BB-FF44-414B-9F9B-98DF2DDA991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F:\Мои документы\картинки\6b1879487ffb15b3f57ce4cba07f5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493" y="251311"/>
            <a:ext cx="8572995" cy="6202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67544" y="-1633159"/>
            <a:ext cx="7920880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Численность и размещение населения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выявить особенности динамики численности и размещения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населения Беларуси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ознакомиться с численностью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населения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Республики Беларусь,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проследить динамику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численности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населения 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рассмотреть особенности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размещения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населения по территории страны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F:\Мои документы\картинки\1544097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4327" y="1772816"/>
            <a:ext cx="4465988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Мои документы\картинки\img2.jpg"/>
          <p:cNvPicPr>
            <a:picLocks noChangeAspect="1" noChangeArrowheads="1"/>
          </p:cNvPicPr>
          <p:nvPr/>
        </p:nvPicPr>
        <p:blipFill>
          <a:blip r:embed="rId2" cstate="print"/>
          <a:srcRect l="10592" r="14613"/>
          <a:stretch>
            <a:fillRect/>
          </a:stretch>
        </p:blipFill>
        <p:spPr bwMode="auto">
          <a:xfrm>
            <a:off x="0" y="260648"/>
            <a:ext cx="9098137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Мои документы\картинки\perepis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520" y="0"/>
            <a:ext cx="91855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:\Мои документы\картинки\000048_1550576206_15450_big-560x445.jpg"/>
          <p:cNvPicPr>
            <a:picLocks noChangeAspect="1" noChangeArrowheads="1"/>
          </p:cNvPicPr>
          <p:nvPr/>
        </p:nvPicPr>
        <p:blipFill>
          <a:blip r:embed="rId2" cstate="print"/>
          <a:srcRect l="4050" t="21660" r="4826" b="15907"/>
          <a:stretch>
            <a:fillRect/>
          </a:stretch>
        </p:blipFill>
        <p:spPr bwMode="auto">
          <a:xfrm>
            <a:off x="-36664" y="188640"/>
            <a:ext cx="9174559" cy="6120680"/>
          </a:xfrm>
          <a:prstGeom prst="rect">
            <a:avLst/>
          </a:prstGeom>
          <a:noFill/>
        </p:spPr>
      </p:pic>
      <p:pic>
        <p:nvPicPr>
          <p:cNvPr id="3" name="Picture 2" descr="F:\Мои документы\картинки\slide_29.jpg"/>
          <p:cNvPicPr>
            <a:picLocks noChangeAspect="1" noChangeArrowheads="1"/>
          </p:cNvPicPr>
          <p:nvPr/>
        </p:nvPicPr>
        <p:blipFill>
          <a:blip r:embed="rId3" cstate="print"/>
          <a:srcRect l="13187" r="11091" b="22254"/>
          <a:stretch>
            <a:fillRect/>
          </a:stretch>
        </p:blipFill>
        <p:spPr bwMode="auto">
          <a:xfrm>
            <a:off x="1979712" y="1268760"/>
            <a:ext cx="5247339" cy="4824536"/>
          </a:xfrm>
          <a:prstGeom prst="flowChartMagneticDisk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79713" y="2924944"/>
            <a:ext cx="216024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42 чел/км²</a:t>
            </a:r>
            <a:endParaRPr lang="ru-RU" sz="2800" b="1" cap="none" spc="0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5445224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42 чел/км²</a:t>
            </a:r>
            <a:endParaRPr lang="ru-RU" sz="28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1556792"/>
            <a:ext cx="18812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 чел/км²</a:t>
            </a:r>
            <a:endParaRPr lang="ru-RU" sz="28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548680"/>
            <a:ext cx="8352928" cy="18722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0000"/>
                </a:solidFill>
              </a:rPr>
              <a:t>Вопрос 1.  </a:t>
            </a:r>
            <a:r>
              <a:rPr lang="ru-RU" sz="2000" b="1" dirty="0" smtClean="0"/>
              <a:t>Выберите вариант ответа, в котором верно указана численность населения на начало 2019 года:  </a:t>
            </a:r>
            <a:r>
              <a:rPr lang="ru-RU" dirty="0" smtClean="0">
                <a:solidFill>
                  <a:srgbClr val="FF0000"/>
                </a:solidFill>
              </a:rPr>
              <a:t>1б</a:t>
            </a:r>
          </a:p>
          <a:p>
            <a:r>
              <a:rPr lang="ru-RU" sz="2400" dirty="0" smtClean="0"/>
              <a:t>1 – 9 280                             3 –  9 491</a:t>
            </a:r>
          </a:p>
          <a:p>
            <a:r>
              <a:rPr lang="ru-RU" sz="2400" dirty="0" smtClean="0"/>
              <a:t>2 – 9 475                              4 -  9 560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420888"/>
            <a:ext cx="2304256" cy="244827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0000"/>
                </a:solidFill>
              </a:rPr>
              <a:t>Вопрос 2. </a:t>
            </a:r>
            <a:r>
              <a:rPr lang="ru-RU" sz="2000" b="1" dirty="0" smtClean="0"/>
              <a:t>Узнайте по иллюстрации                  </a:t>
            </a:r>
          </a:p>
          <a:p>
            <a:r>
              <a:rPr lang="ru-RU" sz="2000" b="1" dirty="0" smtClean="0"/>
              <a:t>территорию с максимальной </a:t>
            </a:r>
          </a:p>
          <a:p>
            <a:r>
              <a:rPr lang="ru-RU" sz="2000" b="1" dirty="0" smtClean="0"/>
              <a:t>плотностью населения </a:t>
            </a:r>
            <a:r>
              <a:rPr lang="ru-RU" dirty="0" smtClean="0">
                <a:solidFill>
                  <a:srgbClr val="FF0000"/>
                </a:solidFill>
              </a:rPr>
              <a:t>1б</a:t>
            </a:r>
            <a:endParaRPr lang="ru-RU" sz="2000" b="1" dirty="0"/>
          </a:p>
        </p:txBody>
      </p:sp>
      <p:pic>
        <p:nvPicPr>
          <p:cNvPr id="6147" name="Picture 3" descr="F:\Мои документы\картинки\132908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2664" y="2420888"/>
            <a:ext cx="6651336" cy="4437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Мои документы\картинки\aa044a39a2962f54b0cc5d0f0c22a9f5.jpg"/>
          <p:cNvPicPr>
            <a:picLocks noChangeAspect="1" noChangeArrowheads="1"/>
          </p:cNvPicPr>
          <p:nvPr/>
        </p:nvPicPr>
        <p:blipFill>
          <a:blip r:embed="rId2" cstate="print"/>
          <a:srcRect l="44762" t="13991" r="20952" b="46187"/>
          <a:stretch>
            <a:fillRect/>
          </a:stretch>
        </p:blipFill>
        <p:spPr bwMode="auto">
          <a:xfrm>
            <a:off x="4860032" y="260648"/>
            <a:ext cx="2592288" cy="2664296"/>
          </a:xfrm>
          <a:prstGeom prst="rect">
            <a:avLst/>
          </a:prstGeom>
          <a:noFill/>
        </p:spPr>
      </p:pic>
      <p:pic>
        <p:nvPicPr>
          <p:cNvPr id="8195" name="Picture 3" descr="F:\Мои документы\картинки\aa044a39a2962f54b0cc5d0f0c22a9f5.jpg"/>
          <p:cNvPicPr>
            <a:picLocks noChangeAspect="1" noChangeArrowheads="1"/>
          </p:cNvPicPr>
          <p:nvPr/>
        </p:nvPicPr>
        <p:blipFill>
          <a:blip r:embed="rId2" cstate="print"/>
          <a:srcRect l="11165" t="61433" r="22815" b="9985"/>
          <a:stretch>
            <a:fillRect/>
          </a:stretch>
        </p:blipFill>
        <p:spPr bwMode="auto">
          <a:xfrm>
            <a:off x="395536" y="3068960"/>
            <a:ext cx="5040560" cy="1976690"/>
          </a:xfrm>
          <a:prstGeom prst="rect">
            <a:avLst/>
          </a:prstGeom>
          <a:noFill/>
        </p:spPr>
      </p:pic>
      <p:graphicFrame>
        <p:nvGraphicFramePr>
          <p:cNvPr id="4" name="Диаграмма 3"/>
          <p:cNvGraphicFramePr/>
          <p:nvPr/>
        </p:nvGraphicFramePr>
        <p:xfrm>
          <a:off x="6156176" y="2996952"/>
          <a:ext cx="218390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236296" y="2348880"/>
            <a:ext cx="504056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72400" y="4869160"/>
            <a:ext cx="504056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4725144"/>
            <a:ext cx="504056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4725144"/>
            <a:ext cx="504056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260648"/>
            <a:ext cx="4392488" cy="244827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0000"/>
                </a:solidFill>
              </a:rPr>
              <a:t>Вопрос 3.</a:t>
            </a:r>
            <a:r>
              <a:rPr lang="ru-RU" sz="2000" b="1" dirty="0" smtClean="0"/>
              <a:t> Укажите номер диаграммы, отражающей современное соотношение городского и сельского населения?  </a:t>
            </a:r>
            <a:r>
              <a:rPr lang="ru-RU" dirty="0" smtClean="0">
                <a:solidFill>
                  <a:srgbClr val="FF0000"/>
                </a:solidFill>
              </a:rPr>
              <a:t>1б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899592" y="1124744"/>
          <a:ext cx="7632848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15616" y="404664"/>
            <a:ext cx="7704856" cy="7200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Вопрос</a:t>
            </a:r>
            <a:r>
              <a:rPr lang="ru-RU" sz="2000" b="1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4.  </a:t>
            </a:r>
            <a:r>
              <a:rPr lang="ru-RU" sz="2000" b="1" dirty="0" smtClean="0"/>
              <a:t>Укажите , динамику какого показателя  отражает данная диаграмма?  </a:t>
            </a:r>
            <a:r>
              <a:rPr lang="ru-RU" dirty="0" smtClean="0">
                <a:solidFill>
                  <a:srgbClr val="FF0000"/>
                </a:solidFill>
              </a:rPr>
              <a:t>1б 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F:\Мои документы\картинки\Фотка.png"/>
          <p:cNvPicPr>
            <a:picLocks noChangeAspect="1" noChangeArrowheads="1"/>
          </p:cNvPicPr>
          <p:nvPr/>
        </p:nvPicPr>
        <p:blipFill>
          <a:blip r:embed="rId2" cstate="print"/>
          <a:srcRect l="6519" t="8988" r="7684" b="6125"/>
          <a:stretch>
            <a:fillRect/>
          </a:stretch>
        </p:blipFill>
        <p:spPr bwMode="auto">
          <a:xfrm>
            <a:off x="2231316" y="1340768"/>
            <a:ext cx="4759306" cy="41044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260648"/>
            <a:ext cx="7920880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Вопрос 5. </a:t>
            </a:r>
            <a:r>
              <a:rPr lang="ru-RU" sz="2000" b="1" dirty="0" smtClean="0"/>
              <a:t> Выберите из предложенного списка  </a:t>
            </a:r>
          </a:p>
          <a:p>
            <a:pPr algn="ctr"/>
            <a:r>
              <a:rPr lang="ru-RU" sz="2000" b="1" dirty="0" smtClean="0"/>
              <a:t>район Беларуси  </a:t>
            </a:r>
            <a:r>
              <a:rPr lang="ru-RU" dirty="0" smtClean="0">
                <a:solidFill>
                  <a:srgbClr val="FF0000"/>
                </a:solidFill>
              </a:rPr>
              <a:t>2б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40768"/>
            <a:ext cx="2016224" cy="32403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а) с наибольшей плотностью населения: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/>
              <a:t>1 Сенненский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/>
              <a:t>2 Брагинский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/>
              <a:t>3 </a:t>
            </a:r>
            <a:r>
              <a:rPr lang="ru-RU" sz="2000" b="1" dirty="0" err="1" smtClean="0"/>
              <a:t>Лидский</a:t>
            </a:r>
            <a:endParaRPr lang="ru-RU" sz="2000" b="1" dirty="0" smtClean="0"/>
          </a:p>
          <a:p>
            <a:pPr>
              <a:lnSpc>
                <a:spcPct val="150000"/>
              </a:lnSpc>
            </a:pPr>
            <a:r>
              <a:rPr lang="ru-RU" sz="2000" b="1" dirty="0" smtClean="0"/>
              <a:t>4 Полоцкий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948264" y="1340768"/>
            <a:ext cx="2195736" cy="33123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б) с наименьшей плотностью населения: </a:t>
            </a:r>
          </a:p>
          <a:p>
            <a:pPr marL="342900" indent="-342900">
              <a:lnSpc>
                <a:spcPct val="150000"/>
              </a:lnSpc>
            </a:pPr>
            <a:r>
              <a:rPr lang="ru-RU" sz="2000" b="1" dirty="0" smtClean="0"/>
              <a:t>1 </a:t>
            </a:r>
            <a:r>
              <a:rPr lang="ru-RU" sz="2000" b="1" dirty="0" err="1" smtClean="0"/>
              <a:t>Наровлянский</a:t>
            </a:r>
            <a:endParaRPr lang="ru-RU" sz="2000" b="1" dirty="0" smtClean="0"/>
          </a:p>
          <a:p>
            <a:pPr marL="342900" indent="-342900">
              <a:lnSpc>
                <a:spcPct val="150000"/>
              </a:lnSpc>
            </a:pPr>
            <a:r>
              <a:rPr lang="ru-RU" sz="2000" b="1" dirty="0" smtClean="0"/>
              <a:t>2 </a:t>
            </a:r>
            <a:r>
              <a:rPr lang="ru-RU" sz="2000" b="1" dirty="0" err="1" smtClean="0"/>
              <a:t>Борисовский</a:t>
            </a:r>
            <a:endParaRPr lang="ru-RU" sz="2000" b="1" dirty="0" smtClean="0"/>
          </a:p>
          <a:p>
            <a:pPr marL="342900" indent="-342900">
              <a:lnSpc>
                <a:spcPct val="150000"/>
              </a:lnSpc>
            </a:pPr>
            <a:r>
              <a:rPr lang="ru-RU" sz="2000" b="1" dirty="0" smtClean="0"/>
              <a:t>3 Оршанский</a:t>
            </a:r>
          </a:p>
          <a:p>
            <a:pPr marL="342900" indent="-342900">
              <a:lnSpc>
                <a:spcPct val="150000"/>
              </a:lnSpc>
            </a:pPr>
            <a:r>
              <a:rPr lang="ru-RU" sz="2000" b="1" dirty="0" smtClean="0"/>
              <a:t>4 Брестский</a:t>
            </a:r>
          </a:p>
          <a:p>
            <a:pPr marL="342900" indent="-34290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1397000"/>
          <a:ext cx="8424936" cy="3570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234"/>
                <a:gridCol w="2106234"/>
                <a:gridCol w="2106234"/>
                <a:gridCol w="2106234"/>
              </a:tblGrid>
              <a:tr h="370840">
                <a:tc grid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/>
                        <a:t>Численность</a:t>
                      </a:r>
                      <a:r>
                        <a:rPr lang="ru-RU" sz="2400" baseline="0" dirty="0" smtClean="0"/>
                        <a:t> населения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/>
                        <a:t>Плотность населения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090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/>
                        <a:t>Витебская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/>
                        <a:t>Гродненская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/>
                        <a:t>Гомельская</a:t>
                      </a:r>
                      <a:r>
                        <a:rPr lang="ru-RU" sz="2400" baseline="0" dirty="0" smtClean="0"/>
                        <a:t>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/>
                        <a:t>Витебская </a:t>
                      </a:r>
                      <a:endParaRPr lang="ru-RU" sz="2400" dirty="0"/>
                    </a:p>
                  </a:txBody>
                  <a:tcPr/>
                </a:tc>
              </a:tr>
              <a:tr h="153820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/>
                        <a:t>Минская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/>
                        <a:t>Могилёвская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/>
                        <a:t>Брестская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2400" dirty="0" smtClean="0"/>
                        <a:t>Гродненская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5576" y="332656"/>
            <a:ext cx="8064896" cy="100811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cs typeface="Times New Roman" pitchFamily="18" charset="0"/>
              </a:rPr>
              <a:t>Вопрос</a:t>
            </a:r>
            <a:r>
              <a:rPr lang="ru-RU" sz="2000" b="1" dirty="0" smtClean="0"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cs typeface="Times New Roman" pitchFamily="18" charset="0"/>
              </a:rPr>
              <a:t> 6. </a:t>
            </a:r>
            <a:r>
              <a:rPr lang="ru-RU" sz="2000" b="1" dirty="0" smtClean="0">
                <a:cs typeface="Times New Roman" pitchFamily="18" charset="0"/>
              </a:rPr>
              <a:t>Сравнив между собой области, расставьте правильно знаки  </a:t>
            </a:r>
          </a:p>
          <a:p>
            <a:pPr algn="ctr"/>
            <a:r>
              <a:rPr lang="ru-RU" sz="2000" b="1" dirty="0" smtClean="0">
                <a:cs typeface="Times New Roman" pitchFamily="18" charset="0"/>
              </a:rPr>
              <a:t> </a:t>
            </a:r>
            <a:r>
              <a:rPr lang="ru-RU" sz="2400" b="1" dirty="0" smtClean="0">
                <a:cs typeface="Times New Roman" pitchFamily="18" charset="0"/>
              </a:rPr>
              <a:t>&gt;  , &lt;  или  = </a:t>
            </a:r>
            <a:r>
              <a:rPr lang="ru-RU" dirty="0" smtClean="0">
                <a:solidFill>
                  <a:srgbClr val="FF0000"/>
                </a:solidFill>
              </a:rPr>
              <a:t>2б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endParaRPr lang="ru-RU" sz="20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56166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</a:rPr>
              <a:t>Вопрос 7. </a:t>
            </a:r>
            <a:r>
              <a:rPr lang="ru-RU" sz="2400" dirty="0" smtClean="0"/>
              <a:t>По   прогнозам ООН  Республика Беларусь, численность населения которой  продолжает сокращаться, попала в число 55 стран, где через 30 лет   численность населения  сократится как минимум на 1 %. </a:t>
            </a:r>
          </a:p>
          <a:p>
            <a:pPr algn="just"/>
            <a:r>
              <a:rPr lang="ru-RU" sz="2400" dirty="0" smtClean="0"/>
              <a:t>	Рассчитайте, сколько составит численность населения Республики Беларусь к 2050 году, с учётом сделанных ООН прогнозам. Ответ запишите. </a:t>
            </a:r>
            <a:r>
              <a:rPr lang="ru-RU" dirty="0" smtClean="0">
                <a:solidFill>
                  <a:srgbClr val="FF0000"/>
                </a:solidFill>
              </a:rPr>
              <a:t>2б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F:\Мои документы\картинки\051_rusrep_02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37112"/>
            <a:ext cx="6084168" cy="2195664"/>
          </a:xfrm>
          <a:prstGeom prst="rect">
            <a:avLst/>
          </a:prstGeom>
          <a:noFill/>
        </p:spPr>
      </p:pic>
      <p:pic>
        <p:nvPicPr>
          <p:cNvPr id="2051" name="Picture 3" descr="F:\Мои документы\картинки\image-48 (1).jpg"/>
          <p:cNvPicPr>
            <a:picLocks noChangeAspect="1" noChangeArrowheads="1"/>
          </p:cNvPicPr>
          <p:nvPr/>
        </p:nvPicPr>
        <p:blipFill>
          <a:blip r:embed="rId3" cstate="print"/>
          <a:srcRect l="6264" r="12815" b="3632"/>
          <a:stretch>
            <a:fillRect/>
          </a:stretch>
        </p:blipFill>
        <p:spPr bwMode="auto">
          <a:xfrm>
            <a:off x="6119664" y="0"/>
            <a:ext cx="3024336" cy="2636912"/>
          </a:xfrm>
          <a:prstGeom prst="rect">
            <a:avLst/>
          </a:prstGeom>
          <a:noFill/>
        </p:spPr>
      </p:pic>
      <p:pic>
        <p:nvPicPr>
          <p:cNvPr id="2052" name="Picture 4" descr="F:\Мои документы\картинки\image-48 (1).jpg"/>
          <p:cNvPicPr>
            <a:picLocks noChangeAspect="1" noChangeArrowheads="1"/>
          </p:cNvPicPr>
          <p:nvPr/>
        </p:nvPicPr>
        <p:blipFill>
          <a:blip r:embed="rId3" cstate="print"/>
          <a:srcRect l="64049" t="33600" r="20201" b="2001"/>
          <a:stretch>
            <a:fillRect/>
          </a:stretch>
        </p:blipFill>
        <p:spPr bwMode="auto">
          <a:xfrm>
            <a:off x="7884368" y="908720"/>
            <a:ext cx="978369" cy="1728192"/>
          </a:xfrm>
          <a:prstGeom prst="rect">
            <a:avLst/>
          </a:prstGeom>
          <a:noFill/>
        </p:spPr>
      </p:pic>
      <p:pic>
        <p:nvPicPr>
          <p:cNvPr id="6" name="Picture 3" descr="F:\Мои документы\картинки\image-48 (1).jpg"/>
          <p:cNvPicPr>
            <a:picLocks noChangeAspect="1" noChangeArrowheads="1"/>
          </p:cNvPicPr>
          <p:nvPr/>
        </p:nvPicPr>
        <p:blipFill>
          <a:blip r:embed="rId3" cstate="print"/>
          <a:srcRect l="8917" t="33600" r="64833" b="3401"/>
          <a:stretch>
            <a:fillRect/>
          </a:stretch>
        </p:blipFill>
        <p:spPr bwMode="auto">
          <a:xfrm>
            <a:off x="6156176" y="908720"/>
            <a:ext cx="1692988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764704"/>
            <a:ext cx="7776864" cy="100811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Вопрос 1.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sz="2400" b="1" dirty="0" smtClean="0"/>
              <a:t>Запишите пропущенное звено в перечне основных      единиц   физико–географического районирования Беларуси </a:t>
            </a:r>
            <a:r>
              <a:rPr lang="ru-RU" dirty="0" smtClean="0">
                <a:solidFill>
                  <a:srgbClr val="FF0000"/>
                </a:solidFill>
              </a:rPr>
              <a:t>1б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564904"/>
            <a:ext cx="7920880" cy="23762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Страна   </a:t>
            </a:r>
            <a:r>
              <a:rPr lang="ru-RU" sz="3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область    </a:t>
            </a:r>
            <a:r>
              <a:rPr lang="ru-RU" sz="3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?    округ   район   </a:t>
            </a:r>
            <a:endParaRPr lang="ru-RU" sz="380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Стрелка вправо 8"/>
          <p:cNvSpPr/>
          <p:nvPr/>
        </p:nvSpPr>
        <p:spPr>
          <a:xfrm flipV="1">
            <a:off x="2195736" y="3789040"/>
            <a:ext cx="36004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4211960" y="3861048"/>
            <a:ext cx="28803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4932040" y="3861048"/>
            <a:ext cx="28803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6372200" y="3861048"/>
            <a:ext cx="28803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196752"/>
            <a:ext cx="504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Домашнее задание</a:t>
            </a:r>
          </a:p>
          <a:p>
            <a:endParaRPr lang="ru-RU" sz="2400" dirty="0" smtClean="0"/>
          </a:p>
          <a:p>
            <a:r>
              <a:rPr lang="ru-RU" sz="2400" dirty="0" smtClean="0"/>
              <a:t>§ 22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s://otvet.imgsmail.ru/download/74658860_7ab42ca48fadd336b8604a37ade1e21f_8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 descr="F:\Мои документы\картинки\74658860_7ab42ca48fadd336b8604a37ade1e21f_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7559472" cy="541431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548680"/>
            <a:ext cx="8208912" cy="8640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Вопрос 2.  </a:t>
            </a:r>
            <a:r>
              <a:rPr lang="ru-RU" sz="2400" b="1" dirty="0" smtClean="0"/>
              <a:t>Какой цифрой обозначена Предполесская провинция? </a:t>
            </a:r>
            <a:r>
              <a:rPr lang="ru-RU" dirty="0" smtClean="0">
                <a:solidFill>
                  <a:srgbClr val="FF0000"/>
                </a:solidFill>
              </a:rPr>
              <a:t>1б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F:\Мои документы\картинки\polesie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88840"/>
            <a:ext cx="7416824" cy="46085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404664"/>
            <a:ext cx="8712968" cy="7920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Вопрос 3</a:t>
            </a:r>
            <a:r>
              <a:rPr lang="ru-RU" sz="2400" b="1" dirty="0" smtClean="0">
                <a:solidFill>
                  <a:srgbClr val="FF0000"/>
                </a:solidFill>
              </a:rPr>
              <a:t>. </a:t>
            </a:r>
            <a:r>
              <a:rPr lang="ru-RU" sz="2400" b="1" dirty="0" smtClean="0">
                <a:solidFill>
                  <a:srgbClr val="FF0000"/>
                </a:solidFill>
              </a:rPr>
              <a:t>  </a:t>
            </a:r>
            <a:r>
              <a:rPr lang="ru-RU" sz="2400" b="1" dirty="0" smtClean="0"/>
              <a:t>Перед вами типичный вид одной </a:t>
            </a:r>
            <a:r>
              <a:rPr lang="ru-RU" sz="2400" b="1" dirty="0" smtClean="0"/>
              <a:t>из 5 </a:t>
            </a:r>
            <a:r>
              <a:rPr lang="ru-RU" sz="2400" b="1" dirty="0" smtClean="0"/>
              <a:t>провинций Беларуси, для которой характерны низменности с плоским рельефом,  который обусловил  высокую </a:t>
            </a:r>
            <a:r>
              <a:rPr lang="ru-RU" sz="2400" b="1" dirty="0" err="1" smtClean="0"/>
              <a:t>озёрность</a:t>
            </a:r>
            <a:r>
              <a:rPr lang="ru-RU" sz="2400" b="1" dirty="0" smtClean="0"/>
              <a:t> и широкое распространение болот, преимущественно низинных  осоковых.      Запишите её название </a:t>
            </a:r>
            <a:r>
              <a:rPr lang="ru-RU" dirty="0" smtClean="0">
                <a:solidFill>
                  <a:srgbClr val="FF0000"/>
                </a:solidFill>
              </a:rPr>
              <a:t>1б   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352928" cy="11521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Вопрос 4. </a:t>
            </a:r>
            <a:r>
              <a:rPr lang="ru-RU" sz="2400" b="1" dirty="0" smtClean="0"/>
              <a:t>По характерным особенностям определите и запишите название одной из физико-географических провинций Беларуси </a:t>
            </a:r>
            <a:r>
              <a:rPr lang="ru-RU" dirty="0" smtClean="0">
                <a:solidFill>
                  <a:srgbClr val="FF0000"/>
                </a:solidFill>
              </a:rPr>
              <a:t>1б</a:t>
            </a:r>
            <a:r>
              <a:rPr lang="ru-RU" sz="2000" b="1" dirty="0" smtClean="0"/>
              <a:t>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2132856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	Эта провинция единственная, в пределах которой были все четвертичные оледенения.  Её рельеф характеризуется молодостью и сохранностью форм. Климат провинции самый холодный в Беларуси. Главная особенность  гидрологии – обилие озёр ледникового происхождения.  Отличительной чертой растительности является высокая доля еловых лесов.  В провинции самое большое количество природоохранных территорий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208912" cy="93610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Вопрос </a:t>
            </a:r>
            <a:r>
              <a:rPr lang="ru-RU" sz="2000" dirty="0" smtClean="0">
                <a:solidFill>
                  <a:srgbClr val="FF0000"/>
                </a:solidFill>
              </a:rPr>
              <a:t>5. </a:t>
            </a:r>
            <a:r>
              <a:rPr lang="ru-RU" sz="2400" b="1" dirty="0" smtClean="0"/>
              <a:t>По предложенному списку природных объектов, определите и запишите название одной из физико-географических провинций Беларуси </a:t>
            </a:r>
            <a:r>
              <a:rPr lang="ru-RU" dirty="0" smtClean="0">
                <a:solidFill>
                  <a:srgbClr val="FF0000"/>
                </a:solidFill>
              </a:rPr>
              <a:t>1б</a:t>
            </a: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7409" name="Picture 1" descr="F:\Мои документы\картинки\img18 (1).jpg"/>
          <p:cNvPicPr>
            <a:picLocks noChangeAspect="1" noChangeArrowheads="1"/>
          </p:cNvPicPr>
          <p:nvPr/>
        </p:nvPicPr>
        <p:blipFill>
          <a:blip r:embed="rId2" cstate="print"/>
          <a:srcRect l="10366" t="25707" r="7109"/>
          <a:stretch>
            <a:fillRect/>
          </a:stretch>
        </p:blipFill>
        <p:spPr bwMode="auto">
          <a:xfrm>
            <a:off x="323528" y="1700808"/>
            <a:ext cx="3744416" cy="2529755"/>
          </a:xfrm>
          <a:prstGeom prst="rect">
            <a:avLst/>
          </a:prstGeom>
          <a:noFill/>
        </p:spPr>
      </p:pic>
      <p:pic>
        <p:nvPicPr>
          <p:cNvPr id="17410" name="Picture 2" descr="F:\Мои документы\картинки\0007.jpg"/>
          <p:cNvPicPr>
            <a:picLocks noChangeAspect="1" noChangeArrowheads="1"/>
          </p:cNvPicPr>
          <p:nvPr/>
        </p:nvPicPr>
        <p:blipFill>
          <a:blip r:embed="rId3" cstate="print"/>
          <a:srcRect b="13052"/>
          <a:stretch>
            <a:fillRect/>
          </a:stretch>
        </p:blipFill>
        <p:spPr bwMode="auto">
          <a:xfrm>
            <a:off x="4932040" y="1556792"/>
            <a:ext cx="3657600" cy="1696392"/>
          </a:xfrm>
          <a:prstGeom prst="rect">
            <a:avLst/>
          </a:prstGeom>
          <a:noFill/>
        </p:spPr>
      </p:pic>
      <p:pic>
        <p:nvPicPr>
          <p:cNvPr id="17411" name="Picture 3" descr="F:\Мои документы\картинки\22.jpg"/>
          <p:cNvPicPr>
            <a:picLocks noChangeAspect="1" noChangeArrowheads="1"/>
          </p:cNvPicPr>
          <p:nvPr/>
        </p:nvPicPr>
        <p:blipFill>
          <a:blip r:embed="rId4" cstate="print"/>
          <a:srcRect t="24000"/>
          <a:stretch>
            <a:fillRect/>
          </a:stretch>
        </p:blipFill>
        <p:spPr bwMode="auto">
          <a:xfrm>
            <a:off x="5364088" y="3861048"/>
            <a:ext cx="3600400" cy="273630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1340768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Меловые карьеры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364088" y="1196752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Суффозионные западины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220072" y="3429000"/>
            <a:ext cx="3923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/>
              <a:t>Чигиринское</a:t>
            </a:r>
            <a:r>
              <a:rPr lang="ru-RU" sz="2000" dirty="0" smtClean="0"/>
              <a:t> водохранилище 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4293096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Овраги, балки </a:t>
            </a:r>
            <a:r>
              <a:rPr lang="ru-RU" sz="2000" dirty="0" err="1" smtClean="0"/>
              <a:t>Оршано-Могилёвской</a:t>
            </a:r>
            <a:r>
              <a:rPr lang="ru-RU" sz="2000" dirty="0" smtClean="0"/>
              <a:t>  равнины </a:t>
            </a:r>
            <a:endParaRPr lang="ru-RU" sz="2000" dirty="0"/>
          </a:p>
        </p:txBody>
      </p:sp>
      <p:pic>
        <p:nvPicPr>
          <p:cNvPr id="3074" name="Picture 2" descr="F:\Мои документы\картинки\138169_ma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725144"/>
            <a:ext cx="4320480" cy="19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352928" cy="93610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Вопрос </a:t>
            </a:r>
            <a:r>
              <a:rPr lang="ru-RU" sz="2000" dirty="0" smtClean="0">
                <a:solidFill>
                  <a:srgbClr val="FF0000"/>
                </a:solidFill>
              </a:rPr>
              <a:t>6.  </a:t>
            </a:r>
            <a:r>
              <a:rPr lang="ru-RU" sz="2400" b="1" dirty="0" smtClean="0"/>
              <a:t>По представленным  известным объектам узнайте  одну их 5 провинций  РБ и запишите её название </a:t>
            </a:r>
            <a:r>
              <a:rPr lang="ru-RU" dirty="0" smtClean="0">
                <a:solidFill>
                  <a:srgbClr val="FF0000"/>
                </a:solidFill>
              </a:rPr>
              <a:t>1б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9458" name="Picture 2" descr="F:\Мои документы\картинки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263478"/>
            <a:ext cx="3888432" cy="2594522"/>
          </a:xfrm>
          <a:prstGeom prst="rect">
            <a:avLst/>
          </a:prstGeom>
          <a:noFill/>
        </p:spPr>
      </p:pic>
      <p:pic>
        <p:nvPicPr>
          <p:cNvPr id="19459" name="Picture 3" descr="F:\Мои документы\картинки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0895" y="1772816"/>
            <a:ext cx="4003105" cy="2592288"/>
          </a:xfrm>
          <a:prstGeom prst="rect">
            <a:avLst/>
          </a:prstGeom>
          <a:noFill/>
        </p:spPr>
      </p:pic>
      <p:pic>
        <p:nvPicPr>
          <p:cNvPr id="19460" name="Picture 4" descr="F:\Мои документы\картинки\Месторождения железной руды.png"/>
          <p:cNvPicPr>
            <a:picLocks noChangeAspect="1" noChangeArrowheads="1"/>
          </p:cNvPicPr>
          <p:nvPr/>
        </p:nvPicPr>
        <p:blipFill>
          <a:blip r:embed="rId4" cstate="print"/>
          <a:srcRect l="32161" t="42567" r="26488" b="33595"/>
          <a:stretch>
            <a:fillRect/>
          </a:stretch>
        </p:blipFill>
        <p:spPr bwMode="auto">
          <a:xfrm>
            <a:off x="179512" y="5013176"/>
            <a:ext cx="3661612" cy="1512168"/>
          </a:xfrm>
          <a:prstGeom prst="rect">
            <a:avLst/>
          </a:prstGeom>
          <a:noFill/>
        </p:spPr>
      </p:pic>
      <p:pic>
        <p:nvPicPr>
          <p:cNvPr id="1026" name="Picture 2" descr="F:\Мои документы\картинки\DSC_30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196752"/>
            <a:ext cx="4766499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8136904" cy="93610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Вопрос </a:t>
            </a:r>
            <a:r>
              <a:rPr lang="ru-RU" sz="2000" dirty="0" smtClean="0">
                <a:solidFill>
                  <a:srgbClr val="FF0000"/>
                </a:solidFill>
              </a:rPr>
              <a:t>7. </a:t>
            </a:r>
            <a:r>
              <a:rPr lang="ru-RU" sz="2400" b="1" dirty="0" smtClean="0"/>
              <a:t>Установите </a:t>
            </a:r>
            <a:r>
              <a:rPr lang="ru-RU" sz="2400" b="1" dirty="0" smtClean="0"/>
              <a:t>соответствие провинция – природная  особенность, записав ответ  соответствующими  цифрой  и буквой  </a:t>
            </a:r>
            <a:r>
              <a:rPr lang="ru-RU" dirty="0" smtClean="0">
                <a:solidFill>
                  <a:srgbClr val="FF0000"/>
                </a:solidFill>
              </a:rPr>
              <a:t>4</a:t>
            </a:r>
            <a:r>
              <a:rPr lang="ru-RU" dirty="0" smtClean="0">
                <a:solidFill>
                  <a:srgbClr val="FF0000"/>
                </a:solidFill>
              </a:rPr>
              <a:t>б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397000"/>
          <a:ext cx="8352928" cy="414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9780"/>
                <a:gridCol w="2966604"/>
                <a:gridCol w="504056"/>
                <a:gridCol w="4392488"/>
              </a:tblGrid>
              <a:tr h="447824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Провинция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Природная</a:t>
                      </a:r>
                      <a:r>
                        <a:rPr lang="ru-RU" baseline="0" dirty="0" smtClean="0"/>
                        <a:t> особенность </a:t>
                      </a:r>
                      <a:endParaRPr lang="ru-RU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Белорусская</a:t>
                      </a:r>
                      <a:r>
                        <a:rPr lang="ru-RU" sz="2400" baseline="0" dirty="0" smtClean="0"/>
                        <a:t> Поозерская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Белорусская</a:t>
                      </a:r>
                      <a:r>
                        <a:rPr lang="ru-RU" sz="2400" baseline="0" dirty="0" smtClean="0"/>
                        <a:t> Швейцария</a:t>
                      </a:r>
                      <a:endParaRPr lang="ru-RU" sz="24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Западно-Белорусская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 Минеральная кладовая Беларуси</a:t>
                      </a:r>
                      <a:endParaRPr lang="ru-RU" sz="24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Восточно-Белорусская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 Континентальный</a:t>
                      </a:r>
                      <a:r>
                        <a:rPr lang="ru-RU" sz="2400" baseline="0" dirty="0" smtClean="0"/>
                        <a:t> край  страны</a:t>
                      </a:r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 </a:t>
                      </a:r>
                      <a:endParaRPr lang="ru-RU" sz="2400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Предполесская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Белорусское </a:t>
                      </a:r>
                      <a:r>
                        <a:rPr lang="ru-RU" sz="2400" dirty="0" err="1" smtClean="0"/>
                        <a:t>поозерье</a:t>
                      </a:r>
                      <a:r>
                        <a:rPr lang="ru-RU" sz="2400" dirty="0" smtClean="0"/>
                        <a:t> </a:t>
                      </a:r>
                      <a:endParaRPr lang="ru-RU" sz="2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/>
                        <a:t>Полесская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Географический</a:t>
                      </a:r>
                      <a:r>
                        <a:rPr lang="ru-RU" sz="2400" baseline="0" dirty="0" smtClean="0"/>
                        <a:t> цент Беларуси</a:t>
                      </a:r>
                      <a:r>
                        <a:rPr lang="ru-RU" sz="2400" dirty="0" smtClean="0"/>
                        <a:t> 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F:\Мои документы\картинки\sheet0.png"/>
          <p:cNvPicPr>
            <a:picLocks noChangeAspect="1" noChangeArrowheads="1"/>
          </p:cNvPicPr>
          <p:nvPr/>
        </p:nvPicPr>
        <p:blipFill>
          <a:blip r:embed="rId3" cstate="print"/>
          <a:srcRect l="7907" t="18317" r="48962" b="20027"/>
          <a:stretch>
            <a:fillRect/>
          </a:stretch>
        </p:blipFill>
        <p:spPr bwMode="auto">
          <a:xfrm>
            <a:off x="0" y="2852936"/>
            <a:ext cx="3491880" cy="3078414"/>
          </a:xfrm>
          <a:prstGeom prst="rect">
            <a:avLst/>
          </a:prstGeom>
          <a:noFill/>
        </p:spPr>
      </p:pic>
      <p:pic>
        <p:nvPicPr>
          <p:cNvPr id="1030" name="Picture 6" descr="F:\Мои документы\картинки\img-K5HMq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9648" y="1700808"/>
            <a:ext cx="5974352" cy="5157192"/>
          </a:xfrm>
          <a:prstGeom prst="rect">
            <a:avLst/>
          </a:prstGeom>
          <a:noFill/>
        </p:spPr>
      </p:pic>
      <p:pic>
        <p:nvPicPr>
          <p:cNvPr id="1031" name="Picture 7" descr="F:\Мои документы\картинки\img18 (1).jpg"/>
          <p:cNvPicPr>
            <a:picLocks noChangeAspect="1" noChangeArrowheads="1"/>
          </p:cNvPicPr>
          <p:nvPr/>
        </p:nvPicPr>
        <p:blipFill>
          <a:blip r:embed="rId5" cstate="print"/>
          <a:srcRect l="7476" t="55250" r="5113" b="10101"/>
          <a:stretch>
            <a:fillRect/>
          </a:stretch>
        </p:blipFill>
        <p:spPr bwMode="auto">
          <a:xfrm>
            <a:off x="0" y="620688"/>
            <a:ext cx="5364088" cy="2448272"/>
          </a:xfrm>
          <a:prstGeom prst="rect">
            <a:avLst/>
          </a:prstGeom>
          <a:noFill/>
        </p:spPr>
      </p:pic>
      <p:sp>
        <p:nvSpPr>
          <p:cNvPr id="13314" name="AutoShape 2" descr="https://public.tableau.com/thumb/views/Book188_0/sheet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F:\Мои документы\картинки\000048_1550576206_15450_big-560x445.jpg"/>
          <p:cNvPicPr>
            <a:picLocks noChangeAspect="1" noChangeArrowheads="1"/>
          </p:cNvPicPr>
          <p:nvPr/>
        </p:nvPicPr>
        <p:blipFill>
          <a:blip r:embed="rId6" cstate="print"/>
          <a:srcRect l="5062" t="22762" r="5839" b="14805"/>
          <a:stretch>
            <a:fillRect/>
          </a:stretch>
        </p:blipFill>
        <p:spPr bwMode="auto">
          <a:xfrm>
            <a:off x="5220072" y="0"/>
            <a:ext cx="3923928" cy="191698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5536" y="4509120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9 475 300</a:t>
            </a:r>
          </a:p>
          <a:p>
            <a:r>
              <a:rPr lang="ru-RU" sz="2000" b="1" dirty="0" smtClean="0"/>
              <a:t>человек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</TotalTime>
  <Words>405</Words>
  <Application>Microsoft Office PowerPoint</Application>
  <PresentationFormat>Экран (4:3)</PresentationFormat>
  <Paragraphs>108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135</cp:revision>
  <dcterms:created xsi:type="dcterms:W3CDTF">2019-11-06T10:49:58Z</dcterms:created>
  <dcterms:modified xsi:type="dcterms:W3CDTF">2019-11-21T17:05:05Z</dcterms:modified>
</cp:coreProperties>
</file>