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82" r:id="rId4"/>
    <p:sldId id="267" r:id="rId5"/>
    <p:sldId id="284" r:id="rId6"/>
    <p:sldId id="268" r:id="rId7"/>
    <p:sldId id="271" r:id="rId8"/>
    <p:sldId id="261" r:id="rId9"/>
    <p:sldId id="289" r:id="rId10"/>
    <p:sldId id="290" r:id="rId11"/>
    <p:sldId id="291" r:id="rId12"/>
    <p:sldId id="262" r:id="rId13"/>
    <p:sldId id="274" r:id="rId14"/>
    <p:sldId id="287" r:id="rId15"/>
    <p:sldId id="288" r:id="rId16"/>
    <p:sldId id="275" r:id="rId17"/>
    <p:sldId id="263" r:id="rId18"/>
    <p:sldId id="272" r:id="rId19"/>
    <p:sldId id="273" r:id="rId20"/>
    <p:sldId id="276" r:id="rId21"/>
    <p:sldId id="264" r:id="rId22"/>
    <p:sldId id="279" r:id="rId23"/>
    <p:sldId id="280" r:id="rId24"/>
    <p:sldId id="286" r:id="rId25"/>
    <p:sldId id="281" r:id="rId26"/>
    <p:sldId id="285" r:id="rId27"/>
    <p:sldId id="29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CC00FF"/>
    <a:srgbClr val="2E1462"/>
    <a:srgbClr val="CC00CC"/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6117" autoAdjust="0"/>
  </p:normalViewPr>
  <p:slideViewPr>
    <p:cSldViewPr>
      <p:cViewPr>
        <p:scale>
          <a:sx n="90" d="100"/>
          <a:sy n="90" d="100"/>
        </p:scale>
        <p:origin x="-224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04.11.2019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g-fotki.yandex.ru/get/47776/200418627.15e/0_16ef75_dbc0722b_orig.png"/>
          <p:cNvPicPr>
            <a:picLocks noChangeAspect="1" noChangeArrowheads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360620"/>
            <a:ext cx="1116372" cy="413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14356"/>
            <a:ext cx="792961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 построения 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учебного занятия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системе </a:t>
            </a:r>
          </a:p>
          <a:p>
            <a:pPr algn="ctr"/>
            <a:r>
              <a:rPr lang="ru-RU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Дидактические условия отбора содержания образования при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компетентностном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подходе: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7686700" cy="484030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опора на субъективный опыт учащихся;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практико-ориентированных ситуаций как для постановки проблемы, так и для ее непосредственного решения;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соединение в содержании интеллектуальной, навыковой и эмоционально-ценностной составляющих;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открытых ( с не определенным заранее результатом) и закрытых ( с заранее запланированным ответом) учебных заданий;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избыточной информации для выработки навыков работы и право выбора нужной информации и способов его обработки.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studfiles.net/html/2706/331/html_2bGYGT5uzE.FgFn/img-gcQyU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64" y="110474"/>
            <a:ext cx="8810592" cy="6604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42976" y="1071546"/>
            <a:ext cx="7643866" cy="4851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этап</a:t>
            </a:r>
          </a:p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Выбор формы организации образовательной деятельности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290" y="1857364"/>
            <a:ext cx="71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незнание содержания метода; </a:t>
            </a:r>
            <a:endParaRPr lang="ru-RU" sz="28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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неумение применять его на практике; </a:t>
            </a:r>
            <a:endParaRPr lang="ru-RU" sz="28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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непонимание места метода в структуре занятия;</a:t>
            </a:r>
            <a:endParaRPr lang="ru-RU" sz="28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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неверие в эффективность применения методов в процессе обучения.</a:t>
            </a: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928670"/>
            <a:ext cx="7500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Трудности применения интерактивных методов в образовательном процессе:</a:t>
            </a:r>
            <a:endParaRPr lang="ru-RU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42976" y="1071546"/>
            <a:ext cx="7572428" cy="41549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характеристики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творческого урока: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Исследовательский метод и вид деятельности.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Отсутствие строгого плана, допущение ситуативности в структуре урока.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Многообразие подходов и точек зрения.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Самопрезентация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защита творческого продукта, а не внешний контроль.</a:t>
            </a:r>
            <a:endParaRPr kumimoji="0" lang="ru-RU" sz="28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428604"/>
            <a:ext cx="764386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Блочно-модульная технология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ориентационно-мотивационный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модуль (ориентировка в содержании темы, распределение индивидуальных заданий, постановка вопросов для поиска информации, вопросы и форма итогового контроля);</a:t>
            </a:r>
            <a:endParaRPr kumimoji="0" lang="ru-RU" sz="2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блок самостоятельной работы с учебной литературой и учебным содержанием темы (учитель здесь выступает в роли консультанта, наставника);</a:t>
            </a:r>
            <a:endParaRPr kumimoji="0" lang="ru-RU" sz="2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практические занятия с материалом курса (для естественных наук – лабораторные занятия, для гуманитарных – дискуссии или игровое моделирование);</a:t>
            </a:r>
            <a:endParaRPr kumimoji="0" lang="ru-RU" sz="2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модуль контроля (итоговое тестирование, опрос, устный экзамен).</a:t>
            </a:r>
            <a:endParaRPr kumimoji="0" lang="ru-RU" sz="2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071538" y="642918"/>
            <a:ext cx="750099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Преимущественными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формами проявления самостоятельности учащегося в учебной деятельности считают следующие формы: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анализ текста;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обобщение информации;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обсуждение;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создание текста;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выступление (презентация).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14414" y="1357298"/>
            <a:ext cx="75009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 этап</a:t>
            </a:r>
          </a:p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Подбор методов и приёмов обучения</a:t>
            </a:r>
          </a:p>
          <a:p>
            <a:pPr algn="ctr"/>
            <a:endParaRPr lang="ru-RU" sz="60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28728" y="357166"/>
            <a:ext cx="72866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компетентностном</a:t>
            </a:r>
            <a:r>
              <a:rPr lang="ru-RU" sz="28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занятии применяются методы обучения, которые способны: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-расширять формы и методы самостоятельной работы на занятии;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-стимулировать коллективные формы работы, взаимодействие обучающихся в учении;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-ставить учеников перед необходимостью доказывать, аргументировать, убеждать, рассматривать разные точки зрения;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-развивать навыки самоорганизации и самооценки с помощью самостоятельного выбора заданий.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14414" y="428604"/>
            <a:ext cx="757242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err="1" smtClean="0">
                <a:solidFill>
                  <a:srgbClr val="CC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C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еятельностные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C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и приёмы обучения: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C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методы активного обучения (деловые игры, ролевые игры, дискуссии и т. д.);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 проблемного обучения (беседа, исследовательский метод, проблемная лекция, проблемный семинар);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методы активизации творческого мышления  (мозговой штурм, эвристические беседы);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модернизированные традиционные методы обучения;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(коллективного, группового и парного обучения).</a:t>
            </a:r>
          </a:p>
          <a:p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1214414" y="1785926"/>
            <a:ext cx="6715172" cy="3829361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43042" y="642918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этап</a:t>
            </a:r>
          </a:p>
          <a:p>
            <a:pPr algn="ctr"/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6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ru-RU" sz="6000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500306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285728"/>
            <a:ext cx="800105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Рекомендации учителю по выбору форм и методов обучения при реализации </a:t>
            </a:r>
            <a:r>
              <a:rPr lang="ru-RU" sz="2800" b="1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2800" b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подхода </a:t>
            </a:r>
          </a:p>
          <a:p>
            <a:endParaRPr lang="ru-RU" sz="2800" b="1" dirty="0" smtClean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Методы  и формы обучения должны быть подчинены не учебному содержанию, а использоваться как  самостоятельные средства достижения определённых педагогических целей.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При составлении плана урока необходимо продумать, какими методами воспользоваться, чтобы задания имели не только учебное, но и жизненное обоснование, и чтобы учащиеся знали, зачем мы это делаем.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Стараться отказаться от таких форм и методов учебной работы, как монолог учителя, фронтально-индивидуальный опрос, информирующая беседа, самостоятельная индивидуальная работа учащихся с учебником по данным заданиям и др.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28662" y="642918"/>
            <a:ext cx="792961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этап</a:t>
            </a:r>
          </a:p>
          <a:p>
            <a:pPr algn="ctr"/>
            <a:r>
              <a:rPr lang="ru-RU" sz="5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Подбор диагностического инструментария для проверки уровней освоения компетенций</a:t>
            </a:r>
            <a:endParaRPr lang="ru-RU" sz="5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357290" y="285729"/>
            <a:ext cx="678661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Виды</a:t>
            </a: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контроля: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первичный (предваряющий, диагностический);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екущий (периодический,  промежуточный);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итоговый.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142976" y="214290"/>
            <a:ext cx="771530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Аналитические инструменты и приемы для измерения уровня освоения компетенций, прогресса учащихся в процессе познания: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светофор;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сигналы рукой;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одноминутное эссе;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трехминутная пауза;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измерение температуры;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мини-тест;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элективный (выборочный) тест;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формативный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тест;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формативный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опрос;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внутренний и внешний круг;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письменные комментарии;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обобщение в одном предложении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кто? что? где? когда? почему? как?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такого оценивания можно применять в процессе анализа и коррекции. 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000099" y="0"/>
            <a:ext cx="7858181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может быть в виде рефлексии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 результаты своей деятельности и выбранных способов деятельности через отношение, эмоции, чувства.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Соотнеси собственную цель занятия с полученным результатом (проведи самоконтроль).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 полученный результат с эталоном (проведи самооценку).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285852" y="0"/>
            <a:ext cx="735811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Приемы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самооценивания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взаимооценивания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учащихся: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запись идей;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дневники/журналы по самооценке;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две звезды и желание.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214414" y="642918"/>
            <a:ext cx="757242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 и виды итоговой проверки уровня освоения компетенций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рейтинговая система оценки качества усвоения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кейс-метод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портфолио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(учебный портфель)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картинки успехов в рабо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7"/>
            <a:ext cx="8352928" cy="640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6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785926"/>
            <a:ext cx="6786610" cy="3829361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142976" y="857232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это запрограммированный результат, который учащийся должен получить в процессе осуществления учебной деятельности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142976" y="714356"/>
            <a:ext cx="785818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компетентностно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ориентированного урока должны быть: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диагностируемые;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конкретные;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понятные;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осознанные;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описывающие желаемый результат;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реальные;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побудительные (побуждать к действию).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071538" y="357167"/>
            <a:ext cx="757242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Целеполагание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Helvetica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технология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SMART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Specific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конкретная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Measurable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измеримая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Achievable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достижимая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Realistiс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реалистичная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Timed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определённая по времени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142976" y="285728"/>
            <a:ext cx="771530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учителя: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создание условий для проявления познавательной деятельности учащихся, воспитания и развития их индивидуальных способностей;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развитие у учащихся интеллектуальной, исследовательской, информационной, коммуникативной культуры;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формирование познавательного интереса к …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развитие умения формулировать свою точку зрения и аргументировать её;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поощрение учащихся за попытки что-то сделать.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000100" y="285728"/>
            <a:ext cx="81439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необходимых условий для ознакомления с материалом о проблемах подростков в нашей стране и за рубежом;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условий для развития логического мышления, памяти, умения работать самостоятельно и в группе;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воспитание интереса к английскому языку как средству общения;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чувства ответственности при работе в группе.</a:t>
            </a:r>
          </a:p>
          <a:p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осуществить совместное с детьми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ввести и первично закрепить лексику по теме «Проблемы подростков»;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навыков устной речи путем создания ситуации беседы, дискуссии;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развивать умение воспринимать на слух информацию и выражать свое отношение к проблеме;</a:t>
            </a:r>
          </a:p>
          <a:p>
            <a:pPr lvl="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совершенствовать навыки чтения с извлечением из текста определенной информации.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214414" y="1643050"/>
            <a:ext cx="6715172" cy="3972237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86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7030A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000" dirty="0">
                <a:solidFill>
                  <a:srgbClr val="7030A0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142976" y="1571612"/>
            <a:ext cx="76438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этап</a:t>
            </a:r>
          </a:p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Отбор содержания учебного материала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Требования к организации обучения в рамках компетентностного подхода к отбору содержания: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00240"/>
            <a:ext cx="7358114" cy="412592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Сначала надо выяснить, для чего нужен данный предмет, а затем уже отбирать содержание, освоение которого позволит получить желаемые результаты.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958</Words>
  <Application>Microsoft Office PowerPoint</Application>
  <PresentationFormat>Экран (4:3)</PresentationFormat>
  <Paragraphs>152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организации обучения в рамках компетентностного подхода к отбору содержания:</vt:lpstr>
      <vt:lpstr>Дидактические условия отбора содержания образования при компетентностном подходе: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Admin</cp:lastModifiedBy>
  <cp:revision>62</cp:revision>
  <dcterms:created xsi:type="dcterms:W3CDTF">2014-07-06T18:18:01Z</dcterms:created>
  <dcterms:modified xsi:type="dcterms:W3CDTF">2019-11-04T18:35:01Z</dcterms:modified>
</cp:coreProperties>
</file>