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Pacifico"/>
      <p:regular r:id="rId18"/>
    </p:embeddedFont>
    <p:embeddedFont>
      <p:font typeface="Merriweather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erriweather-bold.fntdata"/><Relationship Id="rId11" Type="http://schemas.openxmlformats.org/officeDocument/2006/relationships/slide" Target="slides/slide6.xml"/><Relationship Id="rId22" Type="http://schemas.openxmlformats.org/officeDocument/2006/relationships/font" Target="fonts/Merriweather-boldItalic.fntdata"/><Relationship Id="rId10" Type="http://schemas.openxmlformats.org/officeDocument/2006/relationships/slide" Target="slides/slide5.xml"/><Relationship Id="rId21" Type="http://schemas.openxmlformats.org/officeDocument/2006/relationships/font" Target="fonts/Merriweather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regular.fntdata"/><Relationship Id="rId6" Type="http://schemas.openxmlformats.org/officeDocument/2006/relationships/slide" Target="slides/slide1.xml"/><Relationship Id="rId18" Type="http://schemas.openxmlformats.org/officeDocument/2006/relationships/font" Target="fonts/Pacific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22d9f0b014_0_7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22d9f0b014_0_7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22d9f0b014_0_7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22d9f0b014_0_7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22d9f0b014_0_7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22d9f0b014_0_7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22d9f0b014_0_7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22d9f0b014_0_7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22d9f0b014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22d9f0b014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22d9f0b014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22d9f0b014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22d9f0b014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22d9f0b014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4200">
        <p14:flip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242125"/>
            <a:ext cx="8520600" cy="316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275000" y="3692600"/>
            <a:ext cx="8520600" cy="109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ru" sz="1720"/>
              <a:t>ГУО «Средняя школа №2 г. Осиповичи»</a:t>
            </a:r>
            <a:endParaRPr sz="1720"/>
          </a:p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ru" sz="1720"/>
              <a:t>учитель начальных классов</a:t>
            </a:r>
            <a:endParaRPr sz="1720"/>
          </a:p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"/>
              <a:buFont typeface="Arial"/>
              <a:buNone/>
            </a:pPr>
            <a:r>
              <a:rPr lang="ru" sz="1720"/>
              <a:t>Ковалёнок Ирина Александровна</a:t>
            </a:r>
            <a:endParaRPr sz="1720"/>
          </a:p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t/>
            </a:r>
            <a:endParaRPr sz="1720"/>
          </a:p>
        </p:txBody>
      </p:sp>
      <p:sp>
        <p:nvSpPr>
          <p:cNvPr id="66" name="Google Shape;66;p13"/>
          <p:cNvSpPr/>
          <p:nvPr/>
        </p:nvSpPr>
        <p:spPr>
          <a:xfrm>
            <a:off x="339549" y="601674"/>
            <a:ext cx="8391500" cy="272937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BF9000"/>
                </a:solidFill>
                <a:latin typeface="Comic Sans MS"/>
              </a:rPr>
              <a:t>Игровые технологии.</a:t>
            </a:r>
            <a:br>
              <a:rPr b="0" i="0"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BF9000"/>
                </a:solidFill>
                <a:latin typeface="Comic Sans MS"/>
              </a:rPr>
            </a:br>
            <a:r>
              <a:rPr b="0" i="0">
                <a:ln cap="flat" cmpd="sng" w="9525">
                  <a:solidFill>
                    <a:schemeClr val="dk1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BF9000"/>
                </a:solidFill>
                <a:latin typeface="Comic Sans MS"/>
              </a:rPr>
              <a:t>Функции игровой деятельности.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>
            <p:ph type="title"/>
          </p:nvPr>
        </p:nvSpPr>
        <p:spPr>
          <a:xfrm>
            <a:off x="308175" y="539725"/>
            <a:ext cx="8524200" cy="373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Игровые технологии</a:t>
            </a:r>
            <a:r>
              <a:rPr lang="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lang="ru" sz="2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это организация педагогического процесса в форме различных педагогических игр.</a:t>
            </a:r>
            <a:endParaRPr sz="2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Цель игровых технологий</a:t>
            </a:r>
            <a:r>
              <a:rPr lang="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— </a:t>
            </a:r>
            <a:r>
              <a:rPr lang="ru" sz="29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создание полноценной  мотивационной основы для формирования навыков и умений деятельности младших школьников.</a:t>
            </a:r>
            <a:endParaRPr sz="2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972050" y="454925"/>
            <a:ext cx="7062300" cy="384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В основу игровых технологий положена педагогическая игра как основной вид деятельности, направленный на усвоение общественного опыта.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7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 txBox="1"/>
          <p:nvPr>
            <p:ph type="title"/>
          </p:nvPr>
        </p:nvSpPr>
        <p:spPr>
          <a:xfrm>
            <a:off x="311725" y="288457"/>
            <a:ext cx="3706500" cy="2640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 txBox="1"/>
          <p:nvPr>
            <p:ph idx="1" type="body"/>
          </p:nvPr>
        </p:nvSpPr>
        <p:spPr>
          <a:xfrm>
            <a:off x="4189650" y="139400"/>
            <a:ext cx="5077200" cy="441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Педагогическая игра обладает чётко поставленной целью обучения и педагогическим результатом.</a:t>
            </a:r>
            <a:endParaRPr sz="3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8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25" y="500925"/>
            <a:ext cx="3706500" cy="1377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900">
                <a:latin typeface="Arial"/>
                <a:ea typeface="Arial"/>
                <a:cs typeface="Arial"/>
                <a:sym typeface="Arial"/>
              </a:rPr>
              <a:t>Функции игровой деятельности:</a:t>
            </a:r>
            <a:endParaRPr b="1" sz="29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4387750" y="80700"/>
            <a:ext cx="4688400" cy="489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развлекательная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(основная функция игры - развлечь, доставить удовольствие, воодушевить, пробудить интерес);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коммуникативная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(средство для общения);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саморегуляции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(служит средством для достижения желаний и реализации возможностей);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игротерапевтическая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(преодоление различных трудностей, возникающих в других видах жизнедеятельности);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диагностическая 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(выявление отклонений от норм поведения);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коррекционная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(внесение изменений);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258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</a:pPr>
            <a:r>
              <a:rPr i="1"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самореализации</a:t>
            </a:r>
            <a:r>
              <a:rPr lang="ru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(усвоение норм общежития).</a:t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200"/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200"/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4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8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500"/>
              <a:t>Классификация игр</a:t>
            </a:r>
            <a:endParaRPr b="1"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4589700" cy="3416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b="1" i="1" lang="ru"/>
              <a:t>по характеру педагогического процесса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обучающие,</a:t>
            </a:r>
            <a:r>
              <a:rPr lang="ru"/>
              <a:t>тренировочные</a:t>
            </a:r>
            <a:r>
              <a:rPr lang="ru"/>
              <a:t>,контролирующие, обобщающие;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познавательные, воспитательные, развивающие;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репродуктивные, творческие;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коммуникативные, диагностические, профориентационные.</a:t>
            </a:r>
            <a:endParaRPr/>
          </a:p>
        </p:txBody>
      </p:sp>
      <p:sp>
        <p:nvSpPr>
          <p:cNvPr id="95" name="Google Shape;95;p18"/>
          <p:cNvSpPr txBox="1"/>
          <p:nvPr>
            <p:ph idx="2" type="body"/>
          </p:nvPr>
        </p:nvSpPr>
        <p:spPr>
          <a:xfrm>
            <a:off x="4832400" y="1152475"/>
            <a:ext cx="408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b="1" i="1" lang="ru"/>
              <a:t>по характеру игровой методики:</a:t>
            </a:r>
            <a:endParaRPr b="1" i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предметные;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сюжетные;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ролевые;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деловые;</a:t>
            </a:r>
            <a:endParaRPr/>
          </a:p>
          <a:p>
            <a:pPr indent="-3111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✓"/>
            </a:pPr>
            <a:r>
              <a:rPr lang="ru"/>
              <a:t>игры-драматизации.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Выводы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/>
              <a:t>П</a:t>
            </a:r>
            <a:r>
              <a:rPr lang="ru" sz="1700"/>
              <a:t>рименение игровых технологий в начальной школе: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38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500"/>
              <a:buChar char="➢"/>
            </a:pPr>
            <a:r>
              <a:rPr lang="ru" sz="1500"/>
              <a:t>Облегчает процесс восприятия и понимания учебного материала.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➢"/>
            </a:pPr>
            <a:r>
              <a:rPr lang="ru" sz="1500"/>
              <a:t>Повышает мотивацию.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➢"/>
            </a:pPr>
            <a:r>
              <a:rPr lang="ru" sz="1500"/>
              <a:t>Улучшает успеваемость</a:t>
            </a:r>
            <a:endParaRPr sz="1500"/>
          </a:p>
          <a:p>
            <a:pPr indent="-3238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➢"/>
            </a:pPr>
            <a:r>
              <a:rPr lang="ru" sz="1500"/>
              <a:t>Помогает получать жизненный опыт.</a:t>
            </a:r>
            <a:endParaRPr sz="15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4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2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8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4800"/>
                                        <p:tgtEl>
                                          <p:spTgt spid="10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Заключение.</a:t>
            </a:r>
            <a:endParaRPr/>
          </a:p>
        </p:txBody>
      </p:sp>
      <p:sp>
        <p:nvSpPr>
          <p:cNvPr id="107" name="Google Shape;107;p20"/>
          <p:cNvSpPr txBox="1"/>
          <p:nvPr>
            <p:ph idx="1" type="body"/>
          </p:nvPr>
        </p:nvSpPr>
        <p:spPr>
          <a:xfrm>
            <a:off x="4317900" y="834300"/>
            <a:ext cx="4736400" cy="14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“</a:t>
            </a:r>
            <a:r>
              <a:rPr i="1" lang="ru">
                <a:latin typeface="Pacifico"/>
                <a:ea typeface="Pacifico"/>
                <a:cs typeface="Pacifico"/>
                <a:sym typeface="Pacifico"/>
              </a:rPr>
              <a:t>Ребенок играет, потому что развивается, и развивается, потому что играет…</a:t>
            </a:r>
            <a:r>
              <a:rPr lang="ru"/>
              <a:t>”</a:t>
            </a:r>
            <a:endParaRPr/>
          </a:p>
          <a:p>
            <a:pPr indent="0" lvl="0" marL="0" rtl="0" algn="r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ru"/>
              <a:t>А.С. Макаренко</a:t>
            </a:r>
            <a:endParaRPr i="1"/>
          </a:p>
        </p:txBody>
      </p:sp>
      <p:sp>
        <p:nvSpPr>
          <p:cNvPr id="108" name="Google Shape;108;p20"/>
          <p:cNvSpPr txBox="1"/>
          <p:nvPr/>
        </p:nvSpPr>
        <p:spPr>
          <a:xfrm>
            <a:off x="1636225" y="3940175"/>
            <a:ext cx="63396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" sz="3400"/>
              <a:t>Спасибо за внимание!</a:t>
            </a:r>
            <a:endParaRPr i="1" sz="3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49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0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