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8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60"/>
  </p:normalViewPr>
  <p:slideViewPr>
    <p:cSldViewPr>
      <p:cViewPr varScale="1">
        <p:scale>
          <a:sx n="55" d="100"/>
          <a:sy n="55" d="100"/>
        </p:scale>
        <p:origin x="432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7.3097805438238267E-2"/>
                  <c:y val="-8.8417243299133058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 baseline="0">
                        <a:latin typeface="Times New Roman" panose="02020603050405020304" pitchFamily="18" charset="0"/>
                      </a:defRPr>
                    </a:pPr>
                    <a:r>
                      <a:rPr lang="en-US" sz="1400" baseline="0">
                        <a:latin typeface="Times New Roman" panose="02020603050405020304" pitchFamily="18" charset="0"/>
                      </a:rPr>
                      <a:t>21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50E-4F02-BE9E-05ED3CA457ED}"/>
                </c:ext>
              </c:extLst>
            </c:dLbl>
            <c:dLbl>
              <c:idx val="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 baseline="0">
                        <a:latin typeface="Times New Roman" panose="02020603050405020304" pitchFamily="18" charset="0"/>
                      </a:defRPr>
                    </a:pPr>
                    <a:r>
                      <a:rPr lang="en-US"/>
                      <a:t> 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50E-4F02-BE9E-05ED3CA457E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23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E-4F02-BE9E-05ED3CA457ED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302610857853299"/>
          <c:y val="0.19583289588801403"/>
          <c:w val="0.72061444950960074"/>
          <c:h val="0.6305564304461943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7"/>
          <c:dLbls>
            <c:dLbl>
              <c:idx val="0"/>
              <c:layout>
                <c:manualLayout>
                  <c:x val="-0.69938870800684838"/>
                  <c:y val="-0.51364566929133859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7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0B3-4C14-AB57-F4EB4D32ECD5}"/>
                </c:ext>
              </c:extLst>
            </c:dLbl>
            <c:dLbl>
              <c:idx val="1"/>
              <c:layout>
                <c:manualLayout>
                  <c:x val="7.9107543008559503E-2"/>
                  <c:y val="0.56486351706036741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14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0B3-4C14-AB57-F4EB4D32EC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B3-4C14-AB57-F4EB4D32ECD5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24AB44EB-AFD0-4BFA-9B2C-9D9A3B897F90}"/>
              </a:ext>
            </a:extLst>
          </p:cNvPr>
          <p:cNvGrpSpPr>
            <a:grpSpLocks/>
          </p:cNvGrpSpPr>
          <p:nvPr/>
        </p:nvGrpSpPr>
        <p:grpSpPr bwMode="auto">
          <a:xfrm>
            <a:off x="0" y="-20638"/>
            <a:ext cx="9137650" cy="6872288"/>
            <a:chOff x="0" y="-13"/>
            <a:chExt cx="5756" cy="4329"/>
          </a:xfrm>
        </p:grpSpPr>
        <p:sp>
          <p:nvSpPr>
            <p:cNvPr id="3075" name="Rectangle 3">
              <a:extLst>
                <a:ext uri="{FF2B5EF4-FFF2-40B4-BE49-F238E27FC236}">
                  <a16:creationId xmlns:a16="http://schemas.microsoft.com/office/drawing/2014/main" id="{E1A51D85-5B2A-426C-8E5A-EB7EABCC8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13"/>
              <a:ext cx="5756" cy="432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>
              <a:outerShdw dist="13470" dir="2700000" algn="ctr" rotWithShape="0">
                <a:srgbClr val="00000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 useBgFill="1">
          <p:nvSpPr>
            <p:cNvPr id="3076" name="Rectangle 4">
              <a:extLst>
                <a:ext uri="{FF2B5EF4-FFF2-40B4-BE49-F238E27FC236}">
                  <a16:creationId xmlns:a16="http://schemas.microsoft.com/office/drawing/2014/main" id="{CCF80253-A9AE-4124-8BB0-63A1F5C8E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" y="417"/>
              <a:ext cx="5518" cy="3373"/>
            </a:xfrm>
            <a:prstGeom prst="rect">
              <a:avLst/>
            </a:prstGeom>
            <a:ln>
              <a:noFill/>
            </a:ln>
            <a:effectLst>
              <a:outerShdw dist="13470" dir="2700000" algn="ctr" rotWithShape="0">
                <a:srgbClr val="00000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7" name="Group 5">
              <a:extLst>
                <a:ext uri="{FF2B5EF4-FFF2-40B4-BE49-F238E27FC236}">
                  <a16:creationId xmlns:a16="http://schemas.microsoft.com/office/drawing/2014/main" id="{F4CCE18F-D128-4B7D-9FA5-EDDA565C15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3" y="2409"/>
              <a:ext cx="1280" cy="1224"/>
              <a:chOff x="4293" y="2409"/>
              <a:chExt cx="1280" cy="1224"/>
            </a:xfrm>
          </p:grpSpPr>
          <p:sp>
            <p:nvSpPr>
              <p:cNvPr id="3078" name="Rectangle 6">
                <a:extLst>
                  <a:ext uri="{FF2B5EF4-FFF2-40B4-BE49-F238E27FC236}">
                    <a16:creationId xmlns:a16="http://schemas.microsoft.com/office/drawing/2014/main" id="{7489580B-2202-474C-9901-3B01827A7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3551"/>
                <a:ext cx="85" cy="82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9" name="Rectangle 7">
                <a:extLst>
                  <a:ext uri="{FF2B5EF4-FFF2-40B4-BE49-F238E27FC236}">
                    <a16:creationId xmlns:a16="http://schemas.microsoft.com/office/drawing/2014/main" id="{65F96796-61A9-4C25-9D4F-656881509D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7" y="3551"/>
                <a:ext cx="86" cy="82"/>
              </a:xfrm>
              <a:prstGeom prst="rect">
                <a:avLst/>
              </a:prstGeom>
              <a:solidFill>
                <a:srgbClr val="FF5008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0" name="Rectangle 8">
                <a:extLst>
                  <a:ext uri="{FF2B5EF4-FFF2-40B4-BE49-F238E27FC236}">
                    <a16:creationId xmlns:a16="http://schemas.microsoft.com/office/drawing/2014/main" id="{7EFA1791-E716-4943-AC13-7574DFCC9D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7" y="3551"/>
                <a:ext cx="85" cy="82"/>
              </a:xfrm>
              <a:prstGeom prst="rect">
                <a:avLst/>
              </a:prstGeom>
              <a:solidFill>
                <a:srgbClr val="FAFD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1" name="Rectangle 9">
                <a:extLst>
                  <a:ext uri="{FF2B5EF4-FFF2-40B4-BE49-F238E27FC236}">
                    <a16:creationId xmlns:a16="http://schemas.microsoft.com/office/drawing/2014/main" id="{A91396DA-7F70-4707-A48F-F21831169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6" y="3551"/>
                <a:ext cx="85" cy="8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2" name="Rectangle 10">
                <a:extLst>
                  <a:ext uri="{FF2B5EF4-FFF2-40B4-BE49-F238E27FC236}">
                    <a16:creationId xmlns:a16="http://schemas.microsoft.com/office/drawing/2014/main" id="{1603EFE6-8515-461A-9320-3351D85C36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5" y="3551"/>
                <a:ext cx="86" cy="82"/>
              </a:xfrm>
              <a:prstGeom prst="rect">
                <a:avLst/>
              </a:prstGeom>
              <a:solidFill>
                <a:srgbClr val="00DFCA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3" name="Rectangle 11">
                <a:extLst>
                  <a:ext uri="{FF2B5EF4-FFF2-40B4-BE49-F238E27FC236}">
                    <a16:creationId xmlns:a16="http://schemas.microsoft.com/office/drawing/2014/main" id="{FACC0B90-2C50-41CF-8132-9ED636CAD5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551"/>
                <a:ext cx="85" cy="82"/>
              </a:xfrm>
              <a:prstGeom prst="rect">
                <a:avLst/>
              </a:prstGeom>
              <a:solidFill>
                <a:srgbClr val="114FFB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4" name="Rectangle 12">
                <a:extLst>
                  <a:ext uri="{FF2B5EF4-FFF2-40B4-BE49-F238E27FC236}">
                    <a16:creationId xmlns:a16="http://schemas.microsoft.com/office/drawing/2014/main" id="{0B9AB171-0744-47FE-B9A4-F8BF8C4FB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4" y="3551"/>
                <a:ext cx="85" cy="82"/>
              </a:xfrm>
              <a:prstGeom prst="rect">
                <a:avLst/>
              </a:prstGeom>
              <a:solidFill>
                <a:srgbClr val="8901F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5" name="Rectangle 13">
                <a:extLst>
                  <a:ext uri="{FF2B5EF4-FFF2-40B4-BE49-F238E27FC236}">
                    <a16:creationId xmlns:a16="http://schemas.microsoft.com/office/drawing/2014/main" id="{2C288FD3-8058-43A8-8EED-57954ABEB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3" y="3551"/>
                <a:ext cx="86" cy="82"/>
              </a:xfrm>
              <a:prstGeom prst="rect">
                <a:avLst/>
              </a:prstGeom>
              <a:solidFill>
                <a:srgbClr val="DC0081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6" name="Rectangle 14">
                <a:extLst>
                  <a:ext uri="{FF2B5EF4-FFF2-40B4-BE49-F238E27FC236}">
                    <a16:creationId xmlns:a16="http://schemas.microsoft.com/office/drawing/2014/main" id="{466B79A3-5A5C-4F3F-8A65-F2866DA00B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3388"/>
                <a:ext cx="85" cy="82"/>
              </a:xfrm>
              <a:prstGeom prst="rect">
                <a:avLst/>
              </a:prstGeom>
              <a:solidFill>
                <a:srgbClr val="FF5008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7" name="Rectangle 15">
                <a:extLst>
                  <a:ext uri="{FF2B5EF4-FFF2-40B4-BE49-F238E27FC236}">
                    <a16:creationId xmlns:a16="http://schemas.microsoft.com/office/drawing/2014/main" id="{21A078FC-A92F-4607-A7FF-082C265B94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3225"/>
                <a:ext cx="85" cy="81"/>
              </a:xfrm>
              <a:prstGeom prst="rect">
                <a:avLst/>
              </a:prstGeom>
              <a:solidFill>
                <a:srgbClr val="FAFD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8" name="Rectangle 16">
                <a:extLst>
                  <a:ext uri="{FF2B5EF4-FFF2-40B4-BE49-F238E27FC236}">
                    <a16:creationId xmlns:a16="http://schemas.microsoft.com/office/drawing/2014/main" id="{666E5519-A370-4BDB-AD9C-9B770E2D27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3062"/>
                <a:ext cx="85" cy="81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9" name="Rectangle 17">
                <a:extLst>
                  <a:ext uri="{FF2B5EF4-FFF2-40B4-BE49-F238E27FC236}">
                    <a16:creationId xmlns:a16="http://schemas.microsoft.com/office/drawing/2014/main" id="{DFA14E40-FB66-42B9-8491-B540F9403E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2898"/>
                <a:ext cx="85" cy="82"/>
              </a:xfrm>
              <a:prstGeom prst="rect">
                <a:avLst/>
              </a:prstGeom>
              <a:solidFill>
                <a:srgbClr val="00DFCA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0" name="Rectangle 18">
                <a:extLst>
                  <a:ext uri="{FF2B5EF4-FFF2-40B4-BE49-F238E27FC236}">
                    <a16:creationId xmlns:a16="http://schemas.microsoft.com/office/drawing/2014/main" id="{7A626C72-E458-484B-99F5-4832AF368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2735"/>
                <a:ext cx="85" cy="82"/>
              </a:xfrm>
              <a:prstGeom prst="rect">
                <a:avLst/>
              </a:prstGeom>
              <a:solidFill>
                <a:srgbClr val="114FFB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1" name="Rectangle 19">
                <a:extLst>
                  <a:ext uri="{FF2B5EF4-FFF2-40B4-BE49-F238E27FC236}">
                    <a16:creationId xmlns:a16="http://schemas.microsoft.com/office/drawing/2014/main" id="{9A4CC1EC-758C-4D0E-8D08-6B3AA710A4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2572"/>
                <a:ext cx="85" cy="81"/>
              </a:xfrm>
              <a:prstGeom prst="rect">
                <a:avLst/>
              </a:prstGeom>
              <a:solidFill>
                <a:srgbClr val="8901F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2" name="Rectangle 20">
                <a:extLst>
                  <a:ext uri="{FF2B5EF4-FFF2-40B4-BE49-F238E27FC236}">
                    <a16:creationId xmlns:a16="http://schemas.microsoft.com/office/drawing/2014/main" id="{17390D67-CDAF-4347-A252-D8AD473EE4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8" y="2409"/>
                <a:ext cx="85" cy="82"/>
              </a:xfrm>
              <a:prstGeom prst="rect">
                <a:avLst/>
              </a:prstGeom>
              <a:solidFill>
                <a:srgbClr val="DC0081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093" name="Group 21">
              <a:extLst>
                <a:ext uri="{FF2B5EF4-FFF2-40B4-BE49-F238E27FC236}">
                  <a16:creationId xmlns:a16="http://schemas.microsoft.com/office/drawing/2014/main" id="{DD541D37-9261-4827-98F5-50BCFDC550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5" y="609"/>
              <a:ext cx="1280" cy="1446"/>
              <a:chOff x="405" y="609"/>
              <a:chExt cx="1280" cy="1446"/>
            </a:xfrm>
          </p:grpSpPr>
          <p:sp>
            <p:nvSpPr>
              <p:cNvPr id="3094" name="Rectangle 22">
                <a:extLst>
                  <a:ext uri="{FF2B5EF4-FFF2-40B4-BE49-F238E27FC236}">
                    <a16:creationId xmlns:a16="http://schemas.microsoft.com/office/drawing/2014/main" id="{465D25AA-26D6-4CC3-A5FD-BB3F70A4A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609"/>
                <a:ext cx="85" cy="97"/>
              </a:xfrm>
              <a:prstGeom prst="rect">
                <a:avLst/>
              </a:prstGeom>
              <a:solidFill>
                <a:srgbClr val="FF00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5" name="Rectangle 23">
                <a:extLst>
                  <a:ext uri="{FF2B5EF4-FFF2-40B4-BE49-F238E27FC236}">
                    <a16:creationId xmlns:a16="http://schemas.microsoft.com/office/drawing/2014/main" id="{90FC39D1-3AA7-48BA-9B64-0141A16486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" y="609"/>
                <a:ext cx="86" cy="97"/>
              </a:xfrm>
              <a:prstGeom prst="rect">
                <a:avLst/>
              </a:prstGeom>
              <a:solidFill>
                <a:srgbClr val="FF66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6" name="Rectangle 24">
                <a:extLst>
                  <a:ext uri="{FF2B5EF4-FFF2-40B4-BE49-F238E27FC236}">
                    <a16:creationId xmlns:a16="http://schemas.microsoft.com/office/drawing/2014/main" id="{10AA9BD2-3B2A-44B0-9035-D01FEC8A0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6" y="609"/>
                <a:ext cx="85" cy="97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7" name="Rectangle 25">
                <a:extLst>
                  <a:ext uri="{FF2B5EF4-FFF2-40B4-BE49-F238E27FC236}">
                    <a16:creationId xmlns:a16="http://schemas.microsoft.com/office/drawing/2014/main" id="{105334C0-7E1A-47C3-BA28-8B604A450F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7" y="609"/>
                <a:ext cx="85" cy="97"/>
              </a:xfrm>
              <a:prstGeom prst="rect">
                <a:avLst/>
              </a:prstGeom>
              <a:solidFill>
                <a:srgbClr val="66FF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8" name="Rectangle 26">
                <a:extLst>
                  <a:ext uri="{FF2B5EF4-FFF2-40B4-BE49-F238E27FC236}">
                    <a16:creationId xmlns:a16="http://schemas.microsoft.com/office/drawing/2014/main" id="{1BAB1CAC-1628-4A71-AAB4-AC3EA9BC56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7" y="609"/>
                <a:ext cx="86" cy="97"/>
              </a:xfrm>
              <a:prstGeom prst="rect">
                <a:avLst/>
              </a:prstGeom>
              <a:solidFill>
                <a:srgbClr val="00FFCC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9" name="Rectangle 27">
                <a:extLst>
                  <a:ext uri="{FF2B5EF4-FFF2-40B4-BE49-F238E27FC236}">
                    <a16:creationId xmlns:a16="http://schemas.microsoft.com/office/drawing/2014/main" id="{0DB5436C-C97E-4D0B-99BB-CCD098E241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" y="609"/>
                <a:ext cx="85" cy="97"/>
              </a:xfrm>
              <a:prstGeom prst="rect">
                <a:avLst/>
              </a:prstGeom>
              <a:solidFill>
                <a:srgbClr val="33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0" name="Rectangle 28">
                <a:extLst>
                  <a:ext uri="{FF2B5EF4-FFF2-40B4-BE49-F238E27FC236}">
                    <a16:creationId xmlns:a16="http://schemas.microsoft.com/office/drawing/2014/main" id="{378EB9AE-C163-4C69-84FB-3C228D323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" y="609"/>
                <a:ext cx="85" cy="97"/>
              </a:xfrm>
              <a:prstGeom prst="rect">
                <a:avLst/>
              </a:prstGeom>
              <a:solidFill>
                <a:srgbClr val="99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1" name="Rectangle 29">
                <a:extLst>
                  <a:ext uri="{FF2B5EF4-FFF2-40B4-BE49-F238E27FC236}">
                    <a16:creationId xmlns:a16="http://schemas.microsoft.com/office/drawing/2014/main" id="{4DC7110C-8B85-4503-B92C-392BEC3F49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9" y="609"/>
                <a:ext cx="86" cy="97"/>
              </a:xfrm>
              <a:prstGeom prst="rect">
                <a:avLst/>
              </a:prstGeom>
              <a:solidFill>
                <a:srgbClr val="D6009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2" name="Rectangle 30">
                <a:extLst>
                  <a:ext uri="{FF2B5EF4-FFF2-40B4-BE49-F238E27FC236}">
                    <a16:creationId xmlns:a16="http://schemas.microsoft.com/office/drawing/2014/main" id="{53C48CAA-00D7-43D9-A134-1ADBD2A60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802"/>
                <a:ext cx="85" cy="97"/>
              </a:xfrm>
              <a:prstGeom prst="rect">
                <a:avLst/>
              </a:prstGeom>
              <a:solidFill>
                <a:srgbClr val="FF66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3" name="Rectangle 31">
                <a:extLst>
                  <a:ext uri="{FF2B5EF4-FFF2-40B4-BE49-F238E27FC236}">
                    <a16:creationId xmlns:a16="http://schemas.microsoft.com/office/drawing/2014/main" id="{2556F695-A867-4A78-91C5-14F4C21E0E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995"/>
                <a:ext cx="85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4" name="Rectangle 32">
                <a:extLst>
                  <a:ext uri="{FF2B5EF4-FFF2-40B4-BE49-F238E27FC236}">
                    <a16:creationId xmlns:a16="http://schemas.microsoft.com/office/drawing/2014/main" id="{AC1E584B-93A6-45F2-80A8-30D6805611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1188"/>
                <a:ext cx="85" cy="96"/>
              </a:xfrm>
              <a:prstGeom prst="rect">
                <a:avLst/>
              </a:prstGeom>
              <a:solidFill>
                <a:srgbClr val="66FF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5" name="Rectangle 33">
                <a:extLst>
                  <a:ext uri="{FF2B5EF4-FFF2-40B4-BE49-F238E27FC236}">
                    <a16:creationId xmlns:a16="http://schemas.microsoft.com/office/drawing/2014/main" id="{E58AB86D-B8C0-4C82-A158-5537F0F762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1380"/>
                <a:ext cx="85" cy="97"/>
              </a:xfrm>
              <a:prstGeom prst="rect">
                <a:avLst/>
              </a:prstGeom>
              <a:solidFill>
                <a:srgbClr val="00FFCC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6" name="Rectangle 34">
                <a:extLst>
                  <a:ext uri="{FF2B5EF4-FFF2-40B4-BE49-F238E27FC236}">
                    <a16:creationId xmlns:a16="http://schemas.microsoft.com/office/drawing/2014/main" id="{3E16876A-1580-43FB-933A-06920F6C6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1573"/>
                <a:ext cx="85" cy="97"/>
              </a:xfrm>
              <a:prstGeom prst="rect">
                <a:avLst/>
              </a:prstGeom>
              <a:solidFill>
                <a:srgbClr val="33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7" name="Rectangle 35">
                <a:extLst>
                  <a:ext uri="{FF2B5EF4-FFF2-40B4-BE49-F238E27FC236}">
                    <a16:creationId xmlns:a16="http://schemas.microsoft.com/office/drawing/2014/main" id="{CC68B29A-F36F-428D-ADA6-89F5DD77EC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1766"/>
                <a:ext cx="85" cy="96"/>
              </a:xfrm>
              <a:prstGeom prst="rect">
                <a:avLst/>
              </a:prstGeom>
              <a:solidFill>
                <a:srgbClr val="99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8" name="Rectangle 36">
                <a:extLst>
                  <a:ext uri="{FF2B5EF4-FFF2-40B4-BE49-F238E27FC236}">
                    <a16:creationId xmlns:a16="http://schemas.microsoft.com/office/drawing/2014/main" id="{99806215-0497-40E9-9335-FB85124E38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" y="1959"/>
                <a:ext cx="85" cy="96"/>
              </a:xfrm>
              <a:prstGeom prst="rect">
                <a:avLst/>
              </a:prstGeom>
              <a:solidFill>
                <a:srgbClr val="D6009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109" name="Rectangle 37">
            <a:extLst>
              <a:ext uri="{FF2B5EF4-FFF2-40B4-BE49-F238E27FC236}">
                <a16:creationId xmlns:a16="http://schemas.microsoft.com/office/drawing/2014/main" id="{F31814F5-7152-4F89-B4BA-22AB26B6129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1600200"/>
            <a:ext cx="7772400" cy="11430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/>
              <a:t>Образец заголовка</a:t>
            </a:r>
            <a:endParaRPr lang="en-US" altLang="ru-RU" noProof="0"/>
          </a:p>
        </p:txBody>
      </p:sp>
      <p:sp>
        <p:nvSpPr>
          <p:cNvPr id="3110" name="Rectangle 38">
            <a:extLst>
              <a:ext uri="{FF2B5EF4-FFF2-40B4-BE49-F238E27FC236}">
                <a16:creationId xmlns:a16="http://schemas.microsoft.com/office/drawing/2014/main" id="{B8370EE6-F833-4759-8ACA-2CF2AC4CD83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0" y="35814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  <a:endParaRPr lang="en-US" altLang="ru-RU" noProof="0"/>
          </a:p>
        </p:txBody>
      </p:sp>
      <p:sp>
        <p:nvSpPr>
          <p:cNvPr id="3111" name="Rectangle 39">
            <a:extLst>
              <a:ext uri="{FF2B5EF4-FFF2-40B4-BE49-F238E27FC236}">
                <a16:creationId xmlns:a16="http://schemas.microsoft.com/office/drawing/2014/main" id="{EE396E39-F562-4B67-8433-1BD884542F1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609600" y="64008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3112" name="Rectangle 40">
            <a:extLst>
              <a:ext uri="{FF2B5EF4-FFF2-40B4-BE49-F238E27FC236}">
                <a16:creationId xmlns:a16="http://schemas.microsoft.com/office/drawing/2014/main" id="{93F5ABBA-071D-4D92-9B23-013DDCDAC4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399213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3113" name="Rectangle 41">
            <a:extLst>
              <a:ext uri="{FF2B5EF4-FFF2-40B4-BE49-F238E27FC236}">
                <a16:creationId xmlns:a16="http://schemas.microsoft.com/office/drawing/2014/main" id="{3418AF27-2FD4-4865-82B1-F4FAABB3A5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D4187C-0004-45D2-8305-97927D844B70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442D4-65C2-4688-ABAE-2C759642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B8D586-23E1-447A-B844-C2439E4F5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2E310A-7A66-4F7B-B1E5-F53E5A04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832D-0424-49F4-9A9E-5F8ADBB9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904265-6FE2-4C02-B858-195C5161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93044-754E-42CC-A184-F8FF53F73F9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6463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8E2582A-EBD4-40D9-96AD-D264919245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FABC84-37DB-4405-8F0D-85BFFE82C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FCBDD3-EC5A-4F59-B2A8-DA03250C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56471A-853D-48B4-AE44-746F24CA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C15A9F-22FB-4EFE-8B46-2E3E75474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29BB5-94D9-422A-877E-07CAA7C4891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5384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CB9C8-222D-4398-9930-B3F02CF6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4E67BB-E5BF-47E4-85D6-C57DDFB70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158B14-CE85-4F31-A666-FE433BE0A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5D8770-FDD3-4B48-883D-F50D3BED0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A34F64-3415-4905-9EA5-2E160C19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4C4D8-FCC6-4FD9-85E3-EFB24515682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0747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EAACE1-73AA-45FD-A21B-D311F0651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1C4190-28D3-4264-8B4C-2F605EE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BBBBA-71C0-4AEC-B1F7-3D1930CE1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71E3AF-5F79-451A-AFF6-2F97AB50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98503-50EE-49B9-A588-C0870772E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42CCB-0F9F-4003-B199-E7C1A2F36EE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8998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89731-EE3C-463D-A0BF-9D6156497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3D407C-6332-4F5F-A91C-286F62F423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55DF2-F168-4C79-BB3E-0698A5EF3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F7E204-B6D9-4A47-B4DF-238B91683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DF26FC-27F5-40FB-859A-F021E2E2F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2DF554-76F4-491D-B034-59064156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C842E-6D7E-4AD2-BAB6-16CA37E5C5A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8283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C7FC8-5D4A-461A-A854-D947F21AD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55112A-FE77-4AE3-BAC3-1A1F16E39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FA5BDE-E976-49AA-AAD7-A82BE7DBE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E4C4A2-195D-4CF5-98DA-ADF3C7C0DE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5CBD3C4-2A60-4F73-9976-3362E0E91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A78B6FC-A561-44F4-B80F-D9847FCE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25D7772-C648-4CB6-8AAC-C31243CD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BB89350-5D3D-49C9-8419-44D1E8D8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22EDB-2C10-4E68-86D1-4802B06DA8B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1057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9B56-67C9-4B90-AE48-9B90EB709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99955C-A586-49E4-86FB-8EF031BE6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7CA6422-B538-4B37-9F9F-382A7F59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46C72D-D18A-4B20-A981-287FA49E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425ED-12A5-4784-BCD9-927562576C8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9355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9B26712-02A6-4859-849E-7BB4EE55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1511AC4-3FA7-4D18-8926-446C424D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EBBA80-0829-4A0E-AEEE-474780EC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218E0-7588-4182-AF5E-9909512BA91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065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BB1AA-8978-481C-81EE-ED5777CB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DCCD82-ECD9-4CCA-90E5-6CAC82C84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595635-F008-4128-8F0F-8886E3046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F15FC5-3D11-4205-894C-590BCF8E4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7E70CB-9B7C-45DC-AFB6-EEEE0A1B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57E105B-1ADD-486C-8BF7-EDD0AFAED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BE43F-E5BC-4625-A5D9-C9D959134BB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7122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2A058-DE60-4C25-8DB9-9F774627E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4D71DD-5E4B-4408-84DF-90D51F511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22CDFF-6F38-4F44-BA37-6BA99DBCB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EFDB27-6987-462D-98B8-41F4BB41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51E01E-EE41-45DA-B1DA-AC6B0F30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7C0358-F00E-4E74-93CE-2D17BE6F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27D65-F473-40E4-B19F-149C118E902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3252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E10BB593-C3F4-472C-83AB-A19E60BF812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32888" cy="6845300"/>
            <a:chOff x="0" y="0"/>
            <a:chExt cx="5753" cy="4312"/>
          </a:xfrm>
        </p:grpSpPr>
        <p:sp>
          <p:nvSpPr>
            <p:cNvPr id="2051" name="Rectangle 3">
              <a:extLst>
                <a:ext uri="{FF2B5EF4-FFF2-40B4-BE49-F238E27FC236}">
                  <a16:creationId xmlns:a16="http://schemas.microsoft.com/office/drawing/2014/main" id="{321840DA-36EA-42F9-9F78-132B2518C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3" cy="4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>
              <a:outerShdw dist="13470" dir="2700000" algn="ctr" rotWithShape="0">
                <a:srgbClr val="00000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 useBgFill="1">
          <p:nvSpPr>
            <p:cNvPr id="2052" name="Rectangle 4">
              <a:extLst>
                <a:ext uri="{FF2B5EF4-FFF2-40B4-BE49-F238E27FC236}">
                  <a16:creationId xmlns:a16="http://schemas.microsoft.com/office/drawing/2014/main" id="{9F1507DA-5F98-4219-9C02-3EF8463EF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" y="240"/>
              <a:ext cx="5518" cy="4072"/>
            </a:xfrm>
            <a:prstGeom prst="rect">
              <a:avLst/>
            </a:prstGeom>
            <a:ln>
              <a:noFill/>
            </a:ln>
            <a:effectLst>
              <a:outerShdw dist="13470" dir="2700000" algn="ctr" rotWithShape="0">
                <a:srgbClr val="00000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53" name="Group 5">
              <a:extLst>
                <a:ext uri="{FF2B5EF4-FFF2-40B4-BE49-F238E27FC236}">
                  <a16:creationId xmlns:a16="http://schemas.microsoft.com/office/drawing/2014/main" id="{B687BC27-FE39-45CC-B41F-54B4343D8D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45" y="2592"/>
              <a:ext cx="1280" cy="1440"/>
              <a:chOff x="4245" y="2592"/>
              <a:chExt cx="1280" cy="1440"/>
            </a:xfrm>
          </p:grpSpPr>
          <p:sp>
            <p:nvSpPr>
              <p:cNvPr id="2054" name="Rectangle 6">
                <a:extLst>
                  <a:ext uri="{FF2B5EF4-FFF2-40B4-BE49-F238E27FC236}">
                    <a16:creationId xmlns:a16="http://schemas.microsoft.com/office/drawing/2014/main" id="{84C65824-E08A-4752-9CC8-753A0C3B9D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3936"/>
                <a:ext cx="85" cy="96"/>
              </a:xfrm>
              <a:prstGeom prst="rect">
                <a:avLst/>
              </a:prstGeom>
              <a:solidFill>
                <a:srgbClr val="FF00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Rectangle 7">
                <a:extLst>
                  <a:ext uri="{FF2B5EF4-FFF2-40B4-BE49-F238E27FC236}">
                    <a16:creationId xmlns:a16="http://schemas.microsoft.com/office/drawing/2014/main" id="{219235FB-1BCF-4FF9-B82A-02E1DBACA8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9" y="3936"/>
                <a:ext cx="86" cy="96"/>
              </a:xfrm>
              <a:prstGeom prst="rect">
                <a:avLst/>
              </a:prstGeom>
              <a:solidFill>
                <a:srgbClr val="FF66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Rectangle 8">
                <a:extLst>
                  <a:ext uri="{FF2B5EF4-FFF2-40B4-BE49-F238E27FC236}">
                    <a16:creationId xmlns:a16="http://schemas.microsoft.com/office/drawing/2014/main" id="{8A9D8ABA-1DCC-4295-AFF8-6B6DD4DA3C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9" y="3936"/>
                <a:ext cx="85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Rectangle 9">
                <a:extLst>
                  <a:ext uri="{FF2B5EF4-FFF2-40B4-BE49-F238E27FC236}">
                    <a16:creationId xmlns:a16="http://schemas.microsoft.com/office/drawing/2014/main" id="{62881A1A-8A1D-41C7-86F1-48839A561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8" y="3936"/>
                <a:ext cx="85" cy="96"/>
              </a:xfrm>
              <a:prstGeom prst="rect">
                <a:avLst/>
              </a:prstGeom>
              <a:solidFill>
                <a:srgbClr val="66FF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Rectangle 10">
                <a:extLst>
                  <a:ext uri="{FF2B5EF4-FFF2-40B4-BE49-F238E27FC236}">
                    <a16:creationId xmlns:a16="http://schemas.microsoft.com/office/drawing/2014/main" id="{60B284A1-1281-4DC0-A32A-C6005F3F9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" y="3936"/>
                <a:ext cx="86" cy="96"/>
              </a:xfrm>
              <a:prstGeom prst="rect">
                <a:avLst/>
              </a:prstGeom>
              <a:solidFill>
                <a:srgbClr val="00FFCC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Rectangle 11">
                <a:extLst>
                  <a:ext uri="{FF2B5EF4-FFF2-40B4-BE49-F238E27FC236}">
                    <a16:creationId xmlns:a16="http://schemas.microsoft.com/office/drawing/2014/main" id="{CBB785A5-C51B-4986-A88C-BC93773772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7" y="3936"/>
                <a:ext cx="85" cy="96"/>
              </a:xfrm>
              <a:prstGeom prst="rect">
                <a:avLst/>
              </a:prstGeom>
              <a:solidFill>
                <a:srgbClr val="33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Rectangle 12">
                <a:extLst>
                  <a:ext uri="{FF2B5EF4-FFF2-40B4-BE49-F238E27FC236}">
                    <a16:creationId xmlns:a16="http://schemas.microsoft.com/office/drawing/2014/main" id="{583CBCAC-9E63-404E-A199-81344AA37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6" y="3936"/>
                <a:ext cx="85" cy="96"/>
              </a:xfrm>
              <a:prstGeom prst="rect">
                <a:avLst/>
              </a:prstGeom>
              <a:solidFill>
                <a:srgbClr val="99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Rectangle 13">
                <a:extLst>
                  <a:ext uri="{FF2B5EF4-FFF2-40B4-BE49-F238E27FC236}">
                    <a16:creationId xmlns:a16="http://schemas.microsoft.com/office/drawing/2014/main" id="{453CFDEB-E3C6-400C-B5B9-18B392252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5" y="3936"/>
                <a:ext cx="86" cy="96"/>
              </a:xfrm>
              <a:prstGeom prst="rect">
                <a:avLst/>
              </a:prstGeom>
              <a:solidFill>
                <a:srgbClr val="D6009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Rectangle 14">
                <a:extLst>
                  <a:ext uri="{FF2B5EF4-FFF2-40B4-BE49-F238E27FC236}">
                    <a16:creationId xmlns:a16="http://schemas.microsoft.com/office/drawing/2014/main" id="{AE82A00B-EE74-4110-A7A1-A6F85A98A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3744"/>
                <a:ext cx="85" cy="96"/>
              </a:xfrm>
              <a:prstGeom prst="rect">
                <a:avLst/>
              </a:prstGeom>
              <a:solidFill>
                <a:srgbClr val="FF66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Rectangle 15">
                <a:extLst>
                  <a:ext uri="{FF2B5EF4-FFF2-40B4-BE49-F238E27FC236}">
                    <a16:creationId xmlns:a16="http://schemas.microsoft.com/office/drawing/2014/main" id="{3F194452-DAAD-4B29-BE34-0CDFDD8B8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3552"/>
                <a:ext cx="85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4" name="Rectangle 16">
                <a:extLst>
                  <a:ext uri="{FF2B5EF4-FFF2-40B4-BE49-F238E27FC236}">
                    <a16:creationId xmlns:a16="http://schemas.microsoft.com/office/drawing/2014/main" id="{73F2FAD3-42A0-4F87-88FF-4B50595A6F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3360"/>
                <a:ext cx="85" cy="96"/>
              </a:xfrm>
              <a:prstGeom prst="rect">
                <a:avLst/>
              </a:prstGeom>
              <a:solidFill>
                <a:srgbClr val="66FF3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5" name="Rectangle 17">
                <a:extLst>
                  <a:ext uri="{FF2B5EF4-FFF2-40B4-BE49-F238E27FC236}">
                    <a16:creationId xmlns:a16="http://schemas.microsoft.com/office/drawing/2014/main" id="{4F215A5C-FEB8-4ECC-A60A-89D8E3EE7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3168"/>
                <a:ext cx="85" cy="96"/>
              </a:xfrm>
              <a:prstGeom prst="rect">
                <a:avLst/>
              </a:prstGeom>
              <a:solidFill>
                <a:srgbClr val="00FFCC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>
                <a:extLst>
                  <a:ext uri="{FF2B5EF4-FFF2-40B4-BE49-F238E27FC236}">
                    <a16:creationId xmlns:a16="http://schemas.microsoft.com/office/drawing/2014/main" id="{C3183FF6-6D30-4F72-A635-AD1FA55C6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2976"/>
                <a:ext cx="85" cy="96"/>
              </a:xfrm>
              <a:prstGeom prst="rect">
                <a:avLst/>
              </a:prstGeom>
              <a:solidFill>
                <a:srgbClr val="33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>
                <a:extLst>
                  <a:ext uri="{FF2B5EF4-FFF2-40B4-BE49-F238E27FC236}">
                    <a16:creationId xmlns:a16="http://schemas.microsoft.com/office/drawing/2014/main" id="{2B981194-6979-4B9E-B6A2-E9F75462F8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2784"/>
                <a:ext cx="85" cy="96"/>
              </a:xfrm>
              <a:prstGeom prst="rect">
                <a:avLst/>
              </a:prstGeom>
              <a:solidFill>
                <a:srgbClr val="9933FF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>
                <a:extLst>
                  <a:ext uri="{FF2B5EF4-FFF2-40B4-BE49-F238E27FC236}">
                    <a16:creationId xmlns:a16="http://schemas.microsoft.com/office/drawing/2014/main" id="{D00F359F-36B4-4653-96EC-40013ED7FB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0" y="2592"/>
                <a:ext cx="85" cy="96"/>
              </a:xfrm>
              <a:prstGeom prst="rect">
                <a:avLst/>
              </a:prstGeom>
              <a:solidFill>
                <a:srgbClr val="D60093"/>
              </a:solidFill>
              <a:ln>
                <a:noFill/>
              </a:ln>
              <a:effectLst>
                <a:outerShdw dist="53882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069" name="Rectangle 21">
            <a:extLst>
              <a:ext uri="{FF2B5EF4-FFF2-40B4-BE49-F238E27FC236}">
                <a16:creationId xmlns:a16="http://schemas.microsoft.com/office/drawing/2014/main" id="{F542AF24-1BC3-40EB-97CE-E555C4D16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195BBDE6-6F0C-4CC9-89F0-AEE08C52C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CCDFC986-9FC7-43F1-8DF9-486A660C21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2072" name="Rectangle 24">
            <a:extLst>
              <a:ext uri="{FF2B5EF4-FFF2-40B4-BE49-F238E27FC236}">
                <a16:creationId xmlns:a16="http://schemas.microsoft.com/office/drawing/2014/main" id="{01EAEFB0-6327-43D7-9122-42BB11DC8A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98CB3D05-48F5-4288-8E78-5ACD838226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EFBBBE-7B69-4CD9-812C-896043B5EA71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5008"/>
        </a:buClr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901F3"/>
        </a:buClr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114FFB"/>
        </a:buClr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AD7AC8-980A-4379-BB10-7C99B24A1E6B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b="1" dirty="0"/>
              <a:t>ТАЙНЫ    КРОССВОРДА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94BBF2-6931-4A40-9D62-C6B8ABA57691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524000" y="4190998"/>
            <a:ext cx="6400800" cy="1143001"/>
          </a:xfrm>
        </p:spPr>
        <p:txBody>
          <a:bodyPr/>
          <a:lstStyle/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Автор: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Белый Юрий Дмитриевич, 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учащийся 4 «Б» класса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ГУО «Средняя школа № 2 г. Осиповичи»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работы: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Сидоренко Валентина Ивановна,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начальных классов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0655" algn="just">
              <a:spcAft>
                <a:spcPts val="800"/>
              </a:spcAft>
            </a:pPr>
            <a:r>
              <a:rPr lang="ru-RU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ГУО «Средняя школа № 2 г. Осиповичи»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09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140C2-5B2F-4345-8E8D-62B5008D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51384"/>
          </a:xfrm>
        </p:spPr>
        <p:txBody>
          <a:bodyPr/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тех, кто составляет кроссворды: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B3B443-DAC2-4D55-8CB2-B6031F466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большой интеллектуальный и воспитательный потенциал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балла успеваемости 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значительно повысился уровень самодисциплины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проводишь время с пользой</a:t>
            </a: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Гипотеза: </a:t>
            </a:r>
          </a:p>
          <a:p>
            <a:pPr algn="ctr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умение составлять кроссворды способствует интеллектуальному развитию, повышает интерес к учёбе и влияет на качество знаний.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051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8C64F-CE5F-4EE3-A394-497581ED0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371600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8326E-FDD1-4FED-B4A1-23AA1DB51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348880"/>
            <a:ext cx="3810000" cy="3670920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Я спешу открывать новые тайны кроссворда!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AB9FA1-2284-4237-A9DD-6BF3A5579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4797152"/>
            <a:ext cx="3810000" cy="1222648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Кто со мной?</a:t>
            </a:r>
          </a:p>
        </p:txBody>
      </p:sp>
    </p:spTree>
    <p:extLst>
      <p:ext uri="{BB962C8B-B14F-4D97-AF65-F5344CB8AC3E}">
        <p14:creationId xmlns:p14="http://schemas.microsoft.com/office/powerpoint/2010/main" val="239700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5B5AF-23BA-4C13-B0E6-AE9BCF1287D0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1143000" y="1600200"/>
            <a:ext cx="7772400" cy="2404864"/>
          </a:xfrm>
        </p:spPr>
        <p:txBody>
          <a:bodyPr/>
          <a:lstStyle/>
          <a:p>
            <a:pPr indent="450215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исследования:</a:t>
            </a:r>
            <a:b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выяснить, когда появились кроссворды и какие они бывают;</a:t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изучить процесс составления кроссвордов доступными способами;</a:t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-самостоятельно составить несколько тематических кроссвордов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745668-CAC0-42AB-878A-478F30085FF3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735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3C4106-07F5-42C1-AE6E-7D56172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34E87F-AA14-47FC-B0E6-126FE0928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Гипотеза: </a:t>
            </a:r>
          </a:p>
          <a:p>
            <a:pPr algn="ctr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умение составлять кроссворды способствует интеллектуальному развитию, повышает интерес к учёбе и влияет на качество знаний.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76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76B457-32FA-48FE-9026-A560EF51C28E}"/>
              </a:ext>
            </a:extLst>
          </p:cNvPr>
          <p:cNvSpPr txBox="1"/>
          <p:nvPr/>
        </p:nvSpPr>
        <p:spPr>
          <a:xfrm>
            <a:off x="1763688" y="863329"/>
            <a:ext cx="5256584" cy="4992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Актуальность: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увлечение составлением и разгадыванием кроссвордов является: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хорошей зарядкой для ума, 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способом интеллектуального развития, формирования интереса к учёбе,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альтернативным времяпрепровождением увлечениям гаджетами. 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и есть те </a:t>
            </a:r>
            <a:r>
              <a:rPr lang="ru-RU" sz="2400" b="1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тайны,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которые содержит в себе кроссворд.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41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8681F0C9-F097-480F-8CF9-B598D4F7A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9889550"/>
              </p:ext>
            </p:extLst>
          </p:nvPr>
        </p:nvGraphicFramePr>
        <p:xfrm>
          <a:off x="6348985" y="1640257"/>
          <a:ext cx="2039620" cy="125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949176C6-8153-408D-8CD6-3FD3DCA34D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1395595"/>
              </p:ext>
            </p:extLst>
          </p:nvPr>
        </p:nvGraphicFramePr>
        <p:xfrm>
          <a:off x="6156176" y="4437112"/>
          <a:ext cx="1978025" cy="114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DF0083E-6130-4089-A90B-286EA8166C19}"/>
              </a:ext>
            </a:extLst>
          </p:cNvPr>
          <p:cNvSpPr txBox="1"/>
          <p:nvPr/>
        </p:nvSpPr>
        <p:spPr>
          <a:xfrm>
            <a:off x="1763688" y="1122686"/>
            <a:ext cx="4572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Анкета</a:t>
            </a:r>
            <a:endParaRPr lang="ru-RU" dirty="0">
              <a:solidFill>
                <a:schemeClr val="bg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A365A70-BFFB-4B63-89FA-9A547DB49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B86B05F-F9BA-4A5F-801B-043F7160B337}"/>
              </a:ext>
            </a:extLst>
          </p:cNvPr>
          <p:cNvGraphicFramePr/>
          <p:nvPr/>
        </p:nvGraphicFramePr>
        <p:xfrm>
          <a:off x="4853305" y="1344930"/>
          <a:ext cx="2039620" cy="125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3">
            <a:extLst>
              <a:ext uri="{FF2B5EF4-FFF2-40B4-BE49-F238E27FC236}">
                <a16:creationId xmlns:a16="http://schemas.microsoft.com/office/drawing/2014/main" id="{4218EE53-DEEB-4446-AF67-9BECB4AB2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1976520"/>
            <a:ext cx="41907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Любите ли Вы разгадывать кроссворды?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23B7EB-6730-4DC3-B21B-BCBD882E0EDE}"/>
              </a:ext>
            </a:extLst>
          </p:cNvPr>
          <p:cNvSpPr txBox="1"/>
          <p:nvPr/>
        </p:nvSpPr>
        <p:spPr>
          <a:xfrm>
            <a:off x="1510060" y="443711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Умеете ли Вы составлять кроссворды?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529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DE0F3-BD7B-48CC-9666-AB0AC038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кроссвордов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84021F-6A68-432D-AC28-8260490F0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классический кроссворд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канворд (скандинавский кроссворд)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венгерский кроссворд, или </a:t>
            </a:r>
            <a:r>
              <a:rPr lang="ru-RU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филворд</a:t>
            </a:r>
            <a:endParaRPr lang="ru-RU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чайнворд</a:t>
            </a:r>
          </a:p>
          <a:p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американский (</a:t>
            </a:r>
            <a:r>
              <a:rPr lang="ru-RU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крисс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-кросс)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67932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DDCE00-41E0-4591-91B7-31440259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879376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составления классического кроссворда </a:t>
            </a:r>
            <a:endParaRPr lang="ru-RU" sz="6000" b="1" dirty="0">
              <a:solidFill>
                <a:schemeClr val="bg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8025E7-1690-4984-9ED6-E96C906A6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12776"/>
            <a:ext cx="7772400" cy="4607024"/>
          </a:xfrm>
        </p:spPr>
        <p:txBody>
          <a:bodyPr/>
          <a:lstStyle/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определить тему кроссворда;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подбор определений по теме кроссворда (лучше всего искать определения по методике «мозговой штурм»);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придумываются вопросы для определений;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выбираем самое длинное слово из всех, что нам удалось подобрать. Именно от него и пойдет дальнейшее построение кроссворда;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подбираем оставшиеся слова так, чтобы они совпадали одной буквой друг с другом. Располагаем их как по вертикали, так и по горизонтали;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обязательно пронумеровываем слова и строчку для слова в сетке кроссворда.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96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:a16="http://schemas.microsoft.com/office/drawing/2014/main" id="{E35DE742-0F3A-4016-AEAB-C0CCB4027536}"/>
              </a:ext>
            </a:extLst>
          </p:cNvPr>
          <p:cNvSpPr/>
          <p:nvPr/>
        </p:nvSpPr>
        <p:spPr>
          <a:xfrm>
            <a:off x="3347864" y="476672"/>
            <a:ext cx="2520280" cy="1991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служит проверкой знаний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FD7B9312-0E5F-4D6C-AEA0-0EB63FB92DDE}"/>
              </a:ext>
            </a:extLst>
          </p:cNvPr>
          <p:cNvSpPr/>
          <p:nvPr/>
        </p:nvSpPr>
        <p:spPr>
          <a:xfrm>
            <a:off x="3068216" y="2468484"/>
            <a:ext cx="3312368" cy="2337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Тайны кроссворда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378483A-C51B-4132-BEBC-E135A03C92D7}"/>
              </a:ext>
            </a:extLst>
          </p:cNvPr>
          <p:cNvSpPr/>
          <p:nvPr/>
        </p:nvSpPr>
        <p:spPr>
          <a:xfrm>
            <a:off x="827584" y="1431864"/>
            <a:ext cx="2520280" cy="1991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заряд оптимизма, средство устранения стресса 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FFCA5D1-AB2B-422C-9CD7-0B7CADD3FC89}"/>
              </a:ext>
            </a:extLst>
          </p:cNvPr>
          <p:cNvSpPr/>
          <p:nvPr/>
        </p:nvSpPr>
        <p:spPr>
          <a:xfrm>
            <a:off x="6020544" y="908720"/>
            <a:ext cx="2520280" cy="1991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хорошо тренирует память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CB2FE16D-A98B-40AC-BAED-D9A2B426CCE8}"/>
              </a:ext>
            </a:extLst>
          </p:cNvPr>
          <p:cNvSpPr/>
          <p:nvPr/>
        </p:nvSpPr>
        <p:spPr>
          <a:xfrm>
            <a:off x="3374206" y="4846250"/>
            <a:ext cx="2520280" cy="1991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является весьма полезной формой отдыха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7B76D3A-6782-471F-94B9-50C64C5F0056}"/>
              </a:ext>
            </a:extLst>
          </p:cNvPr>
          <p:cNvSpPr/>
          <p:nvPr/>
        </p:nvSpPr>
        <p:spPr>
          <a:xfrm>
            <a:off x="6200475" y="3637010"/>
            <a:ext cx="2520280" cy="1991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обогащает словарный запас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E0D4E874-CD72-44D9-94C1-F877AFF666CA}"/>
              </a:ext>
            </a:extLst>
          </p:cNvPr>
          <p:cNvSpPr/>
          <p:nvPr/>
        </p:nvSpPr>
        <p:spPr>
          <a:xfrm>
            <a:off x="687760" y="3987534"/>
            <a:ext cx="2520280" cy="1991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бросает вызов </a:t>
            </a:r>
            <a:r>
              <a:rPr lang="ru-RU" sz="16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посоревноваться</a:t>
            </a:r>
            <a:endParaRPr lang="ru-RU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994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исследования: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196752"/>
            <a:ext cx="7772400" cy="4823048"/>
          </a:xfrm>
        </p:spPr>
        <p:txBody>
          <a:bodyPr/>
          <a:lstStyle/>
          <a:p>
            <a:r>
              <a:rPr lang="ru-RU" sz="2400" dirty="0"/>
              <a:t>Расширил свой словарный запас</a:t>
            </a:r>
          </a:p>
          <a:p>
            <a:r>
              <a:rPr lang="ru-RU" sz="2400" dirty="0"/>
              <a:t>Провёл анкетирование, проанализировал результаты</a:t>
            </a:r>
          </a:p>
          <a:p>
            <a:r>
              <a:rPr lang="ru-RU" sz="2400" dirty="0"/>
              <a:t>Создал сборник кроссвордов</a:t>
            </a:r>
          </a:p>
          <a:p>
            <a:r>
              <a:rPr lang="ru-RU" sz="2400" dirty="0"/>
              <a:t>Приобщил одноклассников к составлению кроссвордов по моему алгоритму</a:t>
            </a:r>
          </a:p>
          <a:p>
            <a:endParaRPr lang="ru-RU" dirty="0"/>
          </a:p>
        </p:txBody>
      </p:sp>
      <p:pic>
        <p:nvPicPr>
          <p:cNvPr id="4" name="Рисунок 3" descr="D:\СИДОРЕНКО В.И\ИР\IMG_20210504_131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92641"/>
            <a:ext cx="2136775" cy="2228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D:\СИДОРЕНКО В.И\ИР\IMG_20210504_131615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549" y="4192641"/>
            <a:ext cx="2475230" cy="2227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D:\СИДОРЕНКО В.И\ИР\IMG_20210504_131854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192641"/>
            <a:ext cx="2411730" cy="22274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9949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969696"/>
      </a:dk2>
      <a:lt2>
        <a:srgbClr val="FFFFFF"/>
      </a:lt2>
      <a:accent1>
        <a:srgbClr val="0000FF"/>
      </a:accent1>
      <a:accent2>
        <a:srgbClr val="66FF33"/>
      </a:accent2>
      <a:accent3>
        <a:srgbClr val="C9C9C9"/>
      </a:accent3>
      <a:accent4>
        <a:srgbClr val="DADADA"/>
      </a:accent4>
      <a:accent5>
        <a:srgbClr val="AAAAFF"/>
      </a:accent5>
      <a:accent6>
        <a:srgbClr val="5CE72D"/>
      </a:accent6>
      <a:hlink>
        <a:srgbClr val="D60093"/>
      </a:hlink>
      <a:folHlink>
        <a:srgbClr val="B2B2B2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969696"/>
        </a:dk2>
        <a:lt2>
          <a:srgbClr val="FFFFFF"/>
        </a:lt2>
        <a:accent1>
          <a:srgbClr val="0000FF"/>
        </a:accent1>
        <a:accent2>
          <a:srgbClr val="66FF33"/>
        </a:accent2>
        <a:accent3>
          <a:srgbClr val="C9C9C9"/>
        </a:accent3>
        <a:accent4>
          <a:srgbClr val="DADADA"/>
        </a:accent4>
        <a:accent5>
          <a:srgbClr val="AAAAFF"/>
        </a:accent5>
        <a:accent6>
          <a:srgbClr val="5CE72D"/>
        </a:accent6>
        <a:hlink>
          <a:srgbClr val="D6009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FFFFCC"/>
        </a:lt2>
        <a:accent1>
          <a:srgbClr val="FF00FF"/>
        </a:accent1>
        <a:accent2>
          <a:srgbClr val="00FF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00E700"/>
        </a:accent6>
        <a:hlink>
          <a:srgbClr val="00FF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COLORBOX</Template>
  <TotalTime>117</TotalTime>
  <Words>378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ТАЙНЫ    КРОССВОРДА</vt:lpstr>
      <vt:lpstr>Задачи исследования: - выяснить, когда появились кроссворды и какие они бывают; - изучить процесс составления кроссвордов доступными способами; -самостоятельно составить несколько тематических кроссвордов. </vt:lpstr>
      <vt:lpstr>Презентация PowerPoint</vt:lpstr>
      <vt:lpstr>Презентация PowerPoint</vt:lpstr>
      <vt:lpstr>Презентация PowerPoint</vt:lpstr>
      <vt:lpstr>Виды кроссвордов</vt:lpstr>
      <vt:lpstr>Алгоритм составления классического кроссворда </vt:lpstr>
      <vt:lpstr>Презентация PowerPoint</vt:lpstr>
      <vt:lpstr>Результаты исследования: </vt:lpstr>
      <vt:lpstr>Для тех, кто составляет кроссворды: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ТАЙНЫ    КРОССВОРДА</dc:title>
  <dc:creator>Admin</dc:creator>
  <cp:lastModifiedBy>Admin</cp:lastModifiedBy>
  <cp:revision>8</cp:revision>
  <cp:lastPrinted>1601-01-01T00:00:00Z</cp:lastPrinted>
  <dcterms:created xsi:type="dcterms:W3CDTF">2021-05-11T16:49:09Z</dcterms:created>
  <dcterms:modified xsi:type="dcterms:W3CDTF">2021-05-12T16:09:18Z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