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6" r:id="rId1"/>
  </p:sldMasterIdLst>
  <p:sldIdLst>
    <p:sldId id="256" r:id="rId2"/>
    <p:sldId id="257" r:id="rId3"/>
    <p:sldId id="259" r:id="rId4"/>
    <p:sldId id="258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862CF6FB-B55D-4EA6-BD4A-E32C2E275068}">
          <p14:sldIdLst>
            <p14:sldId id="256"/>
            <p14:sldId id="257"/>
          </p14:sldIdLst>
        </p14:section>
        <p14:section name="Раздел без заголовка" id="{0B67061F-D0EE-4FF1-9DB2-CC7AE62B0720}">
          <p14:sldIdLst>
            <p14:sldId id="259"/>
            <p14:sldId id="258"/>
            <p14:sldId id="260"/>
            <p14:sldId id="261"/>
            <p14:sldId id="262"/>
            <p14:sldId id="263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package" Target="../embeddings/_____Microsoft_Excel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ru-RU" sz="120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Как вы думаете, зависит ли ваша успеваемость от скорости чтения?</a:t>
            </a:r>
            <a:endParaRPr lang="ru-RU"/>
          </a:p>
        </c:rich>
      </c:tx>
      <c:layout>
        <c:manualLayout>
          <c:xMode val="edge"/>
          <c:yMode val="edge"/>
          <c:x val="0.13176073682055506"/>
          <c:y val="4.6436034362665425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6979236436704621E-3"/>
          <c:y val="0.24340617935192163"/>
          <c:w val="0.98995311453449442"/>
          <c:h val="0.62660076307341761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217-4804-8122-779B04312A8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217-4804-8122-779B04312A8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217-4804-8122-779B04312A8A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50</c:v>
                </c:pt>
                <c:pt idx="1">
                  <c:v>30</c:v>
                </c:pt>
                <c:pt idx="2">
                  <c:v>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217-4804-8122-779B04312A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ru-RU" sz="120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Считаете ли вы, что быстро читать – это необходимо?</a:t>
            </a:r>
            <a:endParaRPr lang="ru-RU"/>
          </a:p>
        </c:rich>
      </c:tx>
      <c:layout>
        <c:manualLayout>
          <c:xMode val="edge"/>
          <c:yMode val="edge"/>
          <c:x val="0.1678165111213650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6.3011972274732195E-2"/>
          <c:y val="0.22173913043478261"/>
          <c:w val="0.90233144297416501"/>
          <c:h val="0.604919367916539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A8C8-4A84-A65C-70265F7DC0A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A8C8-4A84-A65C-70265F7DC0A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A8C8-4A84-A65C-70265F7DC0A8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75</c:v>
                </c:pt>
                <c:pt idx="1">
                  <c:v>12.5</c:v>
                </c:pt>
                <c:pt idx="2">
                  <c:v>12.5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8C8-4A84-A65C-70265F7DC0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400" b="0" i="0" u="none" strike="noStrike" kern="1200" spc="0" baseline="0">
                <a:solidFill>
                  <a:sysClr val="windowText" lastClr="000000">
                    <a:lumMod val="65000"/>
                    <a:lumOff val="35000"/>
                  </a:sysClr>
                </a:solidFill>
                <a:latin typeface="+mn-lt"/>
                <a:ea typeface="+mn-ea"/>
                <a:cs typeface="+mn-cs"/>
              </a:defRPr>
            </a:pPr>
            <a:r>
              <a:rPr lang="ru-RU" sz="1200" dirty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Влияет ли скорость чтения на </a:t>
            </a:r>
            <a:r>
              <a:rPr lang="ru-RU" sz="120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время, затраченное </a:t>
            </a:r>
            <a:r>
              <a:rPr lang="ru-RU" sz="1200" dirty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 подготовку </a:t>
            </a:r>
            <a:r>
              <a:rPr lang="ru-RU" sz="1200" dirty="0" smtClean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домашнего задания</a:t>
            </a:r>
            <a:r>
              <a:rPr lang="ru-RU" sz="1200" dirty="0">
                <a:solidFill>
                  <a:sysClr val="windowText" lastClr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1200" dirty="0">
              <a:solidFill>
                <a:sysClr val="windowText" lastClr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8760894884859627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marL="0" marR="0" lvl="0" indent="0" algn="ctr" defTabSz="914400" rtl="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 sz="1400" b="0" i="0" u="none" strike="noStrike" kern="1200" spc="0" baseline="0">
              <a:solidFill>
                <a:sysClr val="windowText" lastClr="000000">
                  <a:lumMod val="65000"/>
                  <a:lumOff val="35000"/>
                </a:sys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9279923700524557"/>
          <c:w val="0.98688094457199071"/>
          <c:h val="0.58380964182052353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D88C-4769-AC09-6D499A923CB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D88C-4769-AC09-6D499A923CB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D88C-4769-AC09-6D499A923CBA}"/>
              </c:ext>
            </c:extLst>
          </c:dPt>
          <c:dLbls>
            <c:spPr>
              <a:solidFill>
                <a:sysClr val="window" lastClr="FFFFFF"/>
              </a:solidFill>
              <a:ln>
                <a:solidFill>
                  <a:sysClr val="windowText" lastClr="000000">
                    <a:lumMod val="25000"/>
                    <a:lumOff val="75000"/>
                  </a:sysClr>
                </a:solidFill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0"/>
            <c:showCatName val="1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  <c15:layout/>
              </c:ext>
            </c:extLst>
          </c:dLbls>
          <c:cat>
            <c:strRef>
              <c:f>Лист1!$A$2:$A$4</c:f>
              <c:strCache>
                <c:ptCount val="3"/>
                <c:pt idx="0">
                  <c:v>Да</c:v>
                </c:pt>
                <c:pt idx="1">
                  <c:v>Нет</c:v>
                </c:pt>
                <c:pt idx="2">
                  <c:v>Не знаю</c:v>
                </c:pt>
              </c:strCache>
            </c:str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80</c:v>
                </c:pt>
                <c:pt idx="1">
                  <c:v>15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D88C-4769-AC09-6D499A923C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000" dirty="0">
                <a:solidFill>
                  <a:sysClr val="windowText" lastClr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ГРАФИК СКОРОСТИ ЧТЕНИЯ</a:t>
            </a:r>
          </a:p>
        </c:rich>
      </c:tx>
      <c:layout>
        <c:manualLayout>
          <c:xMode val="edge"/>
          <c:yMode val="edge"/>
          <c:x val="0.30985035534441285"/>
          <c:y val="1.46639530014533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Лист1!$A$2:$A$9</c:f>
              <c:strCache>
                <c:ptCount val="8"/>
                <c:pt idx="0">
                  <c:v>сентябрь</c:v>
                </c:pt>
                <c:pt idx="1">
                  <c:v>октябрь</c:v>
                </c:pt>
                <c:pt idx="2">
                  <c:v>ноябрь</c:v>
                </c:pt>
                <c:pt idx="3">
                  <c:v>декабрь</c:v>
                </c:pt>
                <c:pt idx="4">
                  <c:v>январь</c:v>
                </c:pt>
                <c:pt idx="5">
                  <c:v>февраль</c:v>
                </c:pt>
                <c:pt idx="6">
                  <c:v>март</c:v>
                </c:pt>
                <c:pt idx="7">
                  <c:v>апрель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69</c:v>
                </c:pt>
                <c:pt idx="1">
                  <c:v>72</c:v>
                </c:pt>
                <c:pt idx="2">
                  <c:v>74</c:v>
                </c:pt>
                <c:pt idx="3">
                  <c:v>76</c:v>
                </c:pt>
                <c:pt idx="4">
                  <c:v>78</c:v>
                </c:pt>
                <c:pt idx="5">
                  <c:v>79</c:v>
                </c:pt>
                <c:pt idx="6">
                  <c:v>81</c:v>
                </c:pt>
                <c:pt idx="7">
                  <c:v>83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EF5-4B9B-A1B0-B641A770BAC9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704145183"/>
        <c:axId val="1704145599"/>
      </c:lineChart>
      <c:catAx>
        <c:axId val="1704145183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04145599"/>
        <c:crosses val="autoZero"/>
        <c:auto val="1"/>
        <c:lblAlgn val="ctr"/>
        <c:lblOffset val="100"/>
        <c:noMultiLvlLbl val="0"/>
      </c:catAx>
      <c:valAx>
        <c:axId val="1704145599"/>
        <c:scaling>
          <c:orientation val="minMax"/>
          <c:max val="100"/>
          <c:min val="5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ru-RU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Слов</a:t>
                </a:r>
                <a:r>
                  <a:rPr lang="ru-RU" baseline="0">
                    <a:solidFill>
                      <a:sysClr val="windowText" lastClr="00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в минуту</a:t>
                </a:r>
                <a:endParaRPr lang="ru-RU">
                  <a:solidFill>
                    <a:sysClr val="windowText" lastClr="0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ysClr val="windowText" lastClr="000000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17041451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6122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6282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326734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42324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834529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963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70926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4973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0501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83050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151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400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5824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1384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919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4544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9340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699" r:id="rId13"/>
    <p:sldLayoutId id="2147483700" r:id="rId14"/>
    <p:sldLayoutId id="2147483701" r:id="rId15"/>
    <p:sldLayoutId id="214748370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8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28725" y="759654"/>
            <a:ext cx="8283403" cy="1646302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Беглое чтение – успех в учении</a:t>
            </a:r>
            <a:endParaRPr lang="en-US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Рисунок 3" descr="Список сучасних книг, які можуть зацікавити підлітків 10 ...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9632" y="3129626"/>
            <a:ext cx="4931588" cy="2988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912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328084"/>
            <a:ext cx="12192000" cy="70061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Результаты анкетирования</a:t>
            </a:r>
            <a:endParaRPr lang="en-US" sz="44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878516209"/>
              </p:ext>
            </p:extLst>
          </p:nvPr>
        </p:nvGraphicFramePr>
        <p:xfrm>
          <a:off x="6096000" y="1500014"/>
          <a:ext cx="3792220" cy="25279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2380498365"/>
              </p:ext>
            </p:extLst>
          </p:nvPr>
        </p:nvGraphicFramePr>
        <p:xfrm>
          <a:off x="940551" y="1483821"/>
          <a:ext cx="3760470" cy="25603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/>
          <p:cNvGraphicFramePr/>
          <p:nvPr>
            <p:extLst>
              <p:ext uri="{D42A27DB-BD31-4B8C-83A1-F6EECF244321}">
                <p14:modId xmlns:p14="http://schemas.microsoft.com/office/powerpoint/2010/main" val="3586683957"/>
              </p:ext>
            </p:extLst>
          </p:nvPr>
        </p:nvGraphicFramePr>
        <p:xfrm>
          <a:off x="3737667" y="4044141"/>
          <a:ext cx="3872230" cy="26631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91660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3534" y="132567"/>
            <a:ext cx="8596668" cy="447675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  <a:latin typeface="Arial Black" panose="020B0A04020102020204" pitchFamily="34" charset="0"/>
              </a:rPr>
              <a:t>Время, необходимое на выполнение домашнего задания.</a:t>
            </a:r>
            <a:endParaRPr lang="en-US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6243230"/>
              </p:ext>
            </p:extLst>
          </p:nvPr>
        </p:nvGraphicFramePr>
        <p:xfrm>
          <a:off x="906087" y="938310"/>
          <a:ext cx="9474039" cy="4287942"/>
        </p:xfrm>
        <a:graphic>
          <a:graphicData uri="http://schemas.openxmlformats.org/drawingml/2006/table">
            <a:tbl>
              <a:tblPr firstRow="1" firstCol="1" bandRow="1"/>
              <a:tblGrid>
                <a:gridCol w="1350566">
                  <a:extLst>
                    <a:ext uri="{9D8B030D-6E8A-4147-A177-3AD203B41FA5}">
                      <a16:colId xmlns:a16="http://schemas.microsoft.com/office/drawing/2014/main" val="3428296797"/>
                    </a:ext>
                  </a:extLst>
                </a:gridCol>
                <a:gridCol w="1389806">
                  <a:extLst>
                    <a:ext uri="{9D8B030D-6E8A-4147-A177-3AD203B41FA5}">
                      <a16:colId xmlns:a16="http://schemas.microsoft.com/office/drawing/2014/main" val="1079293923"/>
                    </a:ext>
                  </a:extLst>
                </a:gridCol>
                <a:gridCol w="1432695">
                  <a:extLst>
                    <a:ext uri="{9D8B030D-6E8A-4147-A177-3AD203B41FA5}">
                      <a16:colId xmlns:a16="http://schemas.microsoft.com/office/drawing/2014/main" val="3967954970"/>
                    </a:ext>
                  </a:extLst>
                </a:gridCol>
                <a:gridCol w="1432695">
                  <a:extLst>
                    <a:ext uri="{9D8B030D-6E8A-4147-A177-3AD203B41FA5}">
                      <a16:colId xmlns:a16="http://schemas.microsoft.com/office/drawing/2014/main" val="2313166124"/>
                    </a:ext>
                  </a:extLst>
                </a:gridCol>
                <a:gridCol w="1432695">
                  <a:extLst>
                    <a:ext uri="{9D8B030D-6E8A-4147-A177-3AD203B41FA5}">
                      <a16:colId xmlns:a16="http://schemas.microsoft.com/office/drawing/2014/main" val="834365138"/>
                    </a:ext>
                  </a:extLst>
                </a:gridCol>
                <a:gridCol w="1432695">
                  <a:extLst>
                    <a:ext uri="{9D8B030D-6E8A-4147-A177-3AD203B41FA5}">
                      <a16:colId xmlns:a16="http://schemas.microsoft.com/office/drawing/2014/main" val="1263589795"/>
                    </a:ext>
                  </a:extLst>
                </a:gridCol>
                <a:gridCol w="1002887">
                  <a:extLst>
                    <a:ext uri="{9D8B030D-6E8A-4147-A177-3AD203B41FA5}">
                      <a16:colId xmlns:a16="http://schemas.microsoft.com/office/drawing/2014/main" val="1969031818"/>
                    </a:ext>
                  </a:extLst>
                </a:gridCol>
              </a:tblGrid>
              <a:tr h="1166022"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Имя учащегося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слов в тексте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Время, затраченное на чтение (мин)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Время, затраченное на устные  ответы на вопросы (мин)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Время, затраченное на пересказ (мин)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Общее время работы с текстом (мин)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11284259"/>
                  </a:ext>
                </a:extLst>
              </a:tr>
              <a:tr h="312192">
                <a:tc rowSpan="2"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Вероника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86075725"/>
                  </a:ext>
                </a:extLst>
              </a:tr>
              <a:tr h="3121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1848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69068800"/>
                  </a:ext>
                </a:extLst>
              </a:tr>
              <a:tr h="312192">
                <a:tc rowSpan="2"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Александра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76768567"/>
                  </a:ext>
                </a:extLst>
              </a:tr>
              <a:tr h="3121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42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52351913"/>
                  </a:ext>
                </a:extLst>
              </a:tr>
              <a:tr h="312192">
                <a:tc rowSpan="2"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Анастасия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4919694"/>
                  </a:ext>
                </a:extLst>
              </a:tr>
              <a:tr h="3121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1848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93511484"/>
                  </a:ext>
                </a:extLst>
              </a:tr>
              <a:tr h="312192">
                <a:tc rowSpan="2"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Владислав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999728"/>
                  </a:ext>
                </a:extLst>
              </a:tr>
              <a:tr h="3121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1848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151369"/>
                  </a:ext>
                </a:extLst>
              </a:tr>
              <a:tr h="312192">
                <a:tc rowSpan="2"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Полина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645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7180427"/>
                  </a:ext>
                </a:extLst>
              </a:tr>
              <a:tr h="31219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1848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0"/>
                        </a:lnSpc>
                        <a:spcAft>
                          <a:spcPts val="750"/>
                        </a:spcAft>
                      </a:pPr>
                      <a:r>
                        <a:rPr lang="ru-RU" sz="14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849234"/>
                  </a:ext>
                </a:extLst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906087" y="5494713"/>
            <a:ext cx="44534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4 класс       </a:t>
            </a:r>
            <a:r>
              <a:rPr lang="ru-RU" dirty="0" err="1" smtClean="0"/>
              <a:t>Г.Марчук</a:t>
            </a:r>
            <a:r>
              <a:rPr lang="ru-RU" dirty="0" smtClean="0"/>
              <a:t> «Доброе сердце»</a:t>
            </a:r>
          </a:p>
          <a:p>
            <a:r>
              <a:rPr lang="ru-RU" dirty="0" smtClean="0"/>
              <a:t>5 класс       сказка «Царевна – лягушка»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51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5344"/>
            <a:ext cx="12192000" cy="506671"/>
          </a:xfrm>
        </p:spPr>
        <p:txBody>
          <a:bodyPr/>
          <a:lstStyle/>
          <a:p>
            <a:pPr algn="ctr"/>
            <a:r>
              <a:rPr lang="ru-RU" sz="20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Анализ скорости чтения и успеваемости учащихся </a:t>
            </a:r>
            <a:endParaRPr lang="en-US" sz="2000" dirty="0">
              <a:solidFill>
                <a:schemeClr val="tx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74558" y="5513873"/>
            <a:ext cx="7766936" cy="1096899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5971989"/>
              </p:ext>
            </p:extLst>
          </p:nvPr>
        </p:nvGraphicFramePr>
        <p:xfrm>
          <a:off x="1263532" y="756457"/>
          <a:ext cx="9110751" cy="4123112"/>
        </p:xfrm>
        <a:graphic>
          <a:graphicData uri="http://schemas.openxmlformats.org/drawingml/2006/table">
            <a:tbl>
              <a:tblPr firstRow="1" firstCol="1" bandRow="1"/>
              <a:tblGrid>
                <a:gridCol w="1604885">
                  <a:extLst>
                    <a:ext uri="{9D8B030D-6E8A-4147-A177-3AD203B41FA5}">
                      <a16:colId xmlns:a16="http://schemas.microsoft.com/office/drawing/2014/main" val="2861755578"/>
                    </a:ext>
                  </a:extLst>
                </a:gridCol>
                <a:gridCol w="1122284">
                  <a:extLst>
                    <a:ext uri="{9D8B030D-6E8A-4147-A177-3AD203B41FA5}">
                      <a16:colId xmlns:a16="http://schemas.microsoft.com/office/drawing/2014/main" val="3749699100"/>
                    </a:ext>
                  </a:extLst>
                </a:gridCol>
                <a:gridCol w="1262942">
                  <a:extLst>
                    <a:ext uri="{9D8B030D-6E8A-4147-A177-3AD203B41FA5}">
                      <a16:colId xmlns:a16="http://schemas.microsoft.com/office/drawing/2014/main" val="1585881240"/>
                    </a:ext>
                  </a:extLst>
                </a:gridCol>
                <a:gridCol w="1113906">
                  <a:extLst>
                    <a:ext uri="{9D8B030D-6E8A-4147-A177-3AD203B41FA5}">
                      <a16:colId xmlns:a16="http://schemas.microsoft.com/office/drawing/2014/main" val="351476870"/>
                    </a:ext>
                  </a:extLst>
                </a:gridCol>
                <a:gridCol w="1255222">
                  <a:extLst>
                    <a:ext uri="{9D8B030D-6E8A-4147-A177-3AD203B41FA5}">
                      <a16:colId xmlns:a16="http://schemas.microsoft.com/office/drawing/2014/main" val="1605034429"/>
                    </a:ext>
                  </a:extLst>
                </a:gridCol>
                <a:gridCol w="1240308">
                  <a:extLst>
                    <a:ext uri="{9D8B030D-6E8A-4147-A177-3AD203B41FA5}">
                      <a16:colId xmlns:a16="http://schemas.microsoft.com/office/drawing/2014/main" val="258044446"/>
                    </a:ext>
                  </a:extLst>
                </a:gridCol>
                <a:gridCol w="1511204">
                  <a:extLst>
                    <a:ext uri="{9D8B030D-6E8A-4147-A177-3AD203B41FA5}">
                      <a16:colId xmlns:a16="http://schemas.microsoft.com/office/drawing/2014/main" val="2872382466"/>
                    </a:ext>
                  </a:extLst>
                </a:gridCol>
              </a:tblGrid>
              <a:tr h="74449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Имя учащегося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четверть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четверть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III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четверть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4531690"/>
                  </a:ext>
                </a:extLst>
              </a:tr>
              <a:tr h="982863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слов/мин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рейтинг учебных достижений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слов/мин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рейтинг учебных достижений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слов/мин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рейтинг учебных достижений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96367158"/>
                  </a:ext>
                </a:extLst>
              </a:tr>
              <a:tr h="479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Вероника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6,4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6,6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7387959"/>
                  </a:ext>
                </a:extLst>
              </a:tr>
              <a:tr h="479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Александра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69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5,8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76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6,0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en-GB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6,8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93772639"/>
                  </a:ext>
                </a:extLst>
              </a:tr>
              <a:tr h="479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Анастасия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7,0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7,2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90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7,2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8509134"/>
                  </a:ext>
                </a:extLst>
              </a:tr>
              <a:tr h="479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Владислав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7,5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7,8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8,1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85136277"/>
                  </a:ext>
                </a:extLst>
              </a:tr>
              <a:tr h="47915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Полина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123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129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9,1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133</a:t>
                      </a:r>
                      <a:endParaRPr lang="en-US" sz="1400" b="1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9,2</a:t>
                      </a:r>
                      <a:endParaRPr lang="en-US" sz="1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03660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90666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590675" y="1266825"/>
            <a:ext cx="6956904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Молния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«Финиш»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«Угадайте»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«Сквозная буква»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в разных режимах громкости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Многократ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ное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перевёрнутого текста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Деформированные предложения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Чтение с препятствием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1025" y="333375"/>
            <a:ext cx="92415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Упражнения для </a:t>
            </a:r>
            <a:r>
              <a:rPr lang="ru-RU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развития беглости </a:t>
            </a:r>
            <a:r>
              <a:rPr lang="ru-RU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чтения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122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931116562"/>
              </p:ext>
            </p:extLst>
          </p:nvPr>
        </p:nvGraphicFramePr>
        <p:xfrm>
          <a:off x="962025" y="442384"/>
          <a:ext cx="9124950" cy="5196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666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Прямоугольник 3"/>
          <p:cNvSpPr/>
          <p:nvPr/>
        </p:nvSpPr>
        <p:spPr>
          <a:xfrm>
            <a:off x="828675" y="280875"/>
            <a:ext cx="10172700" cy="55659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ПАМЯТКА «СЕКРЕТЫ БЕГЛОГО ЧТЕНИЯ»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Выполняйте артикуляционную гимнастику. 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Произносите скороговорки со сменой темпа, интонации, громкости произношения.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Читайте по ролям.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Работайте с деформированными текстами.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Тренируйте память.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Ежедневно читайте 2-3 страницы.</a:t>
            </a:r>
            <a:endParaRPr lang="en-US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Ответьте на вопрос: «Что изменится в моей жизни, если я буду читать быстрее?»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246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9475" y="781050"/>
            <a:ext cx="7766936" cy="869486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en-US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 descr="Мультяшный маленький &lt;strong&gt;ребенок&lt;/strong&gt; &lt;strong&gt;читающий&lt;/strong&gt; книгу — стоковая ...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4700" y="2081212"/>
            <a:ext cx="6971711" cy="4014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847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95</TotalTime>
  <Words>341</Words>
  <Application>Microsoft Office PowerPoint</Application>
  <PresentationFormat>Широкоэкранный</PresentationFormat>
  <Paragraphs>152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6" baseType="lpstr">
      <vt:lpstr>Arial</vt:lpstr>
      <vt:lpstr>Arial Black</vt:lpstr>
      <vt:lpstr>Calibri</vt:lpstr>
      <vt:lpstr>Times New Roman</vt:lpstr>
      <vt:lpstr>Trebuchet MS</vt:lpstr>
      <vt:lpstr>Wingdings</vt:lpstr>
      <vt:lpstr>Wingdings 3</vt:lpstr>
      <vt:lpstr>Аспект</vt:lpstr>
      <vt:lpstr>Беглое чтение – успех в учении</vt:lpstr>
      <vt:lpstr>Результаты анкетирования</vt:lpstr>
      <vt:lpstr>Время, необходимое на выполнение домашнего задания.</vt:lpstr>
      <vt:lpstr>Анализ скорости чтения и успеваемости учащихся 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Беглое чтение – успех в учении</dc:title>
  <dc:creator>Геннадий</dc:creator>
  <cp:lastModifiedBy>Геннадий</cp:lastModifiedBy>
  <cp:revision>20</cp:revision>
  <dcterms:created xsi:type="dcterms:W3CDTF">2018-04-22T15:13:58Z</dcterms:created>
  <dcterms:modified xsi:type="dcterms:W3CDTF">2018-05-03T18:36:55Z</dcterms:modified>
</cp:coreProperties>
</file>