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AD4E-A785-416F-8C34-A525A6780BE0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2982-D0F5-4FA0-A099-1FA0A4097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8EEF5-99FB-4643-9DA4-BC73FD018A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5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8EEF5-99FB-4643-9DA4-BC73FD018A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4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8EEF5-99FB-4643-9DA4-BC73FD018A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0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8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8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5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5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0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8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6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7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4DD5-7411-4AE4-8345-9CD0CA3FC5B4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0DFC-D875-4449-9C3F-2B4D78066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source=images&amp;cd=&amp;ved=2ahUKEwje5ePL-JbmAhW16KYKHbWeB88Qjhx6BAgBEAI&amp;url=https%3A%2F%2Fwww.art-portrets.ru%2Fart20veka%2Fopyat-dvoyka-kartina.html&amp;psig=AOvVaw0HHJ91b3YkNQRr9MBRvXfJ&amp;ust=15753751518822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7189" y="1672590"/>
            <a:ext cx="7854281" cy="2808311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Учимся избегать школьных неудач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24941" y="288608"/>
            <a:ext cx="2598118" cy="365125"/>
          </a:xfrm>
        </p:spPr>
        <p:txBody>
          <a:bodyPr/>
          <a:lstStyle/>
          <a:p>
            <a:pPr algn="ctr"/>
            <a:fld id="{D856963E-88AE-418D-A131-FFA22573216A}" type="datetime1">
              <a:rPr lang="ru-RU" sz="3600">
                <a:solidFill>
                  <a:srgbClr val="FF0000"/>
                </a:solidFill>
              </a:rPr>
              <a:pPr algn="ctr"/>
              <a:t>02.12.2019</a:t>
            </a:fld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4059" y="288608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РОДИТЕЛЬСКОГО  МАСТЕРСТВА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87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>
          <a:xfrm>
            <a:off x="1018460" y="1972990"/>
            <a:ext cx="68407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>
                <a:solidFill>
                  <a:srgbClr val="1E623A"/>
                </a:solidFill>
                <a:latin typeface="Monotype Corsiva" pitchFamily="66" charset="0"/>
              </a:rPr>
              <a:t>Методика «ПОПС»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2288" y="643002"/>
            <a:ext cx="3397661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50"/>
              </a:lnSpc>
              <a:spcBef>
                <a:spcPts val="1200"/>
              </a:spcBef>
              <a:spcAft>
                <a:spcPts val="1125"/>
              </a:spcAft>
              <a:tabLst>
                <a:tab pos="318770" algn="l"/>
              </a:tabLst>
            </a:pPr>
            <a:r>
              <a:rPr lang="ru-RU" sz="48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Практикум</a:t>
            </a:r>
            <a:endParaRPr lang="ru-RU" sz="4800" b="1" i="1" kern="1600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0024" y="3275757"/>
            <a:ext cx="10122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позиция. </a:t>
            </a:r>
          </a:p>
          <a:p>
            <a:pPr marL="4572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обоснование, объяснение своей позиции. </a:t>
            </a:r>
          </a:p>
          <a:p>
            <a:pPr marL="4572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примеры. </a:t>
            </a:r>
          </a:p>
          <a:p>
            <a:pPr marL="4572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следствие (суждение или умозаключение). </a:t>
            </a:r>
            <a:endParaRPr lang="ru-RU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1172" y="1540443"/>
            <a:ext cx="3066828" cy="24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>
          <a:xfrm>
            <a:off x="1524000" y="1497782"/>
            <a:ext cx="9582667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6000" dirty="0" smtClean="0">
                <a:solidFill>
                  <a:srgbClr val="1E623A"/>
                </a:solidFill>
                <a:latin typeface="Monotype Corsiva" pitchFamily="66" charset="0"/>
              </a:rPr>
              <a:t>Как </a:t>
            </a:r>
            <a:r>
              <a:rPr lang="x-none" sz="6000" dirty="0">
                <a:solidFill>
                  <a:srgbClr val="1E623A"/>
                </a:solidFill>
                <a:latin typeface="Monotype Corsiva" pitchFamily="66" charset="0"/>
              </a:rPr>
              <a:t>помочь ребенку-подростку?</a:t>
            </a:r>
            <a:endParaRPr lang="ru-RU" sz="6000" dirty="0">
              <a:solidFill>
                <a:srgbClr val="1E623A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1259" y="643002"/>
            <a:ext cx="3439724" cy="45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50"/>
              </a:lnSpc>
              <a:spcBef>
                <a:spcPts val="1200"/>
              </a:spcBef>
              <a:spcAft>
                <a:spcPts val="1125"/>
              </a:spcAft>
              <a:tabLst>
                <a:tab pos="318770" algn="l"/>
              </a:tabLst>
            </a:pPr>
            <a:r>
              <a:rPr lang="ru-RU" sz="48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Заключение</a:t>
            </a:r>
            <a:endParaRPr lang="ru-RU" sz="4800" b="1" i="1" kern="1600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098" name="Picture 2" descr="https://kosmedtula.ru/wp-content/uploads/2019/08/rebenok-podrostok-pravila-povedeniya-dlya-roditel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37" y="2299097"/>
            <a:ext cx="4973191" cy="42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1259" y="643002"/>
            <a:ext cx="3439724" cy="45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50"/>
              </a:lnSpc>
              <a:spcBef>
                <a:spcPts val="1200"/>
              </a:spcBef>
              <a:spcAft>
                <a:spcPts val="1125"/>
              </a:spcAft>
              <a:tabLst>
                <a:tab pos="318770" algn="l"/>
              </a:tabLst>
            </a:pPr>
            <a:r>
              <a:rPr lang="ru-RU" sz="48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Заключение</a:t>
            </a:r>
            <a:endParaRPr lang="ru-RU" sz="4800" b="1" i="1" kern="1600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40899" y="1192062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       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Помните….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1851199" y="2380764"/>
            <a:ext cx="982084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rgbClr val="1E623A"/>
                </a:solidFill>
              </a:rPr>
              <a:t>Доверие, </a:t>
            </a:r>
          </a:p>
          <a:p>
            <a:pPr indent="457200" algn="l"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rgbClr val="1E623A"/>
                </a:solidFill>
              </a:rPr>
              <a:t>Согласие , </a:t>
            </a:r>
          </a:p>
          <a:p>
            <a:pPr indent="457200" algn="l"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rgbClr val="1E623A"/>
                </a:solidFill>
              </a:rPr>
              <a:t>Дружественные отношения </a:t>
            </a:r>
          </a:p>
          <a:p>
            <a:pPr indent="457200" algn="l">
              <a:buFontTx/>
              <a:buNone/>
              <a:defRPr/>
            </a:pPr>
            <a:r>
              <a:rPr lang="ru-RU" sz="3000" dirty="0" smtClean="0">
                <a:solidFill>
                  <a:srgbClr val="1E623A"/>
                </a:solidFill>
              </a:rPr>
              <a:t>между родителями и ребенком помогут формированию ответственной модели поведения, альтернативных и устойчивых форм в общении…</a:t>
            </a:r>
          </a:p>
          <a:p>
            <a:pPr indent="457200" algn="l">
              <a:buFontTx/>
              <a:buNone/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Спасибо за внимание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92" y="1479544"/>
            <a:ext cx="4248472" cy="18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059" y="1032872"/>
            <a:ext cx="7854281" cy="2808311"/>
          </a:xfrm>
        </p:spPr>
        <p:txBody>
          <a:bodyPr anchor="ctr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«Увидеть и понять проблему –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наполовину решить её,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но если не видишь проблему,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то она в тебе самом!»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8871" y="4874055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3200" dirty="0">
                <a:solidFill>
                  <a:srgbClr val="C00000"/>
                </a:solidFill>
              </a:rPr>
              <a:t>Древняя 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17431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6424" y="5189946"/>
            <a:ext cx="9425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hlinkClick r:id="rId4"/>
              </a:rPr>
              <a:t>Картина </a:t>
            </a:r>
            <a:r>
              <a:rPr lang="ru-RU" sz="3200" dirty="0" smtClean="0">
                <a:hlinkClick r:id="rId4"/>
              </a:rPr>
              <a:t>Решетникова Ф.П. «Опять двойка». </a:t>
            </a:r>
            <a:r>
              <a:rPr lang="ru-RU" sz="3200" dirty="0">
                <a:hlinkClick r:id="rId4"/>
              </a:rPr>
              <a:t>1952 г.</a:t>
            </a:r>
            <a:endParaRPr lang="ru-RU" sz="3200" dirty="0"/>
          </a:p>
        </p:txBody>
      </p:sp>
      <p:pic>
        <p:nvPicPr>
          <p:cNvPr id="1028" name="Picture 4" descr="Картинки по запросу опять двойка решет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05" y="32522"/>
            <a:ext cx="9987989" cy="5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>
          <a:xfrm>
            <a:off x="2639616" y="1844824"/>
            <a:ext cx="68407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smtClean="0">
                <a:solidFill>
                  <a:srgbClr val="1E623A"/>
                </a:solidFill>
                <a:latin typeface="Monotype Corsiva" pitchFamily="66" charset="0"/>
              </a:rPr>
              <a:t>Шляпа вопросов </a:t>
            </a:r>
            <a:endParaRPr lang="ru-RU" sz="5400" dirty="0">
              <a:solidFill>
                <a:srgbClr val="1E623A"/>
              </a:solidFill>
              <a:latin typeface="Monotype Corsiva" pitchFamily="66" charset="0"/>
            </a:endParaRPr>
          </a:p>
        </p:txBody>
      </p:sp>
      <p:pic>
        <p:nvPicPr>
          <p:cNvPr id="7" name="Picture 2" descr="Картинки по запросу картинки шля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841340"/>
            <a:ext cx="2160240" cy="1873403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718411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5070" y="199848"/>
            <a:ext cx="699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«Неудача – отсутствие удачи, неуспех»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361" y="799893"/>
            <a:ext cx="4443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Толковый словарь Ушакова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54296" y="1764987"/>
            <a:ext cx="100001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рассматривают 3 основных типа школьных неудач: </a:t>
            </a:r>
          </a:p>
          <a:p>
            <a:pPr algn="just">
              <a:spcAft>
                <a:spcPts val="0"/>
              </a:spcAft>
            </a:pP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4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Знаниевый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Личностный.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Поведенческий.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78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5987" y="318264"/>
            <a:ext cx="877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школе неудачи возникают как в связи с задачами, встающими в процессе обучения, так и в связи с отношениями ученика с учителями и ровесниками.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0529" y="1836857"/>
            <a:ext cx="9740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Трудные задания и требования, предъявляемые к ученикам. В процессе школьного обучения дети и подростки должны постоянно выполнять новые задания, что связано с рядом трудностей.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/>
              <a:t>Наказания, выговоры и конфликты с учителями. В школе используются различные оценки — позитивные (награды, похвалы и т. п.), когда необходимо закрепить необходимое поведение или отношение, и негативные (наказания, упреки, замечания), если нужно устранить нежелательные формы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20689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5565" y="643002"/>
            <a:ext cx="9191106" cy="421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50"/>
              </a:lnSpc>
              <a:spcBef>
                <a:spcPts val="1200"/>
              </a:spcBef>
              <a:spcAft>
                <a:spcPts val="1125"/>
              </a:spcAft>
              <a:tabLst>
                <a:tab pos="318770" algn="l"/>
              </a:tabLst>
            </a:pPr>
            <a:r>
              <a:rPr lang="x-none" sz="36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Как научить ребенка переживать неудачи</a:t>
            </a:r>
            <a:r>
              <a:rPr lang="ru-RU" sz="36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sz="3600" b="1" i="1" kern="1600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4509" y="1707081"/>
            <a:ext cx="10055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4400" b="1" dirty="0" smtClean="0">
                <a:effectLst/>
                <a:ea typeface="Times New Roman" panose="02020603050405020304" pitchFamily="18" charset="0"/>
              </a:rPr>
              <a:t>Подчеркивайте важность усилий, а не способностей.</a:t>
            </a:r>
          </a:p>
          <a:p>
            <a:pPr marL="342900" indent="-342900">
              <a:buAutoNum type="arabicPeriod"/>
            </a:pPr>
            <a:r>
              <a:rPr lang="ru-RU" sz="4400" b="1" dirty="0"/>
              <a:t>Помогайте детям учиться относиться к самим себе с </a:t>
            </a:r>
            <a:r>
              <a:rPr lang="ru-RU" sz="4400" b="1" dirty="0" smtClean="0"/>
              <a:t>состраданием.</a:t>
            </a:r>
            <a:r>
              <a:rPr lang="ru-RU" sz="4400" dirty="0"/>
              <a:t> </a:t>
            </a:r>
            <a:endParaRPr lang="ru-RU" sz="4400" dirty="0" smtClean="0"/>
          </a:p>
          <a:p>
            <a:pPr marL="342900" indent="-342900">
              <a:buAutoNum type="arabicPeriod"/>
            </a:pPr>
            <a:r>
              <a:rPr lang="ru-RU" sz="4400" b="1" dirty="0"/>
              <a:t>Поддерживайте хорошие отношения с детьми.</a:t>
            </a:r>
            <a:r>
              <a:rPr lang="ru-RU" sz="4400" dirty="0"/>
              <a:t> 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610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>
          <a:xfrm>
            <a:off x="3175763" y="5494458"/>
            <a:ext cx="68407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>
                <a:solidFill>
                  <a:srgbClr val="1E623A"/>
                </a:solidFill>
                <a:latin typeface="Monotype Corsiva" pitchFamily="66" charset="0"/>
              </a:rPr>
              <a:t>Приём «Ручка»</a:t>
            </a:r>
          </a:p>
        </p:txBody>
      </p:sp>
      <p:pic>
        <p:nvPicPr>
          <p:cNvPr id="2050" name="Picture 2" descr="﻿КАК НАРИСОВАТЬ РУКУ ПОЛОЖИТЕ РУКУ НА ЛИСТ БУМАГИ ОБВЕДИТЕ ЕЁ МАРКЕРОМ ОСОЗНАЙТЕ ВСЮ ТЩЕТНОСТЬ СВОЕЙ ЗАТЕИ И БОЛЬШЕ НИКОГДА К НЕЙ НЕ ВОЗВРАЩАЙТЕСЬ,Чилик,Смешные комиксы,веб-комиксы с юмором и их перевод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3" t="8213" b="55166"/>
          <a:stretch/>
        </p:blipFill>
        <p:spPr bwMode="auto">
          <a:xfrm>
            <a:off x="3981050" y="1602360"/>
            <a:ext cx="5230186" cy="39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2288" y="643002"/>
            <a:ext cx="3397661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50"/>
              </a:lnSpc>
              <a:spcBef>
                <a:spcPts val="1200"/>
              </a:spcBef>
              <a:spcAft>
                <a:spcPts val="1125"/>
              </a:spcAft>
              <a:tabLst>
                <a:tab pos="318770" algn="l"/>
              </a:tabLst>
            </a:pPr>
            <a:r>
              <a:rPr lang="ru-RU" sz="48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Практикум</a:t>
            </a:r>
            <a:endParaRPr lang="ru-RU" sz="4800" b="1" i="1" kern="1600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8349" y="1643051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2288" y="643002"/>
            <a:ext cx="3397661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250"/>
              </a:lnSpc>
              <a:spcBef>
                <a:spcPts val="1200"/>
              </a:spcBef>
              <a:spcAft>
                <a:spcPts val="1125"/>
              </a:spcAft>
              <a:tabLst>
                <a:tab pos="318770" algn="l"/>
              </a:tabLst>
            </a:pPr>
            <a:r>
              <a:rPr lang="ru-RU" sz="4800" b="1" i="1" kern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Практикум</a:t>
            </a:r>
            <a:endParaRPr lang="ru-RU" sz="4800" b="1" i="1" kern="1600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4338" y="1447840"/>
            <a:ext cx="62135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1E623A"/>
                </a:solidFill>
                <a:latin typeface="Monotype Corsiva" pitchFamily="66" charset="0"/>
              </a:rPr>
              <a:t>«</a:t>
            </a:r>
            <a:r>
              <a:rPr lang="ru-RU" sz="6600" dirty="0" smtClean="0">
                <a:solidFill>
                  <a:srgbClr val="1E623A"/>
                </a:solidFill>
                <a:latin typeface="Monotype Corsiva" pitchFamily="66" charset="0"/>
              </a:rPr>
              <a:t>Стиль </a:t>
            </a:r>
            <a:r>
              <a:rPr lang="ru-RU" sz="6600" dirty="0" smtClean="0">
                <a:solidFill>
                  <a:srgbClr val="1E623A"/>
                </a:solidFill>
                <a:latin typeface="Monotype Corsiva" pitchFamily="66" charset="0"/>
              </a:rPr>
              <a:t>поведения»</a:t>
            </a:r>
            <a:endParaRPr lang="ru-RU" sz="6600" dirty="0">
              <a:solidFill>
                <a:srgbClr val="1E623A"/>
              </a:solidFill>
              <a:latin typeface="Monotype Corsiva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59" y="2420271"/>
            <a:ext cx="2778621" cy="369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8480" y="275104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Ситуация1.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Ребенок скрывает свои неудачи, исправляет плохие оценки в дневнике на хорошие. </a:t>
            </a:r>
          </a:p>
          <a:p>
            <a:pPr marL="270510" algn="just"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2.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Ребенок обвиняет учителя в том, что он несправедлив в оценке его знаний.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253</Words>
  <Application>Microsoft Office PowerPoint</Application>
  <PresentationFormat>Широкоэкранный</PresentationFormat>
  <Paragraphs>82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Monotype Corsiva</vt:lpstr>
      <vt:lpstr>Times New Roman</vt:lpstr>
      <vt:lpstr>Wingdings</vt:lpstr>
      <vt:lpstr>Тема Office</vt:lpstr>
      <vt:lpstr>Учимся избегать школьных неудач</vt:lpstr>
      <vt:lpstr>«Увидеть и понять проблему – наполовину решить её, но если не видишь проблему, то она в тебе самом!»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избегать школьных неудач</dc:title>
  <dc:creator>Влад</dc:creator>
  <cp:lastModifiedBy>Влад</cp:lastModifiedBy>
  <cp:revision>7</cp:revision>
  <dcterms:created xsi:type="dcterms:W3CDTF">2019-12-02T12:06:14Z</dcterms:created>
  <dcterms:modified xsi:type="dcterms:W3CDTF">2019-12-02T13:15:52Z</dcterms:modified>
</cp:coreProperties>
</file>