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C43D-41FB-4878-AA4A-86F22F321FB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F723-EF45-48F6-ACD2-CD64D7124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F723-EF45-48F6-ACD2-CD64D71244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BE4F-FF7D-49DA-AA2A-3B53DB35231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2386-CC85-4904-ACCA-570C098CE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-домашних-животных-Презентация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733256"/>
            <a:ext cx="7139136" cy="748680"/>
          </a:xfrm>
        </p:spPr>
        <p:txBody>
          <a:bodyPr/>
          <a:lstStyle/>
          <a:p>
            <a:pPr lvl="0">
              <a:buNone/>
            </a:pPr>
            <a:r>
              <a:rPr lang="ru-RU" sz="2000" dirty="0"/>
              <a:t>В Ижевске открыли памятник собаке-космонавту, лайке по имени Звездочка.</a:t>
            </a:r>
          </a:p>
          <a:p>
            <a:endParaRPr lang="ru-RU" dirty="0"/>
          </a:p>
        </p:txBody>
      </p:sp>
      <p:pic>
        <p:nvPicPr>
          <p:cNvPr id="4" name="Рисунок 3" descr="3352cf3f-d86b-4e7e-9277-40516ab931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128792" cy="555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789040"/>
            <a:ext cx="7941568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Беспородный пес по кличке «Мальчик» жил в Москве, в переходе около станции метро «Менделеевская» более пяти лет, а появился он там еще щенком.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Пса отличали обаяние и добродушный нрав. Его подкармливали продавцы торговых палаток и работники станции.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Однажды пес попался на глаза молодой девушке, которая шла по  переходу с собакой бойцовской породы. Девушка  натравила свою собаку на мирно стоящую дворнягу. Спасти «Мальчика» не удалось.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Обстоятельства гибели собаки возмутили всю общественность. Деятели культуры обратились к руководству московского метро с просьбой дать разрешение на установку памятника. </a:t>
            </a:r>
          </a:p>
          <a:p>
            <a:pPr>
              <a:buNone/>
            </a:pPr>
            <a:r>
              <a:rPr lang="ru-RU" sz="1400" dirty="0" smtClean="0"/>
              <a:t>Открытие </a:t>
            </a:r>
            <a:r>
              <a:rPr lang="ru-RU" sz="1400" dirty="0"/>
              <a:t>скульптуры состоялось в </a:t>
            </a:r>
            <a:r>
              <a:rPr lang="ru-RU" sz="1400" b="1" dirty="0"/>
              <a:t>2007</a:t>
            </a:r>
            <a:r>
              <a:rPr lang="ru-RU" sz="1400" dirty="0"/>
              <a:t>году. По замыслу авторов это памятник не столько конкретной собаке, сколько всем животным, пострадавшим от человеческой жестокости. </a:t>
            </a:r>
          </a:p>
          <a:p>
            <a:endParaRPr lang="ru-RU" dirty="0"/>
          </a:p>
        </p:txBody>
      </p:sp>
      <p:pic>
        <p:nvPicPr>
          <p:cNvPr id="4" name="Рисунок 3" descr="8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0648"/>
            <a:ext cx="567529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7317053_32-p-fon-dlya-prezentatsii-s-zhivotnimi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157192"/>
            <a:ext cx="5472608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Кошку египтяне почитали как священное животное, ибо она была символом богини ночи, плодовитости, охоты. </a:t>
            </a:r>
          </a:p>
        </p:txBody>
      </p:sp>
      <p:pic>
        <p:nvPicPr>
          <p:cNvPr id="4" name="Рисунок 3" descr="кошка в егип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489654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7317053_32-p-fon-dlya-prezentatsii-s-zhivotnimi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koty_i_kishky_starodavnomu_yehypt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4664"/>
            <a:ext cx="4437112" cy="44371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941168"/>
            <a:ext cx="5832648" cy="158417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 древние времена бога солнца изображали наподобие кошки, глаза его сужались или расширялись в зависимости от местонахождения солнца, подобно зрачкам кошки. Кошка была взята под защиту закона. Убийство ее считалось преступлением и каралось смертной казнью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7086"/>
            <a:ext cx="9144000" cy="69650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869160"/>
            <a:ext cx="8147248" cy="1612776"/>
          </a:xfrm>
        </p:spPr>
        <p:txBody>
          <a:bodyPr>
            <a:normAutofit/>
          </a:bodyPr>
          <a:lstStyle/>
          <a:p>
            <a:r>
              <a:rPr lang="ru-RU" sz="1600" dirty="0"/>
              <a:t>Лондоне находится всемирно известный Британский музей. Это один из лучших музеев мира.  Британский музей владеет одной из лучших библиотек в мире. Чтобы мыши не портили замечательные коллекции, в его штат официально зачислена "кошачья рота" в составе шести кошек. На их содержание государство отпускает в год по 50 фунтов стерлингов. Кошкам положена униформа - на шее каждой из них повязан пышный желтый бант. </a:t>
            </a:r>
          </a:p>
        </p:txBody>
      </p:sp>
      <p:pic>
        <p:nvPicPr>
          <p:cNvPr id="4" name="Рисунок 3" descr="1000x745_0xac120003_2131308303164071247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355976" cy="3245201"/>
          </a:xfrm>
          <a:prstGeom prst="rect">
            <a:avLst/>
          </a:prstGeom>
        </p:spPr>
      </p:pic>
      <p:pic>
        <p:nvPicPr>
          <p:cNvPr id="5" name="Рисунок 4" descr="1200x894_0xac120003_206322654616407123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4282035" cy="319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452" y="0"/>
            <a:ext cx="924198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8208912" cy="1944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1700" dirty="0"/>
              <a:t>В России (Санкт-Петербург)  тоже есть коты-служащие. Это коты Эрмитажа — сотрудники самого известного музея России. Год от года эрмитажные коты становятся все популярнее у туристов. Им посвящён ежегодный праздник, который проходит не где-нибудь, а в бывшей резиденции российских императоров — Зимнем дворце. На  День кошек в Эрмитаже съезжаются  не только кото-любы со всей России, но и иностранные «послы» — туристы из-за рубежа.</a:t>
            </a:r>
          </a:p>
        </p:txBody>
      </p:sp>
      <p:pic>
        <p:nvPicPr>
          <p:cNvPr id="4" name="Рисунок 3" descr="938fb572f1adc20d8a0ab36cccf70d41f2aab9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2708920"/>
            <a:ext cx="3953797" cy="2232248"/>
          </a:xfrm>
          <a:prstGeom prst="rect">
            <a:avLst/>
          </a:prstGeom>
        </p:spPr>
      </p:pic>
      <p:pic>
        <p:nvPicPr>
          <p:cNvPr id="5" name="Рисунок 4" descr="KSP_006021_00036_1_t218_104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7238"/>
            <a:ext cx="4531761" cy="2546775"/>
          </a:xfrm>
          <a:prstGeom prst="rect">
            <a:avLst/>
          </a:prstGeom>
        </p:spPr>
      </p:pic>
      <p:pic>
        <p:nvPicPr>
          <p:cNvPr id="6" name="Рисунок 5" descr="коты-Эрмитажа-Фото-russianworldnews.ru_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00808"/>
            <a:ext cx="4521696" cy="301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обте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800350" cy="1628775"/>
          </a:xfrm>
          <a:prstGeom prst="rect">
            <a:avLst/>
          </a:prstGeom>
        </p:spPr>
      </p:pic>
      <p:pic>
        <p:nvPicPr>
          <p:cNvPr id="6" name="Рисунок 5" descr="британ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2647950" cy="1724025"/>
          </a:xfrm>
          <a:prstGeom prst="rect">
            <a:avLst/>
          </a:prstGeom>
        </p:spPr>
      </p:pic>
      <p:pic>
        <p:nvPicPr>
          <p:cNvPr id="7" name="Рисунок 6" descr="манчк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2656"/>
            <a:ext cx="2638922" cy="2016224"/>
          </a:xfrm>
          <a:prstGeom prst="rect">
            <a:avLst/>
          </a:prstGeom>
        </p:spPr>
      </p:pic>
      <p:pic>
        <p:nvPicPr>
          <p:cNvPr id="8" name="Рисунок 7" descr="мейнку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20888"/>
            <a:ext cx="2466975" cy="1847850"/>
          </a:xfrm>
          <a:prstGeom prst="rect">
            <a:avLst/>
          </a:prstGeom>
        </p:spPr>
      </p:pic>
      <p:pic>
        <p:nvPicPr>
          <p:cNvPr id="9" name="Рисунок 8" descr="рек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797152"/>
            <a:ext cx="3333645" cy="1744608"/>
          </a:xfrm>
          <a:prstGeom prst="rect">
            <a:avLst/>
          </a:prstGeom>
        </p:spPr>
      </p:pic>
      <p:pic>
        <p:nvPicPr>
          <p:cNvPr id="10" name="Рисунок 9" descr="сиамски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pic>
        <p:nvPicPr>
          <p:cNvPr id="11" name="Рисунок 10" descr="сибирск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492896"/>
            <a:ext cx="2628900" cy="1743075"/>
          </a:xfrm>
          <a:prstGeom prst="rect">
            <a:avLst/>
          </a:prstGeom>
        </p:spPr>
      </p:pic>
      <p:pic>
        <p:nvPicPr>
          <p:cNvPr id="12" name="Рисунок 11" descr="сфинк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4509120"/>
            <a:ext cx="2847531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951194_5-kartinkin-net-p-fon-dlya-prezentatsii-domashnie-zhivotni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360594" cy="307391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6984776" cy="427707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/>
              <a:t>Собака виляет хвостом -…. (</a:t>
            </a:r>
            <a:r>
              <a:rPr lang="ru-RU" sz="2400" b="1" dirty="0" smtClean="0"/>
              <a:t>радуется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Кошка виляет хвостом -… (</a:t>
            </a:r>
            <a:r>
              <a:rPr lang="ru-RU" sz="2400" b="1" dirty="0" smtClean="0"/>
              <a:t>злится, сердится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Собака прижимается к полу и прижимает уши -… (</a:t>
            </a:r>
            <a:r>
              <a:rPr lang="ru-RU" sz="2400" b="1" dirty="0" smtClean="0"/>
              <a:t>подчиняется, признает власть)</a:t>
            </a:r>
            <a:endParaRPr lang="ru-RU" sz="2400" dirty="0" smtClean="0"/>
          </a:p>
          <a:p>
            <a:pPr lvl="0"/>
            <a:r>
              <a:rPr lang="ru-RU" sz="2400" dirty="0" smtClean="0"/>
              <a:t>Кошка пригибается и прижимает уши -… (</a:t>
            </a:r>
            <a:r>
              <a:rPr lang="ru-RU" sz="2400" b="1" dirty="0" smtClean="0"/>
              <a:t>к атаке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Собака рычит - …(</a:t>
            </a:r>
            <a:r>
              <a:rPr lang="ru-RU" sz="2400" b="1" dirty="0" smtClean="0"/>
              <a:t>злится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Кошка урчит-… (</a:t>
            </a:r>
            <a:r>
              <a:rPr lang="ru-RU" sz="2400" b="1" dirty="0" smtClean="0"/>
              <a:t>от удовольствия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Собака ложится на спину-… (</a:t>
            </a:r>
            <a:r>
              <a:rPr lang="ru-RU" sz="2400" b="1" dirty="0" smtClean="0"/>
              <a:t>игривое настроение</a:t>
            </a:r>
            <a:r>
              <a:rPr lang="ru-RU" sz="2400" dirty="0" smtClean="0"/>
              <a:t>)</a:t>
            </a:r>
          </a:p>
          <a:p>
            <a:pPr lvl="0"/>
            <a:r>
              <a:rPr lang="ru-RU" sz="2400" dirty="0" smtClean="0"/>
              <a:t>Кошка ложится на спину -… (</a:t>
            </a:r>
            <a:r>
              <a:rPr lang="ru-RU" sz="2400" b="1" dirty="0" smtClean="0"/>
              <a:t>драться, так можно использовать когти на все лапах)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8840106_bogatyr-club-p-domashnie-zhivotnie-fon-foni-instagram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96944" cy="6598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88640"/>
            <a:ext cx="5472608" cy="602128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Как собака на сене: и сама не ест, и другим не дает.</a:t>
            </a:r>
          </a:p>
          <a:p>
            <a:pPr lvl="0"/>
            <a:r>
              <a:rPr lang="ru-RU" sz="2400" dirty="0" smtClean="0"/>
              <a:t>Купить кота в мешке.</a:t>
            </a:r>
          </a:p>
          <a:p>
            <a:pPr lvl="0"/>
            <a:r>
              <a:rPr lang="ru-RU" sz="2400" dirty="0" smtClean="0"/>
              <a:t>Собака лает – ветер носит.</a:t>
            </a:r>
          </a:p>
          <a:p>
            <a:pPr lvl="0"/>
            <a:r>
              <a:rPr lang="ru-RU" sz="2400" dirty="0" smtClean="0"/>
              <a:t>Доброе слово и кошке приятно.</a:t>
            </a:r>
          </a:p>
          <a:p>
            <a:pPr lvl="0"/>
            <a:r>
              <a:rPr lang="ru-RU" sz="2400" dirty="0" smtClean="0"/>
              <a:t>Маленькая собачка до старости щенок.</a:t>
            </a:r>
          </a:p>
          <a:p>
            <a:pPr lvl="0"/>
            <a:r>
              <a:rPr lang="ru-RU" sz="2400" dirty="0" smtClean="0"/>
              <a:t>Не все коту масленица, будет и великий пост.</a:t>
            </a:r>
          </a:p>
          <a:p>
            <a:pPr lvl="0"/>
            <a:r>
              <a:rPr lang="ru-RU" sz="2400" dirty="0" smtClean="0"/>
              <a:t>Не бойся собаки, что лает, а бойся той, что молчит да хвостом виляет.</a:t>
            </a:r>
          </a:p>
          <a:p>
            <a:pPr lvl="0"/>
            <a:r>
              <a:rPr lang="ru-RU" sz="2400" dirty="0" smtClean="0"/>
              <a:t>Ночью все кошки серы.</a:t>
            </a:r>
          </a:p>
          <a:p>
            <a:pPr lvl="0"/>
            <a:r>
              <a:rPr lang="ru-RU" sz="2400" dirty="0" smtClean="0"/>
              <a:t>При верном псе сторож спит.</a:t>
            </a:r>
          </a:p>
          <a:p>
            <a:pPr lvl="0"/>
            <a:r>
              <a:rPr lang="ru-RU" sz="2400" dirty="0" smtClean="0"/>
              <a:t>Дай бог кошке свое лукошко!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28321ba8f3530fc856783a3123dd44c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992888" cy="639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78840179_bogatyr-club-p-domashnie-zhivotnie-fon-foni-instagram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976664" cy="4104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5300" b="1" i="1" dirty="0" smtClean="0">
                <a:solidFill>
                  <a:srgbClr val="FF0000"/>
                </a:solidFill>
              </a:rPr>
              <a:t>«</a:t>
            </a:r>
            <a:r>
              <a:rPr lang="ru-RU" sz="5300" b="1" i="1" dirty="0">
                <a:solidFill>
                  <a:srgbClr val="FF0000"/>
                </a:solidFill>
              </a:rPr>
              <a:t>Мы в ответе за всех, кого мы приручили» </a:t>
            </a:r>
            <a:r>
              <a:rPr lang="ru-RU" sz="5300" i="1" dirty="0">
                <a:solidFill>
                  <a:srgbClr val="FF0000"/>
                </a:solidFill>
              </a:rPr>
              <a:t/>
            </a:r>
            <a:br>
              <a:rPr lang="ru-RU" sz="5300" i="1" dirty="0">
                <a:solidFill>
                  <a:srgbClr val="FF0000"/>
                </a:solidFill>
              </a:rPr>
            </a:br>
            <a:r>
              <a:rPr lang="ru-RU" sz="5300" b="1" i="1" dirty="0" err="1">
                <a:solidFill>
                  <a:srgbClr val="FF0000"/>
                </a:solidFill>
              </a:rPr>
              <a:t>Антуан</a:t>
            </a:r>
            <a:r>
              <a:rPr lang="ru-RU" sz="5300" b="1" i="1" dirty="0">
                <a:solidFill>
                  <a:srgbClr val="FF0000"/>
                </a:solidFill>
              </a:rPr>
              <a:t> де </a:t>
            </a:r>
            <a:r>
              <a:rPr lang="ru-RU" sz="5300" b="1" i="1" dirty="0" err="1">
                <a:solidFill>
                  <a:srgbClr val="FF0000"/>
                </a:solidFill>
              </a:rPr>
              <a:t>Сент</a:t>
            </a:r>
            <a:r>
              <a:rPr lang="ru-RU" sz="5300" b="1" i="1" dirty="0">
                <a:solidFill>
                  <a:srgbClr val="FF0000"/>
                </a:solidFill>
              </a:rPr>
              <a:t> –</a:t>
            </a:r>
            <a:r>
              <a:rPr lang="ru-RU" sz="5300" b="1" i="1" dirty="0" err="1">
                <a:solidFill>
                  <a:srgbClr val="FF0000"/>
                </a:solidFill>
              </a:rPr>
              <a:t>Экзюпери</a:t>
            </a:r>
            <a:r>
              <a:rPr lang="ru-RU" sz="5300" b="1" i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348880"/>
            <a:ext cx="1872208" cy="1872208"/>
          </a:xfrm>
          <a:prstGeom prst="rect">
            <a:avLst/>
          </a:prstGeom>
        </p:spPr>
      </p:pic>
      <p:pic>
        <p:nvPicPr>
          <p:cNvPr id="9" name="Рисунок 8" descr="лапа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1832992" cy="1832992"/>
          </a:xfrm>
          <a:prstGeom prst="rect">
            <a:avLst/>
          </a:prstGeom>
        </p:spPr>
      </p:pic>
      <p:pic>
        <p:nvPicPr>
          <p:cNvPr id="5" name="Рисунок 4" descr="фот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3472" y="2204864"/>
            <a:ext cx="3590528" cy="2692896"/>
          </a:xfrm>
          <a:prstGeom prst="rect">
            <a:avLst/>
          </a:prstGeom>
        </p:spPr>
      </p:pic>
      <p:pic>
        <p:nvPicPr>
          <p:cNvPr id="6" name="Рисунок 5" descr="фото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0"/>
            <a:ext cx="2846445" cy="2134834"/>
          </a:xfrm>
          <a:prstGeom prst="rect">
            <a:avLst/>
          </a:prstGeom>
        </p:spPr>
      </p:pic>
      <p:pic>
        <p:nvPicPr>
          <p:cNvPr id="7" name="Рисунок 6" descr="фото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0"/>
            <a:ext cx="3772260" cy="2383417"/>
          </a:xfrm>
          <a:prstGeom prst="rect">
            <a:avLst/>
          </a:prstGeom>
        </p:spPr>
      </p:pic>
      <p:pic>
        <p:nvPicPr>
          <p:cNvPr id="8" name="Рисунок 7" descr="фото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005064"/>
            <a:ext cx="3600400" cy="2710889"/>
          </a:xfrm>
          <a:prstGeom prst="rect">
            <a:avLst/>
          </a:prstGeom>
        </p:spPr>
      </p:pic>
      <p:pic>
        <p:nvPicPr>
          <p:cNvPr id="4" name="Рисунок 3" descr="фото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44824"/>
            <a:ext cx="3230488" cy="2422866"/>
          </a:xfrm>
          <a:prstGeom prst="rect">
            <a:avLst/>
          </a:prstGeom>
        </p:spPr>
      </p:pic>
      <p:pic>
        <p:nvPicPr>
          <p:cNvPr id="10" name="Рисунок 9" descr="лапки 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5768" y="332656"/>
            <a:ext cx="2088232" cy="1818850"/>
          </a:xfrm>
          <a:prstGeom prst="rect">
            <a:avLst/>
          </a:prstGeom>
        </p:spPr>
      </p:pic>
      <p:pic>
        <p:nvPicPr>
          <p:cNvPr id="13" name="Рисунок 12" descr="лапа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4941168"/>
            <a:ext cx="1700808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78840106_bogatyr-club-p-domashnie-zhivotnie-fon-foni-instagram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5"/>
          </a:xfrm>
          <a:prstGeom prst="rect">
            <a:avLst/>
          </a:prstGeom>
        </p:spPr>
      </p:pic>
      <p:pic>
        <p:nvPicPr>
          <p:cNvPr id="4" name="Рисунок 3" descr="1669951194_5-kartinkin-net-p-fon-dlya-prezentatsii-domashnie-zhivotni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6192688" cy="20068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484784"/>
            <a:ext cx="5760640" cy="51125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БЛАГОДАРНОСТЬ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smtClean="0"/>
              <a:t>Дорогой друг, от всех бездомных животных</a:t>
            </a:r>
          </a:p>
          <a:p>
            <a:pPr>
              <a:buNone/>
            </a:pPr>
            <a:r>
              <a:rPr lang="ru-RU" sz="3600" dirty="0" smtClean="0"/>
              <a:t> Огромное, огромное тебе </a:t>
            </a:r>
            <a:r>
              <a:rPr lang="ru-RU" sz="3600" b="1" dirty="0" smtClean="0"/>
              <a:t>СПАСИБО!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Ты ещё маленький, но у тебя </a:t>
            </a:r>
            <a:r>
              <a:rPr lang="ru-RU" sz="3600" dirty="0" smtClean="0"/>
              <a:t>большое доброе </a:t>
            </a:r>
            <a:r>
              <a:rPr lang="ru-RU" sz="3600" dirty="0" smtClean="0"/>
              <a:t>сердце!</a:t>
            </a:r>
          </a:p>
          <a:p>
            <a:pPr>
              <a:buNone/>
            </a:pPr>
            <a:r>
              <a:rPr lang="ru-RU" sz="3600" dirty="0" smtClean="0"/>
              <a:t>Мы верим в тебя!</a:t>
            </a:r>
          </a:p>
          <a:p>
            <a:pPr>
              <a:buNone/>
            </a:pPr>
            <a:r>
              <a:rPr lang="ru-RU" sz="3600" dirty="0" smtClean="0"/>
              <a:t>                                          Ты не будешь равнодушным и протянешь руку помощи              </a:t>
            </a:r>
          </a:p>
          <a:p>
            <a:pPr>
              <a:buNone/>
            </a:pPr>
            <a:r>
              <a:rPr lang="ru-RU" sz="3600" dirty="0" smtClean="0"/>
              <a:t>                                          нам, брошенным и обречённым,</a:t>
            </a:r>
          </a:p>
          <a:p>
            <a:pPr>
              <a:buNone/>
            </a:pPr>
            <a:r>
              <a:rPr lang="ru-RU" sz="3600" dirty="0" smtClean="0"/>
              <a:t>                                          ты никогда не обидишь нас беззащитных.</a:t>
            </a:r>
          </a:p>
          <a:p>
            <a:pPr>
              <a:buNone/>
            </a:pPr>
            <a:r>
              <a:rPr lang="ru-RU" sz="3600" dirty="0" smtClean="0"/>
              <a:t>                                          Пусть от твоего благородного поступка станет</a:t>
            </a:r>
          </a:p>
          <a:p>
            <a:pPr>
              <a:buNone/>
            </a:pPr>
            <a:r>
              <a:rPr lang="ru-RU" sz="3600" dirty="0" smtClean="0"/>
              <a:t>                                          </a:t>
            </a:r>
            <a:r>
              <a:rPr lang="ru-RU" sz="3600" b="1" dirty="0" smtClean="0"/>
              <a:t>МИР ДОБРЕЕ!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От всех бездомных животных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благодарят сотрудники приюта «ДОБРИК»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г. Витебск.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507385" cy="6858000"/>
          </a:xfrm>
          <a:prstGeom prst="rect">
            <a:avLst/>
          </a:prstGeom>
        </p:spPr>
      </p:pic>
      <p:pic>
        <p:nvPicPr>
          <p:cNvPr id="4" name="Рисунок 3" descr="65dd5d179107ef1707bb650d53193e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3741931" cy="6657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7317066_55-p-fon-dlya-prezentatsii-s-zhivotnimi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287" y="0"/>
            <a:ext cx="91752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040560" cy="4752528"/>
          </a:xfrm>
        </p:spPr>
        <p:txBody>
          <a:bodyPr>
            <a:noAutofit/>
          </a:bodyPr>
          <a:lstStyle/>
          <a:p>
            <a:r>
              <a:rPr lang="ru-RU" sz="3200" dirty="0"/>
              <a:t> В местах доисторических поселений человека археологи находили кости собак рядом с человеком, это позволило заключить, что собака была одомашнена практически около 20 тыс. лет назад. С тех пор она идет рядом с нами на протяжении всей истории человечества.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6156636_38-kartinkin-com-p-fon-dlya-zoomagazina-krasivo-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Самая </a:t>
            </a:r>
            <a:r>
              <a:rPr lang="ru-RU" sz="2200" dirty="0"/>
              <a:t>высокая собака   (</a:t>
            </a:r>
            <a:r>
              <a:rPr lang="ru-RU" sz="2200" b="1" dirty="0"/>
              <a:t>немецкий дог, рост 80-86 см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Самая маленькая собака  (</a:t>
            </a:r>
            <a:r>
              <a:rPr lang="ru-RU" sz="2200" b="1" dirty="0" err="1"/>
              <a:t>чихуахуа</a:t>
            </a:r>
            <a:r>
              <a:rPr lang="ru-RU" sz="2200" b="1" dirty="0"/>
              <a:t>, вес около 2 кг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Самая </a:t>
            </a:r>
            <a:r>
              <a:rPr lang="ru-RU" sz="2200" dirty="0" err="1"/>
              <a:t>длиннотелая</a:t>
            </a:r>
            <a:r>
              <a:rPr lang="ru-RU" sz="2200" dirty="0"/>
              <a:t> собака (</a:t>
            </a:r>
            <a:r>
              <a:rPr lang="ru-RU" sz="2200" b="1" dirty="0"/>
              <a:t>такса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Собаки, которые чаще всего служат на границе и в полиции (</a:t>
            </a:r>
            <a:r>
              <a:rPr lang="ru-RU" sz="2200" b="1" dirty="0"/>
              <a:t>овчарки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Собаки, которые возят сани с людьми и грузом (</a:t>
            </a:r>
            <a:r>
              <a:rPr lang="ru-RU" sz="2200" b="1" dirty="0"/>
              <a:t>лайки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Крупные и грозные собаки, которых используют для охраны. В прежние времена торговцы, возвращаясь домой с выручкой, привязывали мешочек с деньгами им на шею (</a:t>
            </a:r>
            <a:r>
              <a:rPr lang="ru-RU" sz="2200" b="1" dirty="0"/>
              <a:t>ротвейлер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Самая быстрая собака (</a:t>
            </a:r>
            <a:r>
              <a:rPr lang="ru-RU" sz="2200" b="1" dirty="0"/>
              <a:t>борзая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Очень смышленая и веселая собака, которую часто можно увидеть выступающей в цирке (</a:t>
            </a:r>
            <a:r>
              <a:rPr lang="ru-RU" sz="2200" b="1" dirty="0"/>
              <a:t>пудель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Собачка китайских императоров (</a:t>
            </a:r>
            <a:r>
              <a:rPr lang="ru-RU" sz="2200" b="1" dirty="0"/>
              <a:t>пекинес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dirty="0"/>
              <a:t>Самый лучший спасатели на воде (</a:t>
            </a:r>
            <a:r>
              <a:rPr lang="ru-RU" sz="2200" b="1" dirty="0"/>
              <a:t>ньюфаундленд</a:t>
            </a:r>
            <a:r>
              <a:rPr lang="ru-RU" sz="2200" dirty="0"/>
              <a:t>).</a:t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gtree-cute-dog-tiling-background-silhouette-small-animal-image_595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8640"/>
            <a:ext cx="7568233" cy="504056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5229200"/>
            <a:ext cx="8136904" cy="14296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</a:t>
            </a:r>
            <a:r>
              <a:rPr lang="ru-RU" sz="2000" dirty="0"/>
              <a:t>В Лондоне на </a:t>
            </a:r>
            <a:r>
              <a:rPr lang="ru-RU" sz="2000" dirty="0" err="1"/>
              <a:t>Парк-лейн</a:t>
            </a:r>
            <a:r>
              <a:rPr lang="ru-RU" sz="2000" dirty="0"/>
              <a:t> находится монумент животным, погибшим в боях за Англию. Надпись на монументе гласит: «У них не было выбора». Этот памятник посвящен всем тем животным, которые сражались и погибали вместе с британскими военнослужащими и их союзниками во все времена.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085184"/>
            <a:ext cx="8003232" cy="1584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/>
              <a:t>Памятник воробью в Барановичах появился в 2003 году как часть национальной компании «Домовый воробей – птица 2003 года», инициированной организацией «Охрана птиц Беларуси»</a:t>
            </a:r>
          </a:p>
          <a:p>
            <a:pPr>
              <a:buNone/>
            </a:pPr>
            <a:r>
              <a:rPr lang="ru-RU" sz="2000" dirty="0"/>
              <a:t>Этот памятник стал единственным в Беларуси и символом города, а также привлек внимание к проблеме сокращения популяции воробьев     </a:t>
            </a:r>
          </a:p>
          <a:p>
            <a:endParaRPr lang="ru-RU" dirty="0"/>
          </a:p>
        </p:txBody>
      </p:sp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8640"/>
            <a:ext cx="5615766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219256" cy="67667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000" dirty="0"/>
              <a:t>В Париже – сенбернару </a:t>
            </a:r>
            <a:r>
              <a:rPr lang="ru-RU" sz="2000" dirty="0" err="1"/>
              <a:t>Барри</a:t>
            </a:r>
            <a:r>
              <a:rPr lang="ru-RU" sz="2000" dirty="0"/>
              <a:t>, который спас во время снежных заносов в Альпах 40 человек;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unnamed бар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8640"/>
            <a:ext cx="3816424" cy="573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309320"/>
            <a:ext cx="6984776" cy="432048"/>
          </a:xfrm>
        </p:spPr>
        <p:txBody>
          <a:bodyPr/>
          <a:lstStyle/>
          <a:p>
            <a:pPr lvl="0" algn="ctr">
              <a:buNone/>
            </a:pPr>
            <a:r>
              <a:rPr lang="ru-RU" sz="2000" dirty="0"/>
              <a:t>В Петербурге – собаке Павлова, служащей </a:t>
            </a:r>
            <a:r>
              <a:rPr lang="ru-RU" sz="2000" dirty="0" smtClean="0"/>
              <a:t>науке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 descr="images павл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0109"/>
            <a:ext cx="3456384" cy="6172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gtree-cute-dog-tiling-background-silhouette-small-animal-image_595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517232"/>
            <a:ext cx="8229600" cy="792088"/>
          </a:xfrm>
        </p:spPr>
        <p:txBody>
          <a:bodyPr/>
          <a:lstStyle/>
          <a:p>
            <a:pPr lvl="0">
              <a:buNone/>
            </a:pPr>
            <a:r>
              <a:rPr lang="ru-RU" sz="1800" dirty="0"/>
              <a:t>Памятник собаке Балту, которая принесла вакцину для смертельно больных детей и спасла своего хозяина.</a:t>
            </a:r>
          </a:p>
          <a:p>
            <a:endParaRPr lang="ru-RU" dirty="0"/>
          </a:p>
        </p:txBody>
      </p:sp>
      <p:pic>
        <p:nvPicPr>
          <p:cNvPr id="4" name="Рисунок 3" descr="images Бал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6632"/>
            <a:ext cx="7082395" cy="530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681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«Мы в ответе за всех, кого мы приручили»  Антуан де Сент –Экзюпери. </vt:lpstr>
      <vt:lpstr> В местах доисторических поселений человека археологи находили кости собак рядом с человеком, это позволило заключить, что собака была одомашнена практически около 20 тыс. лет назад. С тех пор она идет рядом с нами на протяжении всей истории человечества.</vt:lpstr>
      <vt:lpstr>            Самая высокая собака   (немецкий дог, рост 80-86 см) Самая маленькая собака  (чихуахуа, вес около 2 кг) Самая длиннотелая собака (такса) Собаки, которые чаще всего служат на границе и в полиции (овчарки) Собаки, которые возят сани с людьми и грузом (лайки) Крупные и грозные собаки, которых используют для охраны. В прежние времена торговцы, возвращаясь домой с выручкой, привязывали мешочек с деньгами им на шею (ротвейлер) Самая быстрая собака (борзая) Очень смышленая и веселая собака, которую часто можно увидеть выступающей в цирке (пудель) Собачка китайских императоров (пекинес) Самый лучший спасатели на воде (ньюфаундленд).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2025-11-17T13:20:44Z</dcterms:created>
  <dcterms:modified xsi:type="dcterms:W3CDTF">2025-11-18T08:22:13Z</dcterms:modified>
</cp:coreProperties>
</file>