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84" r:id="rId2"/>
    <p:sldMasterId id="2147483996" r:id="rId3"/>
    <p:sldMasterId id="2147484008" r:id="rId4"/>
    <p:sldMasterId id="2147484020" r:id="rId5"/>
  </p:sldMasterIdLst>
  <p:notesMasterIdLst>
    <p:notesMasterId r:id="rId21"/>
  </p:notesMasterIdLst>
  <p:sldIdLst>
    <p:sldId id="256" r:id="rId6"/>
    <p:sldId id="294" r:id="rId7"/>
    <p:sldId id="257" r:id="rId8"/>
    <p:sldId id="259" r:id="rId9"/>
    <p:sldId id="266" r:id="rId10"/>
    <p:sldId id="268" r:id="rId11"/>
    <p:sldId id="267" r:id="rId12"/>
    <p:sldId id="269" r:id="rId13"/>
    <p:sldId id="292" r:id="rId14"/>
    <p:sldId id="296" r:id="rId15"/>
    <p:sldId id="274" r:id="rId16"/>
    <p:sldId id="297" r:id="rId17"/>
    <p:sldId id="298" r:id="rId18"/>
    <p:sldId id="295" r:id="rId19"/>
    <p:sldId id="28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56" autoAdjust="0"/>
  </p:normalViewPr>
  <p:slideViewPr>
    <p:cSldViewPr>
      <p:cViewPr>
        <p:scale>
          <a:sx n="66" d="100"/>
          <a:sy n="66" d="100"/>
        </p:scale>
        <p:origin x="-1284" y="-912"/>
      </p:cViewPr>
      <p:guideLst>
        <p:guide orient="horz" pos="2160"/>
        <p:guide pos="2880"/>
      </p:guideLst>
    </p:cSldViewPr>
  </p:slideViewPr>
  <p:outlineViewPr>
    <p:cViewPr>
      <p:scale>
        <a:sx n="33" d="100"/>
        <a:sy n="33" d="100"/>
      </p:scale>
      <p:origin x="48" y="3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FFA26-2A87-4BFE-84CF-56CD90D628DD}" type="datetimeFigureOut">
              <a:rPr lang="ru-RU" smtClean="0"/>
              <a:pPr/>
              <a:t>15.10.2023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EB490-338E-47F9-B485-C65909ADCEA6}" type="slidenum">
              <a:rPr lang="ru-RU" smtClean="0"/>
              <a:pPr/>
              <a:t>‹#›</a:t>
            </a:fld>
            <a:endParaRPr lang="ru-RU" dirty="0"/>
          </a:p>
        </p:txBody>
      </p:sp>
    </p:spTree>
    <p:extLst>
      <p:ext uri="{BB962C8B-B14F-4D97-AF65-F5344CB8AC3E}">
        <p14:creationId xmlns:p14="http://schemas.microsoft.com/office/powerpoint/2010/main" xmlns="" val="64050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3EB490-338E-47F9-B485-C65909ADCEA6}"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03EB490-338E-47F9-B485-C65909ADCEA6}" type="slidenum">
              <a:rPr lang="ru-RU" smtClean="0"/>
              <a:pPr/>
              <a:t>12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a:xfrm>
            <a:off x="1174044" y="5357592"/>
            <a:ext cx="5034845" cy="365125"/>
          </a:xfrm>
        </p:spPr>
        <p:txBody>
          <a:bodyPr/>
          <a:lstStyle/>
          <a:p>
            <a:endParaRPr lang="ru-RU"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15.10.2023</a:t>
            </a:fld>
            <a:endParaRPr lang="ru-RU" dirty="0"/>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15.10.2023</a:t>
            </a:fld>
            <a:endParaRPr lang="ru-RU" dirty="0"/>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a:xfrm>
            <a:off x="7991475" y="6429375"/>
            <a:ext cx="876300" cy="292100"/>
          </a:xfrm>
        </p:spPr>
        <p:txBody>
          <a:bodyPr/>
          <a:lstStyle/>
          <a:p>
            <a:fld id="{725C68B6-61C2-468F-89AB-4B9F7531AA68}" type="slidenum">
              <a:rPr lang="ru-RU" smtClean="0"/>
              <a:pPr/>
              <a:t>‹#›</a:t>
            </a:fld>
            <a:endParaRPr lang="ru-RU"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5B106E36-FD25-4E2D-B0AA-010F637433A0}" type="datetimeFigureOut">
              <a:rPr lang="ru-RU" smtClean="0"/>
              <a:pPr/>
              <a:t>15.10.2023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5B106E36-FD25-4E2D-B0AA-010F637433A0}" type="datetimeFigureOut">
              <a:rPr lang="ru-RU" smtClean="0"/>
              <a:pPr/>
              <a:t>15.10.2023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5B106E36-FD25-4E2D-B0AA-010F637433A0}" type="datetimeFigureOut">
              <a:rPr lang="ru-RU" smtClean="0"/>
              <a:pPr/>
              <a:t>15.10.2023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15.10.2023</a:t>
            </a:fld>
            <a:endParaRPr lang="ru-RU" dirty="0"/>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15.10.2023</a:t>
            </a:fld>
            <a:endParaRPr lang="ru-RU" dirty="0"/>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15.10.2023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5B106E36-FD25-4E2D-B0AA-010F637433A0}" type="datetimeFigureOut">
              <a:rPr lang="ru-RU" smtClean="0"/>
              <a:pPr/>
              <a:t>15.10.2023</a:t>
            </a:fld>
            <a:endParaRPr lang="ru-RU" dirty="0"/>
          </a:p>
        </p:txBody>
      </p:sp>
      <p:sp>
        <p:nvSpPr>
          <p:cNvPr id="6" name="Footer Placeholder 5"/>
          <p:cNvSpPr>
            <a:spLocks noGrp="1"/>
          </p:cNvSpPr>
          <p:nvPr>
            <p:ph type="ftr" sz="quarter" idx="11"/>
          </p:nvPr>
        </p:nvSpPr>
        <p:spPr>
          <a:xfrm rot="-60000">
            <a:off x="914554" y="5829261"/>
            <a:ext cx="3522607" cy="365125"/>
          </a:xfrm>
        </p:spPr>
        <p:txBody>
          <a:bodyPr/>
          <a:lstStyle/>
          <a:p>
            <a:endParaRPr lang="ru-RU" dirty="0"/>
          </a:p>
        </p:txBody>
      </p:sp>
      <p:sp>
        <p:nvSpPr>
          <p:cNvPr id="7" name="Slide Number Placeholder 6"/>
          <p:cNvSpPr>
            <a:spLocks noGrp="1"/>
          </p:cNvSpPr>
          <p:nvPr>
            <p:ph type="sldNum" sz="quarter" idx="12"/>
          </p:nvPr>
        </p:nvSpPr>
        <p:spPr>
          <a:xfrm rot="60000">
            <a:off x="7557313" y="5896961"/>
            <a:ext cx="554023"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5B106E36-FD25-4E2D-B0AA-010F637433A0}" type="datetimeFigureOut">
              <a:rPr lang="ru-RU" smtClean="0"/>
              <a:pPr/>
              <a:t>15.10.2023</a:t>
            </a:fld>
            <a:endParaRPr lang="ru-RU" dirty="0"/>
          </a:p>
        </p:txBody>
      </p:sp>
      <p:sp>
        <p:nvSpPr>
          <p:cNvPr id="6" name="Footer Placeholder 5"/>
          <p:cNvSpPr>
            <a:spLocks noGrp="1"/>
          </p:cNvSpPr>
          <p:nvPr>
            <p:ph type="ftr" sz="quarter" idx="11"/>
          </p:nvPr>
        </p:nvSpPr>
        <p:spPr>
          <a:xfrm rot="-60000">
            <a:off x="914569" y="5831037"/>
            <a:ext cx="3319043" cy="365125"/>
          </a:xfrm>
        </p:spPr>
        <p:txBody>
          <a:bodyPr/>
          <a:lstStyle/>
          <a:p>
            <a:endParaRPr lang="ru-RU" dirty="0"/>
          </a:p>
        </p:txBody>
      </p:sp>
      <p:sp>
        <p:nvSpPr>
          <p:cNvPr id="7" name="Slide Number Placeholder 6"/>
          <p:cNvSpPr>
            <a:spLocks noGrp="1"/>
          </p:cNvSpPr>
          <p:nvPr>
            <p:ph type="sldNum" sz="quarter" idx="12"/>
          </p:nvPr>
        </p:nvSpPr>
        <p:spPr>
          <a:xfrm rot="60000">
            <a:off x="7562089" y="5900026"/>
            <a:ext cx="554023" cy="365125"/>
          </a:xfrm>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15.10.2023</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5B106E36-FD25-4E2D-B0AA-010F637433A0}" type="datetimeFigureOut">
              <a:rPr lang="ru-RU" smtClean="0"/>
              <a:pPr/>
              <a:t>15.10.2023</a:t>
            </a:fld>
            <a:endParaRPr lang="ru-RU"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15.10.2023</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15.10.2023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2852936"/>
            <a:ext cx="8154664" cy="2007096"/>
          </a:xfrm>
        </p:spPr>
        <p:txBody>
          <a:bodyPr>
            <a:noAutofit/>
            <a:scene3d>
              <a:camera prst="orthographicFront"/>
              <a:lightRig rig="soft" dir="t">
                <a:rot lat="0" lon="0" rev="10800000"/>
              </a:lightRig>
            </a:scene3d>
            <a:sp3d>
              <a:bevelT w="27940" h="12700"/>
              <a:contourClr>
                <a:srgbClr val="DDDDDD"/>
              </a:contourClr>
            </a:sp3d>
          </a:bodyPr>
          <a:lstStyle/>
          <a:p>
            <a:r>
              <a:rPr lang="ru-RU" sz="3000" dirty="0" smtClean="0">
                <a:solidFill>
                  <a:srgbClr val="FFFF00"/>
                </a:solidFill>
              </a:rPr>
              <a:t>     </a:t>
            </a:r>
            <a:r>
              <a:rPr lang="be-BY" sz="3000" b="1" dirty="0" smtClean="0">
                <a:solidFill>
                  <a:srgbClr val="FF0000"/>
                </a:solidFill>
              </a:rPr>
              <a:t>У</a:t>
            </a:r>
            <a:r>
              <a:rPr lang="ru-RU" sz="3000" b="1" dirty="0" smtClean="0">
                <a:solidFill>
                  <a:srgbClr val="FF0000"/>
                </a:solidFill>
              </a:rPr>
              <a:t>рок закрепления знаний и совершенствования умений и навыко</a:t>
            </a:r>
            <a:r>
              <a:rPr lang="ru-RU" sz="3000" dirty="0" smtClean="0">
                <a:solidFill>
                  <a:srgbClr val="FF0000"/>
                </a:solidFill>
              </a:rPr>
              <a:t>в</a:t>
            </a:r>
          </a:p>
          <a:p>
            <a:endParaRPr lang="ru-RU" sz="3900" spc="150" dirty="0">
              <a:ln w="11430"/>
              <a:solidFill>
                <a:srgbClr val="FFFF00"/>
              </a:solidFill>
              <a:effectLst>
                <a:outerShdw blurRad="25400" algn="tl" rotWithShape="0">
                  <a:srgbClr val="000000">
                    <a:alpha val="43000"/>
                  </a:srgbClr>
                </a:outerShdw>
              </a:effectLst>
            </a:endParaRPr>
          </a:p>
        </p:txBody>
      </p:sp>
      <p:sp>
        <p:nvSpPr>
          <p:cNvPr id="2" name="Заголовок 1"/>
          <p:cNvSpPr>
            <a:spLocks noGrp="1"/>
          </p:cNvSpPr>
          <p:nvPr>
            <p:ph type="ctrTitle"/>
          </p:nvPr>
        </p:nvSpPr>
        <p:spPr>
          <a:xfrm>
            <a:off x="0" y="764704"/>
            <a:ext cx="9144000" cy="2016224"/>
          </a:xfrm>
        </p:spPr>
        <p:txBody>
          <a:bodyPr>
            <a:scene3d>
              <a:camera prst="orthographicFront"/>
              <a:lightRig rig="flat" dir="tl">
                <a:rot lat="0" lon="0" rev="6600000"/>
              </a:lightRig>
            </a:scene3d>
            <a:sp3d extrusionH="25400" contourW="8890">
              <a:bevelT w="38100" h="31750" prst="angle"/>
              <a:contourClr>
                <a:schemeClr val="accent2">
                  <a:shade val="75000"/>
                </a:schemeClr>
              </a:contourClr>
            </a:sp3d>
          </a:bodyPr>
          <a:lstStyle/>
          <a:p>
            <a:r>
              <a:rPr lang="ru-RU" sz="4400" dirty="0" smtClean="0">
                <a:solidFill>
                  <a:srgbClr val="FF0000"/>
                </a:solidFill>
              </a:rPr>
              <a:t/>
            </a:r>
            <a:br>
              <a:rPr lang="ru-RU" sz="4400" dirty="0" smtClean="0">
                <a:solidFill>
                  <a:srgbClr val="FF0000"/>
                </a:solidFill>
              </a:rPr>
            </a:br>
            <a:r>
              <a:rPr lang="ru-RU" sz="4400" dirty="0" smtClean="0">
                <a:solidFill>
                  <a:srgbClr val="FF0000"/>
                </a:solidFill>
              </a:rPr>
              <a:t/>
            </a:r>
            <a:br>
              <a:rPr lang="ru-RU" sz="4400" dirty="0" smtClean="0">
                <a:solidFill>
                  <a:srgbClr val="FF0000"/>
                </a:solidFill>
              </a:rPr>
            </a:br>
            <a:r>
              <a:rPr lang="ru-RU" sz="4400" dirty="0" smtClean="0">
                <a:solidFill>
                  <a:srgbClr val="FF0000"/>
                </a:solidFill>
              </a:rPr>
              <a:t/>
            </a:r>
            <a:br>
              <a:rPr lang="ru-RU" sz="4400" dirty="0" smtClean="0">
                <a:solidFill>
                  <a:srgbClr val="FF0000"/>
                </a:solidFill>
              </a:rPr>
            </a:br>
            <a:r>
              <a:rPr lang="ru-RU" sz="3500" b="1" dirty="0" smtClean="0">
                <a:solidFill>
                  <a:srgbClr val="FFFF00"/>
                </a:solidFill>
              </a:rPr>
              <a:t>План-конспект факультативного занятия  </a:t>
            </a:r>
            <a:br>
              <a:rPr lang="ru-RU" sz="3500" b="1" dirty="0" smtClean="0">
                <a:solidFill>
                  <a:srgbClr val="FFFF00"/>
                </a:solidFill>
              </a:rPr>
            </a:br>
            <a:r>
              <a:rPr lang="ru-RU" sz="3500" b="1" dirty="0" smtClean="0">
                <a:solidFill>
                  <a:srgbClr val="FFFF00"/>
                </a:solidFill>
              </a:rPr>
              <a:t>«Решение текстовых задач» </a:t>
            </a:r>
            <a:br>
              <a:rPr lang="ru-RU" sz="3500" b="1" dirty="0" smtClean="0">
                <a:solidFill>
                  <a:srgbClr val="FFFF00"/>
                </a:solidFill>
              </a:rPr>
            </a:br>
            <a:r>
              <a:rPr lang="ru-RU" sz="3500" b="1" dirty="0" smtClean="0">
                <a:solidFill>
                  <a:srgbClr val="FFFF00"/>
                </a:solidFill>
              </a:rPr>
              <a:t>при подготовке абитуриентов к ЦТ </a:t>
            </a:r>
            <a:br>
              <a:rPr lang="ru-RU" sz="3500" b="1" dirty="0" smtClean="0">
                <a:solidFill>
                  <a:srgbClr val="FFFF00"/>
                </a:solidFill>
              </a:rPr>
            </a:br>
            <a:r>
              <a:rPr lang="ru-RU" sz="3500" b="1" dirty="0" smtClean="0">
                <a:solidFill>
                  <a:srgbClr val="FFFF00"/>
                </a:solidFill>
              </a:rPr>
              <a:t>по  математике </a:t>
            </a:r>
            <a:endParaRPr lang="ru-RU" sz="3500" b="1" dirty="0">
              <a:solidFill>
                <a:srgbClr val="FFFF00"/>
              </a:solidFill>
            </a:endParaRPr>
          </a:p>
        </p:txBody>
      </p:sp>
      <p:sp>
        <p:nvSpPr>
          <p:cNvPr id="5" name="TextBox 4"/>
          <p:cNvSpPr txBox="1"/>
          <p:nvPr/>
        </p:nvSpPr>
        <p:spPr>
          <a:xfrm>
            <a:off x="2357512" y="5157192"/>
            <a:ext cx="6786488" cy="136960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smtClean="0">
                <a:ln w="11430"/>
                <a:solidFill>
                  <a:schemeClr val="accent6">
                    <a:lumMod val="20000"/>
                    <a:lumOff val="80000"/>
                  </a:schemeClr>
                </a:solidFill>
                <a:effectLst>
                  <a:outerShdw blurRad="50800" dist="39000" dir="5460000" algn="tl">
                    <a:srgbClr val="000000">
                      <a:alpha val="38000"/>
                    </a:srgbClr>
                  </a:outerShdw>
                </a:effectLst>
              </a:rPr>
              <a:t>Учитель  математики </a:t>
            </a:r>
          </a:p>
          <a:p>
            <a:pPr algn="ctr"/>
            <a:r>
              <a:rPr lang="ru-RU" sz="2400" b="1" dirty="0" smtClean="0">
                <a:ln w="11430"/>
                <a:solidFill>
                  <a:schemeClr val="accent6">
                    <a:lumMod val="20000"/>
                    <a:lumOff val="80000"/>
                  </a:schemeClr>
                </a:solidFill>
                <a:effectLst>
                  <a:outerShdw blurRad="50800" dist="39000" dir="5460000" algn="tl">
                    <a:srgbClr val="000000">
                      <a:alpha val="38000"/>
                    </a:srgbClr>
                  </a:outerShdw>
                </a:effectLst>
              </a:rPr>
              <a:t>ГУО </a:t>
            </a:r>
            <a:r>
              <a:rPr lang="ru-RU" sz="2400" b="1" dirty="0" smtClean="0">
                <a:ln w="11430"/>
                <a:solidFill>
                  <a:schemeClr val="accent6">
                    <a:lumMod val="20000"/>
                    <a:lumOff val="80000"/>
                  </a:schemeClr>
                </a:solidFill>
                <a:effectLst>
                  <a:outerShdw blurRad="50800" dist="39000" dir="5460000" algn="tl">
                    <a:srgbClr val="000000">
                      <a:alpha val="38000"/>
                    </a:srgbClr>
                  </a:outerShdw>
                </a:effectLst>
              </a:rPr>
              <a:t>«СШ №</a:t>
            </a:r>
            <a:r>
              <a:rPr lang="ru-RU" sz="3500" b="1" dirty="0" smtClean="0">
                <a:ln w="11430"/>
                <a:solidFill>
                  <a:schemeClr val="accent6">
                    <a:lumMod val="20000"/>
                    <a:lumOff val="80000"/>
                  </a:schemeClr>
                </a:solidFill>
                <a:effectLst>
                  <a:outerShdw blurRad="50800" dist="39000" dir="5460000" algn="tl">
                    <a:srgbClr val="000000">
                      <a:alpha val="38000"/>
                    </a:srgbClr>
                  </a:outerShdw>
                </a:effectLst>
              </a:rPr>
              <a:t>2</a:t>
            </a:r>
            <a:r>
              <a:rPr lang="ru-RU" sz="2400" b="1" dirty="0" smtClean="0">
                <a:ln w="11430"/>
                <a:solidFill>
                  <a:schemeClr val="accent6">
                    <a:lumMod val="20000"/>
                    <a:lumOff val="80000"/>
                  </a:schemeClr>
                </a:solidFill>
                <a:effectLst>
                  <a:outerShdw blurRad="50800" dist="39000" dir="5460000" algn="tl">
                    <a:srgbClr val="000000">
                      <a:alpha val="38000"/>
                    </a:srgbClr>
                  </a:outerShdw>
                </a:effectLst>
              </a:rPr>
              <a:t>  г</a:t>
            </a:r>
            <a:r>
              <a:rPr lang="ru-RU" sz="2400" b="1" dirty="0" smtClean="0">
                <a:ln w="11430"/>
                <a:solidFill>
                  <a:schemeClr val="accent6">
                    <a:lumMod val="20000"/>
                    <a:lumOff val="80000"/>
                  </a:schemeClr>
                </a:solidFill>
                <a:effectLst>
                  <a:outerShdw blurRad="50800" dist="39000" dir="5460000" algn="tl">
                    <a:srgbClr val="000000">
                      <a:alpha val="38000"/>
                    </a:srgbClr>
                  </a:outerShdw>
                </a:effectLst>
              </a:rPr>
              <a:t>. Ельска»</a:t>
            </a:r>
          </a:p>
          <a:p>
            <a:pPr algn="ctr"/>
            <a:r>
              <a:rPr lang="be-BY" sz="2400" b="1" dirty="0" smtClean="0">
                <a:ln w="11430"/>
                <a:solidFill>
                  <a:schemeClr val="accent6">
                    <a:lumMod val="20000"/>
                    <a:lumOff val="80000"/>
                  </a:schemeClr>
                </a:solidFill>
                <a:effectLst>
                  <a:outerShdw blurRad="50800" dist="39000" dir="5460000" algn="tl">
                    <a:srgbClr val="000000">
                      <a:alpha val="38000"/>
                    </a:srgbClr>
                  </a:outerShdw>
                </a:effectLst>
              </a:rPr>
              <a:t>Кольченко  Виктор Яковлевич</a:t>
            </a:r>
            <a:endParaRPr lang="ru-RU" sz="2400" b="1" dirty="0">
              <a:ln w="11430"/>
              <a:solidFill>
                <a:schemeClr val="accent6">
                  <a:lumMod val="20000"/>
                  <a:lumOff val="80000"/>
                </a:schemeClr>
              </a:solidFill>
              <a:effectLst>
                <a:outerShdw blurRad="50800" dist="39000" dir="5460000" algn="tl">
                  <a:srgbClr val="000000">
                    <a:alpha val="38000"/>
                  </a:srgbClr>
                </a:outerShdw>
              </a:effectLst>
            </a:endParaRPr>
          </a:p>
        </p:txBody>
      </p:sp>
      <p:pic>
        <p:nvPicPr>
          <p:cNvPr id="1026" name="Picture 2" descr="E:\Documents and Settings\user\Рабочий стол\Для сайта\i.jpg"/>
          <p:cNvPicPr>
            <a:picLocks noChangeAspect="1" noChangeArrowheads="1"/>
          </p:cNvPicPr>
          <p:nvPr/>
        </p:nvPicPr>
        <p:blipFill>
          <a:blip r:embed="rId4" cstate="print"/>
          <a:srcRect/>
          <a:stretch>
            <a:fillRect/>
          </a:stretch>
        </p:blipFill>
        <p:spPr bwMode="auto">
          <a:xfrm>
            <a:off x="395536" y="4005064"/>
            <a:ext cx="2016224" cy="2664296"/>
          </a:xfrm>
          <a:prstGeom prst="rect">
            <a:avLst/>
          </a:prstGeom>
          <a:noFill/>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591550" cy="2304256"/>
          </a:xfrm>
        </p:spPr>
        <p:txBody>
          <a:bodyPr>
            <a:noAutofit/>
          </a:bodyPr>
          <a:lstStyle/>
          <a:p>
            <a:r>
              <a:rPr lang="ru-RU" sz="2800" b="1" dirty="0" smtClean="0">
                <a:solidFill>
                  <a:srgbClr val="7030A0"/>
                </a:solidFill>
                <a:latin typeface="Tahoma" pitchFamily="34" charset="0"/>
                <a:cs typeface="Tahoma" pitchFamily="34" charset="0"/>
              </a:rPr>
              <a:t/>
            </a:r>
            <a:br>
              <a:rPr lang="ru-RU" sz="2800" b="1" dirty="0" smtClean="0">
                <a:solidFill>
                  <a:srgbClr val="7030A0"/>
                </a:solidFill>
                <a:latin typeface="Tahoma" pitchFamily="34" charset="0"/>
                <a:cs typeface="Tahoma" pitchFamily="34" charset="0"/>
              </a:rPr>
            </a:br>
            <a:r>
              <a:rPr lang="ru-RU" sz="2800" b="1" dirty="0" smtClean="0">
                <a:solidFill>
                  <a:srgbClr val="7030A0"/>
                </a:solidFill>
                <a:latin typeface="Tahoma" pitchFamily="34" charset="0"/>
                <a:cs typeface="Tahoma" pitchFamily="34" charset="0"/>
              </a:rPr>
              <a:t>                                   Решение:</a:t>
            </a:r>
            <a:br>
              <a:rPr lang="ru-RU" sz="2800" b="1" dirty="0" smtClean="0">
                <a:solidFill>
                  <a:srgbClr val="7030A0"/>
                </a:solidFill>
                <a:latin typeface="Tahoma" pitchFamily="34" charset="0"/>
                <a:cs typeface="Tahoma" pitchFamily="34" charset="0"/>
              </a:rPr>
            </a:br>
            <a:r>
              <a:rPr lang="ru-RU" sz="2800" b="1" dirty="0" smtClean="0">
                <a:solidFill>
                  <a:srgbClr val="7030A0"/>
                </a:solidFill>
                <a:latin typeface="Tahoma" pitchFamily="34" charset="0"/>
                <a:cs typeface="Tahoma" pitchFamily="34" charset="0"/>
              </a:rPr>
              <a:t/>
            </a:r>
            <a:br>
              <a:rPr lang="ru-RU" sz="2800" b="1" dirty="0" smtClean="0">
                <a:solidFill>
                  <a:srgbClr val="7030A0"/>
                </a:solidFill>
                <a:latin typeface="Tahoma" pitchFamily="34" charset="0"/>
                <a:cs typeface="Tahoma" pitchFamily="34" charset="0"/>
              </a:rPr>
            </a:br>
            <a:r>
              <a:rPr lang="ru-RU" sz="2800" dirty="0" smtClean="0">
                <a:solidFill>
                  <a:srgbClr val="7030A0"/>
                </a:solidFill>
                <a:latin typeface="Tahoma" pitchFamily="34" charset="0"/>
                <a:cs typeface="Tahoma" pitchFamily="34" charset="0"/>
              </a:rPr>
              <a:t/>
            </a:r>
            <a:br>
              <a:rPr lang="ru-RU" sz="2800" dirty="0" smtClean="0">
                <a:solidFill>
                  <a:srgbClr val="7030A0"/>
                </a:solidFill>
                <a:latin typeface="Tahoma" pitchFamily="34" charset="0"/>
                <a:cs typeface="Tahoma" pitchFamily="34" charset="0"/>
              </a:rPr>
            </a:br>
            <a:r>
              <a:rPr lang="be-BY" sz="2800" dirty="0" smtClean="0"/>
              <a:t> </a:t>
            </a:r>
            <a:r>
              <a:rPr lang="ru-RU" sz="2800" dirty="0" smtClean="0">
                <a:solidFill>
                  <a:srgbClr val="002060"/>
                </a:solidFill>
                <a:latin typeface="Tahoma" pitchFamily="34" charset="0"/>
                <a:cs typeface="Tahoma" pitchFamily="34" charset="0"/>
              </a:rPr>
              <a:t/>
            </a:r>
            <a:br>
              <a:rPr lang="ru-RU" sz="2800" dirty="0" smtClean="0">
                <a:solidFill>
                  <a:srgbClr val="002060"/>
                </a:solidFill>
                <a:latin typeface="Tahoma" pitchFamily="34" charset="0"/>
                <a:cs typeface="Tahoma" pitchFamily="34" charset="0"/>
              </a:rPr>
            </a:br>
            <a:r>
              <a:rPr lang="ru-RU" sz="2400" dirty="0" smtClean="0"/>
              <a:t/>
            </a:r>
            <a:br>
              <a:rPr lang="ru-RU" sz="2400" dirty="0" smtClean="0"/>
            </a:br>
            <a:endParaRPr lang="ru-RU" sz="2400" dirty="0">
              <a:solidFill>
                <a:srgbClr val="002060"/>
              </a:solidFill>
              <a:latin typeface="Tahoma" pitchFamily="34" charset="0"/>
              <a:cs typeface="Tahoma" pitchFamily="34" charset="0"/>
            </a:endParaRPr>
          </a:p>
        </p:txBody>
      </p:sp>
      <p:graphicFrame>
        <p:nvGraphicFramePr>
          <p:cNvPr id="3" name="Объект 2"/>
          <p:cNvGraphicFramePr>
            <a:graphicFrameLocks noChangeAspect="1"/>
          </p:cNvGraphicFramePr>
          <p:nvPr/>
        </p:nvGraphicFramePr>
        <p:xfrm>
          <a:off x="4527550" y="3346450"/>
          <a:ext cx="88900" cy="165100"/>
        </p:xfrm>
        <a:graphic>
          <a:graphicData uri="http://schemas.openxmlformats.org/presentationml/2006/ole">
            <p:oleObj spid="_x0000_s7170" name="Формула" r:id="rId3" imgW="88560" imgH="164880" progId="Equation.3">
              <p:embed/>
            </p:oleObj>
          </a:graphicData>
        </a:graphic>
      </p:graphicFrame>
      <p:pic>
        <p:nvPicPr>
          <p:cNvPr id="7173" name="Picture 5"/>
          <p:cNvPicPr>
            <a:picLocks noChangeAspect="1" noChangeArrowheads="1"/>
          </p:cNvPicPr>
          <p:nvPr/>
        </p:nvPicPr>
        <p:blipFill>
          <a:blip r:embed="rId4" cstate="print"/>
          <a:srcRect l="20669" t="11073" r="20669" b="14764"/>
          <a:stretch>
            <a:fillRect/>
          </a:stretch>
        </p:blipFill>
        <p:spPr bwMode="auto">
          <a:xfrm>
            <a:off x="251520" y="548680"/>
            <a:ext cx="8640960" cy="6048672"/>
          </a:xfrm>
          <a:prstGeom prst="rect">
            <a:avLst/>
          </a:prstGeom>
          <a:noFill/>
          <a:ln w="9525">
            <a:noFill/>
            <a:miter lim="800000"/>
            <a:headEnd/>
            <a:tailEnd/>
          </a:ln>
        </p:spPr>
      </p:pic>
    </p:spTree>
    <p:extLst>
      <p:ext uri="{BB962C8B-B14F-4D97-AF65-F5344CB8AC3E}">
        <p14:creationId xmlns:p14="http://schemas.microsoft.com/office/powerpoint/2010/main" xmlns="" val="3295227823"/>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Autofit/>
          </a:bodyPr>
          <a:lstStyle/>
          <a:p>
            <a:pPr algn="l"/>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en-US" sz="2800" b="1" dirty="0" smtClean="0">
                <a:solidFill>
                  <a:srgbClr val="002060"/>
                </a:solidFill>
                <a:latin typeface="Tahoma" pitchFamily="34" charset="0"/>
                <a:cs typeface="Tahoma" pitchFamily="34" charset="0"/>
              </a:rPr>
              <a:t>I </a:t>
            </a:r>
            <a:r>
              <a:rPr lang="ru-RU" sz="2800" b="1" dirty="0" smtClean="0">
                <a:solidFill>
                  <a:srgbClr val="002060"/>
                </a:solidFill>
                <a:latin typeface="Tahoma" pitchFamily="34" charset="0"/>
                <a:cs typeface="Tahoma" pitchFamily="34" charset="0"/>
              </a:rPr>
              <a:t>группа</a:t>
            </a: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300" dirty="0" smtClean="0">
                <a:solidFill>
                  <a:srgbClr val="002060"/>
                </a:solidFill>
                <a:latin typeface="Tahoma" pitchFamily="34" charset="0"/>
                <a:cs typeface="Tahoma" pitchFamily="34" charset="0"/>
              </a:rPr>
              <a:t>№1  (ЦТ 2015 г, вариант 1, А14). Собственная  скорость катера в 9 раз больше скорости течения реки. Расстояние по реке от пункта А до пункта В плот проплыл за время </a:t>
            </a:r>
            <a:r>
              <a:rPr lang="en-US" sz="2300" dirty="0" smtClean="0">
                <a:solidFill>
                  <a:srgbClr val="002060"/>
                </a:solidFill>
                <a:latin typeface="Tahoma" pitchFamily="34" charset="0"/>
                <a:cs typeface="Tahoma" pitchFamily="34" charset="0"/>
              </a:rPr>
              <a:t>t</a:t>
            </a:r>
            <a:r>
              <a:rPr lang="ru-RU" sz="2300" baseline="-25000" dirty="0" smtClean="0">
                <a:solidFill>
                  <a:srgbClr val="002060"/>
                </a:solidFill>
                <a:latin typeface="Tahoma" pitchFamily="34" charset="0"/>
                <a:cs typeface="Tahoma" pitchFamily="34" charset="0"/>
              </a:rPr>
              <a:t>1 </a:t>
            </a:r>
            <a:r>
              <a:rPr lang="be-BY" sz="2300" dirty="0" smtClean="0">
                <a:solidFill>
                  <a:srgbClr val="002060"/>
                </a:solidFill>
                <a:latin typeface="Tahoma" pitchFamily="34" charset="0"/>
                <a:cs typeface="Tahoma" pitchFamily="34" charset="0"/>
              </a:rPr>
              <a:t>, а катер – за время  </a:t>
            </a:r>
            <a:r>
              <a:rPr lang="en-US" sz="2300" dirty="0" smtClean="0">
                <a:solidFill>
                  <a:srgbClr val="002060"/>
                </a:solidFill>
                <a:latin typeface="Tahoma" pitchFamily="34" charset="0"/>
                <a:cs typeface="Tahoma" pitchFamily="34" charset="0"/>
              </a:rPr>
              <a:t>t</a:t>
            </a:r>
            <a:r>
              <a:rPr lang="be-BY" sz="2300" baseline="-25000" dirty="0" smtClean="0">
                <a:solidFill>
                  <a:srgbClr val="002060"/>
                </a:solidFill>
                <a:latin typeface="Tahoma" pitchFamily="34" charset="0"/>
                <a:cs typeface="Tahoma" pitchFamily="34" charset="0"/>
              </a:rPr>
              <a:t>2 </a:t>
            </a:r>
            <a:r>
              <a:rPr lang="be-BY" sz="2300" dirty="0" smtClean="0">
                <a:solidFill>
                  <a:srgbClr val="002060"/>
                </a:solidFill>
                <a:latin typeface="Tahoma" pitchFamily="34" charset="0"/>
                <a:cs typeface="Tahoma" pitchFamily="34" charset="0"/>
              </a:rPr>
              <a:t>. Тогда верна формула:</a:t>
            </a:r>
            <a:r>
              <a:rPr lang="ru-RU" sz="2300" dirty="0" smtClean="0">
                <a:solidFill>
                  <a:srgbClr val="002060"/>
                </a:solidFill>
                <a:latin typeface="Tahoma" pitchFamily="34" charset="0"/>
                <a:cs typeface="Tahoma" pitchFamily="34" charset="0"/>
              </a:rPr>
              <a:t/>
            </a:r>
            <a:br>
              <a:rPr lang="ru-RU" sz="2300" dirty="0" smtClean="0">
                <a:solidFill>
                  <a:srgbClr val="002060"/>
                </a:solidFill>
                <a:latin typeface="Tahoma" pitchFamily="34" charset="0"/>
                <a:cs typeface="Tahoma" pitchFamily="34" charset="0"/>
              </a:rPr>
            </a:br>
            <a:r>
              <a:rPr lang="be-BY" sz="2300" dirty="0" smtClean="0">
                <a:solidFill>
                  <a:srgbClr val="002060"/>
                </a:solidFill>
                <a:latin typeface="Tahoma" pitchFamily="34" charset="0"/>
                <a:cs typeface="Tahoma" pitchFamily="34" charset="0"/>
              </a:rPr>
              <a:t>1) </a:t>
            </a:r>
            <a:r>
              <a:rPr lang="en-US" sz="2300" dirty="0" smtClean="0">
                <a:solidFill>
                  <a:srgbClr val="002060"/>
                </a:solidFill>
                <a:latin typeface="Tahoma" pitchFamily="34" charset="0"/>
                <a:cs typeface="Tahoma" pitchFamily="34" charset="0"/>
              </a:rPr>
              <a:t>t</a:t>
            </a:r>
            <a:r>
              <a:rPr lang="en-US" sz="2300" baseline="-25000" dirty="0" smtClean="0">
                <a:solidFill>
                  <a:srgbClr val="002060"/>
                </a:solidFill>
                <a:latin typeface="Tahoma" pitchFamily="34" charset="0"/>
                <a:cs typeface="Tahoma" pitchFamily="34" charset="0"/>
              </a:rPr>
              <a:t>1 </a:t>
            </a:r>
            <a:r>
              <a:rPr lang="be-BY" sz="2300" dirty="0" smtClean="0">
                <a:solidFill>
                  <a:srgbClr val="002060"/>
                </a:solidFill>
                <a:latin typeface="Tahoma" pitchFamily="34" charset="0"/>
                <a:cs typeface="Tahoma" pitchFamily="34" charset="0"/>
              </a:rPr>
              <a:t>=</a:t>
            </a:r>
            <a:r>
              <a:rPr lang="be-BY" sz="2300" baseline="-25000" dirty="0" smtClean="0">
                <a:solidFill>
                  <a:srgbClr val="002060"/>
                </a:solidFill>
                <a:latin typeface="Tahoma" pitchFamily="34" charset="0"/>
                <a:cs typeface="Tahoma" pitchFamily="34" charset="0"/>
              </a:rPr>
              <a:t>  </a:t>
            </a:r>
            <a:r>
              <a:rPr lang="be-BY" sz="2300" dirty="0" smtClean="0">
                <a:solidFill>
                  <a:srgbClr val="002060"/>
                </a:solidFill>
                <a:latin typeface="Tahoma" pitchFamily="34" charset="0"/>
                <a:cs typeface="Tahoma" pitchFamily="34" charset="0"/>
              </a:rPr>
              <a:t>10</a:t>
            </a:r>
            <a:r>
              <a:rPr lang="en-US" sz="2300" dirty="0" smtClean="0">
                <a:solidFill>
                  <a:srgbClr val="002060"/>
                </a:solidFill>
                <a:latin typeface="Tahoma" pitchFamily="34" charset="0"/>
                <a:cs typeface="Tahoma" pitchFamily="34" charset="0"/>
              </a:rPr>
              <a:t>t</a:t>
            </a:r>
            <a:r>
              <a:rPr lang="be-BY" sz="2300" baseline="-25000" dirty="0" smtClean="0">
                <a:solidFill>
                  <a:srgbClr val="002060"/>
                </a:solidFill>
                <a:latin typeface="Tahoma" pitchFamily="34" charset="0"/>
                <a:cs typeface="Tahoma" pitchFamily="34" charset="0"/>
              </a:rPr>
              <a:t>2 </a:t>
            </a:r>
            <a:r>
              <a:rPr lang="be-BY" sz="2300" dirty="0" smtClean="0">
                <a:solidFill>
                  <a:srgbClr val="002060"/>
                </a:solidFill>
                <a:latin typeface="Tahoma" pitchFamily="34" charset="0"/>
                <a:cs typeface="Tahoma" pitchFamily="34" charset="0"/>
              </a:rPr>
              <a:t> 2) </a:t>
            </a:r>
            <a:r>
              <a:rPr lang="en-US" sz="2300" dirty="0" smtClean="0">
                <a:solidFill>
                  <a:srgbClr val="002060"/>
                </a:solidFill>
                <a:latin typeface="Tahoma" pitchFamily="34" charset="0"/>
                <a:cs typeface="Tahoma" pitchFamily="34" charset="0"/>
              </a:rPr>
              <a:t>t</a:t>
            </a:r>
            <a:r>
              <a:rPr lang="en-US" sz="2300" baseline="-25000" dirty="0" smtClean="0">
                <a:solidFill>
                  <a:srgbClr val="002060"/>
                </a:solidFill>
                <a:latin typeface="Tahoma" pitchFamily="34" charset="0"/>
                <a:cs typeface="Tahoma" pitchFamily="34" charset="0"/>
              </a:rPr>
              <a:t>1 </a:t>
            </a:r>
            <a:r>
              <a:rPr lang="be-BY" sz="2300" dirty="0" smtClean="0">
                <a:solidFill>
                  <a:srgbClr val="002060"/>
                </a:solidFill>
                <a:latin typeface="Tahoma" pitchFamily="34" charset="0"/>
                <a:cs typeface="Tahoma" pitchFamily="34" charset="0"/>
              </a:rPr>
              <a:t>=</a:t>
            </a:r>
            <a:r>
              <a:rPr lang="be-BY" sz="2300" baseline="-25000" dirty="0" smtClean="0">
                <a:solidFill>
                  <a:srgbClr val="002060"/>
                </a:solidFill>
                <a:latin typeface="Tahoma" pitchFamily="34" charset="0"/>
                <a:cs typeface="Tahoma" pitchFamily="34" charset="0"/>
              </a:rPr>
              <a:t>  </a:t>
            </a:r>
            <a:r>
              <a:rPr lang="be-BY" sz="2300" dirty="0" smtClean="0">
                <a:solidFill>
                  <a:srgbClr val="002060"/>
                </a:solidFill>
                <a:latin typeface="Tahoma" pitchFamily="34" charset="0"/>
                <a:cs typeface="Tahoma" pitchFamily="34" charset="0"/>
              </a:rPr>
              <a:t>9</a:t>
            </a:r>
            <a:r>
              <a:rPr lang="en-US" sz="2300" dirty="0" smtClean="0">
                <a:solidFill>
                  <a:srgbClr val="002060"/>
                </a:solidFill>
                <a:latin typeface="Tahoma" pitchFamily="34" charset="0"/>
                <a:cs typeface="Tahoma" pitchFamily="34" charset="0"/>
              </a:rPr>
              <a:t>t</a:t>
            </a:r>
            <a:r>
              <a:rPr lang="be-BY" sz="2300" baseline="-25000" dirty="0" smtClean="0">
                <a:solidFill>
                  <a:srgbClr val="002060"/>
                </a:solidFill>
                <a:latin typeface="Tahoma" pitchFamily="34" charset="0"/>
                <a:cs typeface="Tahoma" pitchFamily="34" charset="0"/>
              </a:rPr>
              <a:t>2 </a:t>
            </a:r>
            <a:r>
              <a:rPr lang="be-BY" sz="2300" dirty="0" smtClean="0">
                <a:solidFill>
                  <a:srgbClr val="002060"/>
                </a:solidFill>
                <a:latin typeface="Tahoma" pitchFamily="34" charset="0"/>
                <a:cs typeface="Tahoma" pitchFamily="34" charset="0"/>
              </a:rPr>
              <a:t>  3) </a:t>
            </a:r>
            <a:r>
              <a:rPr lang="en-US" sz="2300" dirty="0" smtClean="0">
                <a:solidFill>
                  <a:srgbClr val="002060"/>
                </a:solidFill>
                <a:latin typeface="Tahoma" pitchFamily="34" charset="0"/>
                <a:cs typeface="Tahoma" pitchFamily="34" charset="0"/>
              </a:rPr>
              <a:t>t</a:t>
            </a:r>
            <a:r>
              <a:rPr lang="en-US" sz="2300" baseline="-25000" dirty="0" smtClean="0">
                <a:solidFill>
                  <a:srgbClr val="002060"/>
                </a:solidFill>
                <a:latin typeface="Tahoma" pitchFamily="34" charset="0"/>
                <a:cs typeface="Tahoma" pitchFamily="34" charset="0"/>
              </a:rPr>
              <a:t>1 </a:t>
            </a:r>
            <a:r>
              <a:rPr lang="be-BY" sz="2300" dirty="0" smtClean="0">
                <a:solidFill>
                  <a:srgbClr val="002060"/>
                </a:solidFill>
                <a:latin typeface="Tahoma" pitchFamily="34" charset="0"/>
                <a:cs typeface="Tahoma" pitchFamily="34" charset="0"/>
              </a:rPr>
              <a:t>=</a:t>
            </a:r>
            <a:r>
              <a:rPr lang="be-BY" sz="2300" baseline="-25000" dirty="0" smtClean="0">
                <a:solidFill>
                  <a:srgbClr val="002060"/>
                </a:solidFill>
                <a:latin typeface="Tahoma" pitchFamily="34" charset="0"/>
                <a:cs typeface="Tahoma" pitchFamily="34" charset="0"/>
              </a:rPr>
              <a:t>  </a:t>
            </a:r>
            <a:r>
              <a:rPr lang="be-BY" sz="2300" dirty="0" smtClean="0">
                <a:solidFill>
                  <a:srgbClr val="002060"/>
                </a:solidFill>
                <a:latin typeface="Tahoma" pitchFamily="34" charset="0"/>
                <a:cs typeface="Tahoma" pitchFamily="34" charset="0"/>
              </a:rPr>
              <a:t>9,5</a:t>
            </a:r>
            <a:r>
              <a:rPr lang="en-US" sz="2300" dirty="0" smtClean="0">
                <a:solidFill>
                  <a:srgbClr val="002060"/>
                </a:solidFill>
                <a:latin typeface="Tahoma" pitchFamily="34" charset="0"/>
                <a:cs typeface="Tahoma" pitchFamily="34" charset="0"/>
              </a:rPr>
              <a:t>t</a:t>
            </a:r>
            <a:r>
              <a:rPr lang="be-BY" sz="2300" baseline="-25000" dirty="0" smtClean="0">
                <a:solidFill>
                  <a:srgbClr val="002060"/>
                </a:solidFill>
                <a:latin typeface="Tahoma" pitchFamily="34" charset="0"/>
                <a:cs typeface="Tahoma" pitchFamily="34" charset="0"/>
              </a:rPr>
              <a:t>2 </a:t>
            </a:r>
            <a:r>
              <a:rPr lang="be-BY" sz="2300" dirty="0" smtClean="0">
                <a:solidFill>
                  <a:srgbClr val="002060"/>
                </a:solidFill>
                <a:latin typeface="Tahoma" pitchFamily="34" charset="0"/>
                <a:cs typeface="Tahoma" pitchFamily="34" charset="0"/>
              </a:rPr>
              <a:t>  4) </a:t>
            </a:r>
            <a:r>
              <a:rPr lang="en-US" sz="2300" dirty="0" smtClean="0">
                <a:solidFill>
                  <a:srgbClr val="002060"/>
                </a:solidFill>
                <a:latin typeface="Tahoma" pitchFamily="34" charset="0"/>
                <a:cs typeface="Tahoma" pitchFamily="34" charset="0"/>
              </a:rPr>
              <a:t>t</a:t>
            </a:r>
            <a:r>
              <a:rPr lang="en-US" sz="2300" baseline="-25000" dirty="0" smtClean="0">
                <a:solidFill>
                  <a:srgbClr val="002060"/>
                </a:solidFill>
                <a:latin typeface="Tahoma" pitchFamily="34" charset="0"/>
                <a:cs typeface="Tahoma" pitchFamily="34" charset="0"/>
              </a:rPr>
              <a:t>1 </a:t>
            </a:r>
            <a:r>
              <a:rPr lang="be-BY" sz="2300" dirty="0" smtClean="0">
                <a:solidFill>
                  <a:srgbClr val="002060"/>
                </a:solidFill>
                <a:latin typeface="Tahoma" pitchFamily="34" charset="0"/>
                <a:cs typeface="Tahoma" pitchFamily="34" charset="0"/>
              </a:rPr>
              <a:t>=</a:t>
            </a:r>
            <a:r>
              <a:rPr lang="be-BY" sz="2300" baseline="-25000" dirty="0" smtClean="0">
                <a:solidFill>
                  <a:srgbClr val="002060"/>
                </a:solidFill>
                <a:latin typeface="Tahoma" pitchFamily="34" charset="0"/>
                <a:cs typeface="Tahoma" pitchFamily="34" charset="0"/>
              </a:rPr>
              <a:t>  </a:t>
            </a:r>
            <a:r>
              <a:rPr lang="be-BY" sz="2300" dirty="0" smtClean="0">
                <a:solidFill>
                  <a:srgbClr val="002060"/>
                </a:solidFill>
                <a:latin typeface="Tahoma" pitchFamily="34" charset="0"/>
                <a:cs typeface="Tahoma" pitchFamily="34" charset="0"/>
              </a:rPr>
              <a:t>10,5</a:t>
            </a:r>
            <a:r>
              <a:rPr lang="en-US" sz="2300" dirty="0" smtClean="0">
                <a:solidFill>
                  <a:srgbClr val="002060"/>
                </a:solidFill>
                <a:latin typeface="Tahoma" pitchFamily="34" charset="0"/>
                <a:cs typeface="Tahoma" pitchFamily="34" charset="0"/>
              </a:rPr>
              <a:t>t</a:t>
            </a:r>
            <a:r>
              <a:rPr lang="be-BY" sz="2300" baseline="-25000" dirty="0" smtClean="0">
                <a:solidFill>
                  <a:srgbClr val="002060"/>
                </a:solidFill>
                <a:latin typeface="Tahoma" pitchFamily="34" charset="0"/>
                <a:cs typeface="Tahoma" pitchFamily="34" charset="0"/>
              </a:rPr>
              <a:t>2     </a:t>
            </a:r>
            <a:r>
              <a:rPr lang="be-BY" sz="2300" dirty="0" smtClean="0">
                <a:solidFill>
                  <a:srgbClr val="002060"/>
                </a:solidFill>
                <a:latin typeface="Tahoma" pitchFamily="34" charset="0"/>
                <a:cs typeface="Tahoma" pitchFamily="34" charset="0"/>
              </a:rPr>
              <a:t> 5) </a:t>
            </a:r>
            <a:r>
              <a:rPr lang="en-US" sz="2300" dirty="0" smtClean="0">
                <a:solidFill>
                  <a:srgbClr val="002060"/>
                </a:solidFill>
                <a:latin typeface="Tahoma" pitchFamily="34" charset="0"/>
                <a:cs typeface="Tahoma" pitchFamily="34" charset="0"/>
              </a:rPr>
              <a:t>t</a:t>
            </a:r>
            <a:r>
              <a:rPr lang="en-US" sz="2300" baseline="-25000" dirty="0" smtClean="0">
                <a:solidFill>
                  <a:srgbClr val="002060"/>
                </a:solidFill>
                <a:latin typeface="Tahoma" pitchFamily="34" charset="0"/>
                <a:cs typeface="Tahoma" pitchFamily="34" charset="0"/>
              </a:rPr>
              <a:t>1 </a:t>
            </a:r>
            <a:r>
              <a:rPr lang="be-BY" sz="2300" dirty="0" smtClean="0">
                <a:solidFill>
                  <a:srgbClr val="002060"/>
                </a:solidFill>
                <a:latin typeface="Tahoma" pitchFamily="34" charset="0"/>
                <a:cs typeface="Tahoma" pitchFamily="34" charset="0"/>
              </a:rPr>
              <a:t>=</a:t>
            </a:r>
            <a:r>
              <a:rPr lang="be-BY" sz="2300" baseline="-25000" dirty="0" smtClean="0">
                <a:solidFill>
                  <a:srgbClr val="002060"/>
                </a:solidFill>
                <a:latin typeface="Tahoma" pitchFamily="34" charset="0"/>
                <a:cs typeface="Tahoma" pitchFamily="34" charset="0"/>
              </a:rPr>
              <a:t>  </a:t>
            </a:r>
            <a:r>
              <a:rPr lang="be-BY" sz="2300" dirty="0" smtClean="0">
                <a:solidFill>
                  <a:srgbClr val="002060"/>
                </a:solidFill>
                <a:latin typeface="Tahoma" pitchFamily="34" charset="0"/>
                <a:cs typeface="Tahoma" pitchFamily="34" charset="0"/>
              </a:rPr>
              <a:t>11</a:t>
            </a:r>
            <a:r>
              <a:rPr lang="en-US" sz="2300" dirty="0" smtClean="0">
                <a:solidFill>
                  <a:srgbClr val="002060"/>
                </a:solidFill>
                <a:latin typeface="Tahoma" pitchFamily="34" charset="0"/>
                <a:cs typeface="Tahoma" pitchFamily="34" charset="0"/>
              </a:rPr>
              <a:t>t</a:t>
            </a:r>
            <a:r>
              <a:rPr lang="be-BY" sz="2300" baseline="-25000" dirty="0" smtClean="0">
                <a:solidFill>
                  <a:srgbClr val="002060"/>
                </a:solidFill>
                <a:latin typeface="Tahoma" pitchFamily="34" charset="0"/>
                <a:cs typeface="Tahoma" pitchFamily="34" charset="0"/>
              </a:rPr>
              <a:t>2   </a:t>
            </a:r>
            <a:r>
              <a:rPr lang="be-BY" sz="2300" dirty="0" smtClean="0">
                <a:solidFill>
                  <a:srgbClr val="002060"/>
                </a:solidFill>
                <a:latin typeface="Tahoma" pitchFamily="34" charset="0"/>
                <a:cs typeface="Tahoma" pitchFamily="34" charset="0"/>
              </a:rPr>
              <a:t>.</a:t>
            </a:r>
            <a:r>
              <a:rPr lang="ru-RU" sz="2300" dirty="0" smtClean="0">
                <a:solidFill>
                  <a:srgbClr val="002060"/>
                </a:solidFill>
                <a:latin typeface="Tahoma" pitchFamily="34" charset="0"/>
                <a:cs typeface="Tahoma" pitchFamily="34" charset="0"/>
              </a:rPr>
              <a:t/>
            </a:r>
            <a:br>
              <a:rPr lang="ru-RU" sz="2300" dirty="0" smtClean="0">
                <a:solidFill>
                  <a:srgbClr val="002060"/>
                </a:solidFill>
                <a:latin typeface="Tahoma" pitchFamily="34" charset="0"/>
                <a:cs typeface="Tahoma" pitchFamily="34" charset="0"/>
              </a:rPr>
            </a:br>
            <a:r>
              <a:rPr lang="ru-RU" sz="2300" dirty="0" smtClean="0">
                <a:solidFill>
                  <a:srgbClr val="002060"/>
                </a:solidFill>
                <a:latin typeface="Tahoma" pitchFamily="34" charset="0"/>
                <a:cs typeface="Tahoma" pitchFamily="34" charset="0"/>
              </a:rPr>
              <a:t/>
            </a:r>
            <a:br>
              <a:rPr lang="ru-RU" sz="2300" dirty="0" smtClean="0">
                <a:solidFill>
                  <a:srgbClr val="002060"/>
                </a:solidFill>
                <a:latin typeface="Tahoma" pitchFamily="34" charset="0"/>
                <a:cs typeface="Tahoma" pitchFamily="34" charset="0"/>
              </a:rPr>
            </a:br>
            <a:r>
              <a:rPr lang="be-BY" sz="2300" dirty="0" smtClean="0">
                <a:solidFill>
                  <a:srgbClr val="002060"/>
                </a:solidFill>
                <a:latin typeface="Tahoma" pitchFamily="34" charset="0"/>
                <a:cs typeface="Tahoma" pitchFamily="34" charset="0"/>
              </a:rPr>
              <a:t>№2.  До просушки влажность  свежих грибов  была равна 95 %, а после просушки – 80 %. На сколько процентов уменьшились по массе грибы после просушки?</a:t>
            </a:r>
            <a:endParaRPr lang="ru-RU" sz="23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4040357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971600" y="817582"/>
            <a:ext cx="7416824" cy="5347722"/>
          </a:xfrm>
          <a:ln>
            <a:solidFill>
              <a:srgbClr val="002060"/>
            </a:solidFill>
          </a:ln>
        </p:spPr>
        <p:txBody>
          <a:bodyPr>
            <a:noAutofit/>
          </a:bodyPr>
          <a:lstStyle/>
          <a:p>
            <a:pPr algn="l"/>
            <a:r>
              <a:rPr lang="en-US" sz="2800" b="1" dirty="0" smtClean="0">
                <a:solidFill>
                  <a:srgbClr val="002060"/>
                </a:solidFill>
                <a:latin typeface="Tahoma" pitchFamily="34" charset="0"/>
                <a:cs typeface="Tahoma" pitchFamily="34" charset="0"/>
              </a:rPr>
              <a:t>II</a:t>
            </a:r>
            <a:r>
              <a:rPr lang="ru-RU" sz="2800" b="1" dirty="0" smtClean="0">
                <a:solidFill>
                  <a:srgbClr val="002060"/>
                </a:solidFill>
                <a:latin typeface="Tahoma" pitchFamily="34" charset="0"/>
                <a:cs typeface="Tahoma" pitchFamily="34" charset="0"/>
              </a:rPr>
              <a:t>группа</a:t>
            </a:r>
            <a:r>
              <a:rPr lang="ru-RU" sz="2000" dirty="0" smtClean="0">
                <a:latin typeface="Tahoma" pitchFamily="34" charset="0"/>
                <a:cs typeface="Tahoma" pitchFamily="34" charset="0"/>
              </a:rPr>
              <a:t/>
            </a:r>
            <a:br>
              <a:rPr lang="ru-RU" sz="2000" dirty="0" smtClean="0">
                <a:latin typeface="Tahoma" pitchFamily="34" charset="0"/>
                <a:cs typeface="Tahoma" pitchFamily="34" charset="0"/>
              </a:rPr>
            </a:br>
            <a:r>
              <a:rPr lang="ru-RU" sz="2300" dirty="0" smtClean="0">
                <a:solidFill>
                  <a:srgbClr val="002060"/>
                </a:solidFill>
                <a:latin typeface="Tahoma" pitchFamily="34" charset="0"/>
                <a:cs typeface="Tahoma" pitchFamily="34" charset="0"/>
              </a:rPr>
              <a:t>№1.  Скорость поезда уменьшилась с 80 км/ч до 60 км/ч. На сколько процентов увеличилось бы время, которое поезд затрачивает на один и тот же путь?</a:t>
            </a:r>
            <a:r>
              <a:rPr lang="en-US" sz="2300" dirty="0" smtClean="0">
                <a:solidFill>
                  <a:srgbClr val="002060"/>
                </a:solidFill>
                <a:latin typeface="Tahoma" pitchFamily="34" charset="0"/>
                <a:cs typeface="Tahoma" pitchFamily="34" charset="0"/>
              </a:rPr>
              <a:t/>
            </a:r>
            <a:br>
              <a:rPr lang="en-US" sz="2300" dirty="0" smtClean="0">
                <a:solidFill>
                  <a:srgbClr val="002060"/>
                </a:solidFill>
                <a:latin typeface="Tahoma" pitchFamily="34" charset="0"/>
                <a:cs typeface="Tahoma" pitchFamily="34" charset="0"/>
              </a:rPr>
            </a:br>
            <a:r>
              <a:rPr lang="ru-RU" sz="2300" dirty="0" smtClean="0">
                <a:solidFill>
                  <a:srgbClr val="002060"/>
                </a:solidFill>
                <a:latin typeface="Tahoma" pitchFamily="34" charset="0"/>
                <a:cs typeface="Tahoma" pitchFamily="34" charset="0"/>
              </a:rPr>
              <a:t/>
            </a:r>
            <a:br>
              <a:rPr lang="ru-RU" sz="2300" dirty="0" smtClean="0">
                <a:solidFill>
                  <a:srgbClr val="002060"/>
                </a:solidFill>
                <a:latin typeface="Tahoma" pitchFamily="34" charset="0"/>
                <a:cs typeface="Tahoma" pitchFamily="34" charset="0"/>
              </a:rPr>
            </a:br>
            <a:r>
              <a:rPr lang="ru-RU" sz="2300" dirty="0" smtClean="0">
                <a:solidFill>
                  <a:schemeClr val="tx2">
                    <a:lumMod val="75000"/>
                  </a:schemeClr>
                </a:solidFill>
                <a:latin typeface="Tahoma" pitchFamily="34" charset="0"/>
                <a:cs typeface="Tahoma" pitchFamily="34" charset="0"/>
              </a:rPr>
              <a:t>№2  (РТ-2015/2016 гг. Этап </a:t>
            </a:r>
            <a:r>
              <a:rPr lang="en-US" sz="2300" dirty="0" smtClean="0">
                <a:solidFill>
                  <a:schemeClr val="tx2">
                    <a:lumMod val="75000"/>
                  </a:schemeClr>
                </a:solidFill>
                <a:latin typeface="Tahoma" pitchFamily="34" charset="0"/>
                <a:cs typeface="Tahoma" pitchFamily="34" charset="0"/>
              </a:rPr>
              <a:t>I</a:t>
            </a:r>
            <a:r>
              <a:rPr lang="ru-RU" sz="2300" dirty="0" smtClean="0">
                <a:solidFill>
                  <a:schemeClr val="tx2">
                    <a:lumMod val="75000"/>
                  </a:schemeClr>
                </a:solidFill>
                <a:latin typeface="Tahoma" pitchFamily="34" charset="0"/>
                <a:cs typeface="Tahoma" pitchFamily="34" charset="0"/>
              </a:rPr>
              <a:t>,  вариант 1, В1). </a:t>
            </a:r>
            <a:r>
              <a:rPr lang="en-US" sz="2300" dirty="0" smtClean="0">
                <a:solidFill>
                  <a:schemeClr val="tx2">
                    <a:lumMod val="75000"/>
                  </a:schemeClr>
                </a:solidFill>
                <a:latin typeface="Tahoma" pitchFamily="34" charset="0"/>
                <a:cs typeface="Tahoma" pitchFamily="34" charset="0"/>
              </a:rPr>
              <a:t> </a:t>
            </a:r>
            <a:r>
              <a:rPr lang="ru-RU" sz="2300" dirty="0" smtClean="0">
                <a:solidFill>
                  <a:schemeClr val="tx2">
                    <a:lumMod val="75000"/>
                  </a:schemeClr>
                </a:solidFill>
                <a:latin typeface="Tahoma" pitchFamily="34" charset="0"/>
                <a:cs typeface="Tahoma" pitchFamily="34" charset="0"/>
              </a:rPr>
              <a:t>Автомобиль, проехав 275 километров  по трассе, израсходовал  на 15,5 литров топлива больше, чем на 65 километров по городу. Известно, что на каждые  100 километров пробега по трассе автомобилю требуется на 2 литра  топлива меньше, чем на каждые 100 километров пробега по городу. Сколько литров топлива автомобиль израсходовал на трассе?</a:t>
            </a:r>
            <a:br>
              <a:rPr lang="ru-RU" sz="2300" dirty="0" smtClean="0">
                <a:solidFill>
                  <a:schemeClr val="tx2">
                    <a:lumMod val="75000"/>
                  </a:schemeClr>
                </a:solidFill>
                <a:latin typeface="Tahoma" pitchFamily="34" charset="0"/>
                <a:cs typeface="Tahoma" pitchFamily="34" charset="0"/>
              </a:rPr>
            </a:br>
            <a:r>
              <a:rPr lang="ru-RU" sz="2300" dirty="0" smtClean="0">
                <a:latin typeface="Tahoma" pitchFamily="34" charset="0"/>
                <a:cs typeface="Tahoma" pitchFamily="34" charset="0"/>
              </a:rPr>
              <a:t/>
            </a:r>
            <a:br>
              <a:rPr lang="ru-RU" sz="2300" dirty="0" smtClean="0">
                <a:latin typeface="Tahoma" pitchFamily="34" charset="0"/>
                <a:cs typeface="Tahoma" pitchFamily="34" charset="0"/>
              </a:rPr>
            </a:br>
            <a:r>
              <a:rPr lang="ru-RU" sz="2300" dirty="0" smtClean="0">
                <a:solidFill>
                  <a:srgbClr val="002060"/>
                </a:solidFill>
                <a:latin typeface="Tahoma" pitchFamily="34" charset="0"/>
                <a:cs typeface="Tahoma" pitchFamily="34" charset="0"/>
              </a:rPr>
              <a:t>  </a:t>
            </a:r>
            <a:endParaRPr lang="ru-RU" sz="23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4040357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899592" y="817582"/>
            <a:ext cx="7344815" cy="5275714"/>
          </a:xfrm>
          <a:ln>
            <a:solidFill>
              <a:srgbClr val="002060"/>
            </a:solidFill>
          </a:ln>
        </p:spPr>
        <p:txBody>
          <a:bodyPr>
            <a:normAutofit fontScale="90000"/>
          </a:bodyPr>
          <a:lstStyle/>
          <a:p>
            <a:pPr algn="l"/>
            <a:r>
              <a:rPr lang="ru-RU" sz="2200" dirty="0" smtClean="0">
                <a:latin typeface="Tahoma" pitchFamily="34" charset="0"/>
                <a:cs typeface="Tahoma" pitchFamily="34" charset="0"/>
              </a:rPr>
              <a:t/>
            </a:r>
            <a:br>
              <a:rPr lang="ru-RU" sz="2200" dirty="0" smtClean="0">
                <a:latin typeface="Tahoma" pitchFamily="34" charset="0"/>
                <a:cs typeface="Tahoma" pitchFamily="34" charset="0"/>
              </a:rPr>
            </a:br>
            <a:r>
              <a:rPr lang="en-US" sz="2700" b="1" dirty="0" smtClean="0">
                <a:solidFill>
                  <a:srgbClr val="002060"/>
                </a:solidFill>
                <a:latin typeface="Tahoma" pitchFamily="34" charset="0"/>
                <a:cs typeface="Tahoma" pitchFamily="34" charset="0"/>
              </a:rPr>
              <a:t>III  </a:t>
            </a:r>
            <a:r>
              <a:rPr lang="ru-RU" sz="2700" b="1" dirty="0" smtClean="0">
                <a:solidFill>
                  <a:srgbClr val="002060"/>
                </a:solidFill>
                <a:latin typeface="Tahoma" pitchFamily="34" charset="0"/>
                <a:cs typeface="Tahoma" pitchFamily="34" charset="0"/>
              </a:rPr>
              <a:t>группа</a:t>
            </a:r>
            <a:r>
              <a:rPr lang="ru-RU" sz="2200" dirty="0" smtClean="0">
                <a:latin typeface="Tahoma" pitchFamily="34" charset="0"/>
                <a:cs typeface="Tahoma" pitchFamily="34" charset="0"/>
              </a:rPr>
              <a:t/>
            </a:r>
            <a:br>
              <a:rPr lang="ru-RU" sz="2200" dirty="0" smtClean="0">
                <a:latin typeface="Tahoma" pitchFamily="34" charset="0"/>
                <a:cs typeface="Tahoma" pitchFamily="34" charset="0"/>
              </a:rPr>
            </a:br>
            <a:r>
              <a:rPr lang="ru-RU" sz="2400" dirty="0" smtClean="0">
                <a:solidFill>
                  <a:srgbClr val="002060"/>
                </a:solidFill>
                <a:latin typeface="Tahoma" pitchFamily="34" charset="0"/>
                <a:cs typeface="Tahoma" pitchFamily="34" charset="0"/>
              </a:rPr>
              <a:t>№1  (РТ-2012/2013 гг. Этап </a:t>
            </a:r>
            <a:r>
              <a:rPr lang="en-US" sz="2400" dirty="0" smtClean="0">
                <a:solidFill>
                  <a:srgbClr val="002060"/>
                </a:solidFill>
                <a:latin typeface="Tahoma" pitchFamily="34" charset="0"/>
                <a:cs typeface="Tahoma" pitchFamily="34" charset="0"/>
              </a:rPr>
              <a:t>I</a:t>
            </a:r>
            <a:r>
              <a:rPr lang="ru-RU" sz="2400" dirty="0" smtClean="0">
                <a:solidFill>
                  <a:srgbClr val="002060"/>
                </a:solidFill>
                <a:latin typeface="Tahoma" pitchFamily="34" charset="0"/>
                <a:cs typeface="Tahoma" pitchFamily="34" charset="0"/>
              </a:rPr>
              <a:t>,  вариант 2, В8).  Автомобиль едет из пункта А в пункт В сначала 7 минут в гору, а затем 2 минуты с горы. Обратный же путь он проделывает за 15 минут. Во сколько раз быстрее автомобиль едет с горы, чем в гору?</a:t>
            </a: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latin typeface="Tahoma" pitchFamily="34" charset="0"/>
                <a:cs typeface="Tahoma" pitchFamily="34" charset="0"/>
              </a:rPr>
              <a:t/>
            </a:r>
            <a:br>
              <a:rPr lang="ru-RU" sz="2400" dirty="0" smtClean="0">
                <a:latin typeface="Tahoma" pitchFamily="34" charset="0"/>
                <a:cs typeface="Tahoma" pitchFamily="34" charset="0"/>
              </a:rPr>
            </a:br>
            <a:r>
              <a:rPr lang="ru-RU" sz="2400" dirty="0" smtClean="0">
                <a:solidFill>
                  <a:srgbClr val="002060"/>
                </a:solidFill>
                <a:latin typeface="Tahoma" pitchFamily="34" charset="0"/>
                <a:cs typeface="Tahoma" pitchFamily="34" charset="0"/>
              </a:rPr>
              <a:t>№2  (ЦТ 2012 г, вариант 1, В12).  Из двух растворов с различным процентным содержанием спирта массой 100 г и 900 г отлили по одинаковому количеству раствора. Каждый из отлитых растворов  долили в остаток другого раствора, после чего процентное содержание спирта в обоих растворах стало одинаковым . Найти сколько раствора  (в граммах) было отлито из каждого раствора. </a:t>
            </a:r>
            <a:r>
              <a:rPr lang="ru-RU" sz="2400" dirty="0" smtClean="0"/>
              <a:t/>
            </a:r>
            <a:br>
              <a:rPr lang="ru-RU" sz="2400" dirty="0" smtClean="0"/>
            </a:br>
            <a:endParaRPr lang="ru-RU" sz="2400" dirty="0"/>
          </a:p>
        </p:txBody>
      </p:sp>
    </p:spTree>
    <p:extLst>
      <p:ext uri="{BB962C8B-B14F-4D97-AF65-F5344CB8AC3E}">
        <p14:creationId xmlns:p14="http://schemas.microsoft.com/office/powerpoint/2010/main" xmlns="" val="4040357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1" name="Прямоугольник 60"/>
          <p:cNvSpPr/>
          <p:nvPr/>
        </p:nvSpPr>
        <p:spPr>
          <a:xfrm>
            <a:off x="1187624" y="1268760"/>
            <a:ext cx="6984776" cy="2246769"/>
          </a:xfrm>
          <a:prstGeom prst="rect">
            <a:avLst/>
          </a:prstGeom>
        </p:spPr>
        <p:txBody>
          <a:bodyPr wrap="square">
            <a:spAutoFit/>
          </a:bodyPr>
          <a:lstStyle/>
          <a:p>
            <a:r>
              <a:rPr lang="ru-RU" sz="2800" dirty="0" smtClean="0">
                <a:solidFill>
                  <a:srgbClr val="C00000"/>
                </a:solidFill>
              </a:rPr>
              <a:t> </a:t>
            </a:r>
            <a:r>
              <a:rPr lang="ru-RU" sz="2800" i="1" dirty="0" smtClean="0">
                <a:solidFill>
                  <a:srgbClr val="C00000"/>
                </a:solidFill>
              </a:rPr>
              <a:t>«Всякая хорошо решенная математическая задача доставляет умственное наслаждение» .</a:t>
            </a:r>
          </a:p>
          <a:p>
            <a:r>
              <a:rPr lang="ru-RU" sz="2800" dirty="0" smtClean="0">
                <a:solidFill>
                  <a:srgbClr val="7030A0"/>
                </a:solidFill>
              </a:rPr>
              <a:t>                                                     </a:t>
            </a:r>
            <a:r>
              <a:rPr lang="ru-RU" sz="2800" i="1" dirty="0" smtClean="0">
                <a:solidFill>
                  <a:srgbClr val="7030A0"/>
                </a:solidFill>
              </a:rPr>
              <a:t>Г. Гессе </a:t>
            </a:r>
          </a:p>
          <a:p>
            <a:endParaRPr lang="ru-RU" sz="2800" dirty="0">
              <a:solidFill>
                <a:srgbClr val="7030A0"/>
              </a:solidFill>
            </a:endParaRPr>
          </a:p>
        </p:txBody>
      </p:sp>
      <p:pic>
        <p:nvPicPr>
          <p:cNvPr id="11267" name="Picture 3" descr="E:\Documents and Settings\user\Рабочий стол\Для сайта\0004-004-Reshit-zadachi.jpg"/>
          <p:cNvPicPr>
            <a:picLocks noChangeAspect="1" noChangeArrowheads="1"/>
          </p:cNvPicPr>
          <p:nvPr/>
        </p:nvPicPr>
        <p:blipFill>
          <a:blip r:embed="rId2" cstate="print"/>
          <a:srcRect/>
          <a:stretch>
            <a:fillRect/>
          </a:stretch>
        </p:blipFill>
        <p:spPr bwMode="auto">
          <a:xfrm>
            <a:off x="971600" y="2996952"/>
            <a:ext cx="5184576" cy="3168351"/>
          </a:xfrm>
          <a:prstGeom prst="rect">
            <a:avLst/>
          </a:prstGeom>
          <a:noFill/>
        </p:spPr>
      </p:pic>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136904" cy="567434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9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МОЛОДЦЫ, РЕБЯТА !!!</a:t>
            </a:r>
            <a:br>
              <a:rPr lang="ru-RU" sz="49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ru-RU" sz="6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r>
            <a:br>
              <a:rPr lang="ru-RU" sz="6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ru-RU"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СПАСИБО ЗА СОТРУДНИЧЕСТВО!</a:t>
            </a:r>
            <a:br>
              <a:rPr lang="ru-RU"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ru-RU"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r>
            <a:br>
              <a:rPr lang="ru-RU"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УДАЧИ И ТВОРЧЕСКИХ УСПЕХОВ!</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pic>
        <p:nvPicPr>
          <p:cNvPr id="3" name="Picture 4" descr="logo[1]">
            <a:hlinkClick r:id="" action="ppaction://hlinkshowjump?jump=firstslide"/>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328" y="4869160"/>
            <a:ext cx="1403648"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280954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476672"/>
            <a:ext cx="8280920" cy="5688632"/>
          </a:xfrm>
        </p:spPr>
        <p:txBody>
          <a:bodyPr>
            <a:normAutofit fontScale="62500" lnSpcReduction="20000"/>
          </a:bodyPr>
          <a:lstStyle/>
          <a:p>
            <a:pPr lvl="1"/>
            <a:endParaRPr lang="ru-RU" dirty="0" smtClean="0"/>
          </a:p>
          <a:p>
            <a:r>
              <a:rPr lang="ru-RU" sz="7000" dirty="0" smtClean="0">
                <a:solidFill>
                  <a:srgbClr val="C00000"/>
                </a:solidFill>
              </a:rPr>
              <a:t>Цели занятия:</a:t>
            </a:r>
          </a:p>
          <a:p>
            <a:pPr>
              <a:buNone/>
            </a:pPr>
            <a:r>
              <a:rPr lang="ru-RU" sz="4000" dirty="0" smtClean="0"/>
              <a:t>- </a:t>
            </a:r>
            <a:r>
              <a:rPr lang="en-US" sz="4000" dirty="0" smtClean="0"/>
              <a:t> </a:t>
            </a:r>
            <a:r>
              <a:rPr lang="ru-RU" sz="4000" dirty="0" smtClean="0"/>
              <a:t>создать условия для успешного формирования у учащихся умений  находить оптимальные способы решения текстовых задач посредством моделирования условия задачи в реальных ситуациях;</a:t>
            </a:r>
          </a:p>
          <a:p>
            <a:pPr>
              <a:buNone/>
            </a:pPr>
            <a:r>
              <a:rPr lang="ru-RU" sz="4000" dirty="0" smtClean="0"/>
              <a:t>- </a:t>
            </a:r>
            <a:r>
              <a:rPr lang="en-US" sz="4000" dirty="0" smtClean="0"/>
              <a:t> </a:t>
            </a:r>
            <a:r>
              <a:rPr lang="ru-RU" sz="4000" dirty="0" smtClean="0"/>
              <a:t>способствовать развитию у учащихся математических способностей, включающих такие компоненты, как гибкость мышления, наблюдательность, математическая интуиция, сообразительность, а также интереса к математике ;</a:t>
            </a:r>
          </a:p>
          <a:p>
            <a:pPr>
              <a:buNone/>
            </a:pPr>
            <a:r>
              <a:rPr lang="ru-RU" sz="4000" dirty="0" smtClean="0"/>
              <a:t>- </a:t>
            </a:r>
            <a:r>
              <a:rPr lang="en-US" sz="4000" dirty="0" smtClean="0"/>
              <a:t> </a:t>
            </a:r>
            <a:r>
              <a:rPr lang="ru-RU" sz="4000" dirty="0" smtClean="0"/>
              <a:t>содействовать воспитанию таких качеств личности как самостоятельность, настойчивость, любознательность,  целеустремленность, ответственность, умение преодолевать трудности.</a:t>
            </a:r>
          </a:p>
          <a:p>
            <a:pPr lvl="3"/>
            <a:endParaRPr lang="ru-RU" sz="4000" dirty="0" smtClean="0">
              <a:latin typeface="+mj-lt"/>
            </a:endParaRPr>
          </a:p>
        </p:txBody>
      </p:sp>
      <p:sp>
        <p:nvSpPr>
          <p:cNvPr id="4" name="Заголовок 3"/>
          <p:cNvSpPr>
            <a:spLocks noGrp="1"/>
          </p:cNvSpPr>
          <p:nvPr>
            <p:ph type="title"/>
          </p:nvPr>
        </p:nvSpPr>
        <p:spPr>
          <a:xfrm>
            <a:off x="457200" y="790993"/>
            <a:ext cx="8229600" cy="45719"/>
          </a:xfrm>
        </p:spPr>
        <p:txBody>
          <a:bodyPr>
            <a:normAutofit fontScale="90000"/>
          </a:bodyPr>
          <a:lstStyle/>
          <a:p>
            <a:endParaRPr lang="ru-RU" dirty="0"/>
          </a:p>
        </p:txBody>
      </p:sp>
      <p:sp>
        <p:nvSpPr>
          <p:cNvPr id="5" name="Заголовок 2"/>
          <p:cNvSpPr txBox="1">
            <a:spLocks/>
          </p:cNvSpPr>
          <p:nvPr/>
        </p:nvSpPr>
        <p:spPr>
          <a:xfrm>
            <a:off x="1043608" y="548681"/>
            <a:ext cx="7200800" cy="108012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5200" b="0" i="0" u="sng"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3456384"/>
          </a:xfrm>
        </p:spPr>
        <p:txBody>
          <a:bodyPr/>
          <a:lstStyle/>
          <a:p>
            <a:endParaRPr lang="ru-RU" dirty="0"/>
          </a:p>
          <a:p>
            <a:endParaRPr lang="ru-RU" dirty="0"/>
          </a:p>
        </p:txBody>
      </p:sp>
      <p:sp>
        <p:nvSpPr>
          <p:cNvPr id="2" name="Заголовок 1"/>
          <p:cNvSpPr>
            <a:spLocks noGrp="1"/>
          </p:cNvSpPr>
          <p:nvPr>
            <p:ph type="title"/>
          </p:nvPr>
        </p:nvSpPr>
        <p:spPr>
          <a:xfrm>
            <a:off x="611560" y="404664"/>
            <a:ext cx="8136904" cy="3816424"/>
          </a:xfrm>
          <a:scene3d>
            <a:camera prst="orthographicFront"/>
            <a:lightRig rig="threePt" dir="t"/>
          </a:scene3d>
          <a:sp3d>
            <a:bevelT/>
          </a:sp3d>
        </p:spPr>
        <p:txBody>
          <a:bodyPr>
            <a:noAutofit/>
          </a:bodyPr>
          <a:lstStyle/>
          <a:p>
            <a:pPr algn="ctr"/>
            <a:r>
              <a:rPr lang="ru-RU" sz="4400" dirty="0" smtClean="0">
                <a:cs typeface="Times New Roman" pitchFamily="18" charset="0"/>
              </a:rPr>
              <a:t/>
            </a:r>
            <a:br>
              <a:rPr lang="ru-RU" sz="4400" dirty="0" smtClean="0">
                <a:cs typeface="Times New Roman" pitchFamily="18" charset="0"/>
              </a:rPr>
            </a:br>
            <a:r>
              <a:rPr lang="ru-RU" sz="4400" dirty="0" smtClean="0">
                <a:cs typeface="Times New Roman" pitchFamily="18" charset="0"/>
              </a:rPr>
              <a:t/>
            </a:r>
            <a:br>
              <a:rPr lang="ru-RU" sz="4400" dirty="0" smtClean="0">
                <a:cs typeface="Times New Roman" pitchFamily="18" charset="0"/>
              </a:rPr>
            </a:br>
            <a:r>
              <a:rPr lang="ru-RU" sz="4400" dirty="0" smtClean="0">
                <a:cs typeface="Times New Roman" pitchFamily="18" charset="0"/>
              </a:rPr>
              <a:t/>
            </a:r>
            <a:br>
              <a:rPr lang="ru-RU" sz="4400" dirty="0" smtClean="0">
                <a:cs typeface="Times New Roman" pitchFamily="18" charset="0"/>
              </a:rPr>
            </a:br>
            <a:r>
              <a:rPr lang="ru-RU" sz="4400" dirty="0" smtClean="0">
                <a:cs typeface="Times New Roman" pitchFamily="18" charset="0"/>
              </a:rPr>
              <a:t/>
            </a:r>
            <a:br>
              <a:rPr lang="ru-RU" sz="4400" dirty="0" smtClean="0">
                <a:cs typeface="Times New Roman" pitchFamily="18" charset="0"/>
              </a:rPr>
            </a:br>
            <a:r>
              <a:rPr lang="ru-RU" sz="4800" dirty="0" smtClean="0"/>
              <a:t>    </a:t>
            </a:r>
            <a:br>
              <a:rPr lang="ru-RU" sz="4800" dirty="0" smtClean="0"/>
            </a:br>
            <a:r>
              <a:rPr lang="ru-RU" sz="4800" dirty="0" smtClean="0"/>
              <a:t/>
            </a:r>
            <a:br>
              <a:rPr lang="ru-RU" sz="4800" dirty="0" smtClean="0"/>
            </a:br>
            <a:r>
              <a:rPr lang="ru-RU" sz="4800" dirty="0" smtClean="0"/>
              <a:t>  </a:t>
            </a:r>
            <a:r>
              <a:rPr lang="ru-RU" sz="3700" dirty="0" smtClean="0">
                <a:solidFill>
                  <a:schemeClr val="tx2">
                    <a:lumMod val="50000"/>
                  </a:schemeClr>
                </a:solidFill>
              </a:rPr>
              <a:t>«Что значит владение математикой? Это есть умение решать задачи, причем не только стандартные, но и требующие известной независимости мышления, здравого смысла, оригинальности, изобретательности»</a:t>
            </a:r>
            <a:r>
              <a:rPr lang="ru-RU" sz="3700" dirty="0" smtClean="0"/>
              <a:t/>
            </a:r>
            <a:br>
              <a:rPr lang="ru-RU" sz="3700" dirty="0" smtClean="0"/>
            </a:br>
            <a:endParaRPr lang="ru-RU" sz="3700" dirty="0">
              <a:solidFill>
                <a:schemeClr val="accent1">
                  <a:lumMod val="50000"/>
                </a:schemeClr>
              </a:solidFill>
              <a:cs typeface="Times New Roman" pitchFamily="18" charset="0"/>
            </a:endParaRPr>
          </a:p>
        </p:txBody>
      </p:sp>
      <p:pic>
        <p:nvPicPr>
          <p:cNvPr id="2050" name="Picture 2" descr="E:\Documents and Settings\user\Рабочий стол\Для сайта\ii.jpg"/>
          <p:cNvPicPr>
            <a:picLocks noChangeAspect="1" noChangeArrowheads="1"/>
          </p:cNvPicPr>
          <p:nvPr/>
        </p:nvPicPr>
        <p:blipFill>
          <a:blip r:embed="rId2" cstate="print"/>
          <a:srcRect/>
          <a:stretch>
            <a:fillRect/>
          </a:stretch>
        </p:blipFill>
        <p:spPr bwMode="auto">
          <a:xfrm>
            <a:off x="1691680" y="3645024"/>
            <a:ext cx="2448272" cy="2952328"/>
          </a:xfrm>
          <a:prstGeom prst="rect">
            <a:avLst/>
          </a:prstGeom>
          <a:noFill/>
        </p:spPr>
      </p:pic>
      <p:sp>
        <p:nvSpPr>
          <p:cNvPr id="11" name="Прямоугольник 10"/>
          <p:cNvSpPr/>
          <p:nvPr/>
        </p:nvSpPr>
        <p:spPr>
          <a:xfrm>
            <a:off x="6012160" y="3501009"/>
            <a:ext cx="2592288" cy="1461939"/>
          </a:xfrm>
          <a:prstGeom prst="rect">
            <a:avLst/>
          </a:prstGeom>
        </p:spPr>
        <p:txBody>
          <a:bodyPr wrap="square">
            <a:spAutoFit/>
          </a:bodyPr>
          <a:lstStyle/>
          <a:p>
            <a:pPr lvl="0"/>
            <a:endParaRPr lang="ru-RU" dirty="0" smtClean="0">
              <a:solidFill>
                <a:prstClr val="black"/>
              </a:solidFill>
            </a:endParaRPr>
          </a:p>
          <a:p>
            <a:pPr lvl="0"/>
            <a:endParaRPr lang="ru-RU" dirty="0" smtClean="0">
              <a:solidFill>
                <a:prstClr val="black"/>
              </a:solidFill>
            </a:endParaRPr>
          </a:p>
          <a:p>
            <a:pPr lvl="0"/>
            <a:endParaRPr lang="ru-RU" dirty="0" smtClean="0">
              <a:solidFill>
                <a:prstClr val="black"/>
              </a:solidFill>
            </a:endParaRPr>
          </a:p>
          <a:p>
            <a:pPr lvl="0"/>
            <a:r>
              <a:rPr lang="ru-RU" dirty="0" smtClean="0">
                <a:solidFill>
                  <a:prstClr val="black"/>
                </a:solidFill>
              </a:rPr>
              <a:t>        </a:t>
            </a:r>
            <a:r>
              <a:rPr lang="ru-RU" sz="3500" dirty="0" smtClean="0">
                <a:solidFill>
                  <a:prstClr val="black"/>
                </a:solidFill>
              </a:rPr>
              <a:t>Д. Пойа</a:t>
            </a:r>
            <a:endParaRPr lang="ru-RU" sz="3500" dirty="0">
              <a:solidFill>
                <a:prstClr val="black"/>
              </a:solidFill>
            </a:endParaRPr>
          </a:p>
        </p:txBody>
      </p:sp>
    </p:spTree>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Рисунок 3" descr="http://tatyana-chulan.ucoz.ru/_fr/0/0304888.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Текст 4"/>
          <p:cNvSpPr>
            <a:spLocks noGrp="1"/>
          </p:cNvSpPr>
          <p:nvPr>
            <p:ph type="body" idx="1"/>
          </p:nvPr>
        </p:nvSpPr>
        <p:spPr>
          <a:xfrm>
            <a:off x="595913" y="1556792"/>
            <a:ext cx="3672408" cy="3384376"/>
          </a:xfrm>
        </p:spPr>
        <p:txBody>
          <a:bodyPr>
            <a:noAutofit/>
          </a:bodyPr>
          <a:lstStyle/>
          <a:p>
            <a:pPr lvl="0">
              <a:lnSpc>
                <a:spcPct val="150000"/>
              </a:lnSpc>
            </a:pPr>
            <a:r>
              <a:rPr lang="ru-RU" sz="2400" dirty="0" smtClean="0"/>
              <a:t>1.  Задачи на движение </a:t>
            </a:r>
            <a:endParaRPr lang="ru-RU" sz="2400" dirty="0">
              <a:solidFill>
                <a:srgbClr val="002060"/>
              </a:solidFill>
            </a:endParaRPr>
          </a:p>
          <a:p>
            <a:pPr marL="457200" lvl="0" indent="-457200">
              <a:lnSpc>
                <a:spcPct val="150000"/>
              </a:lnSpc>
            </a:pPr>
            <a:r>
              <a:rPr lang="ru-RU" sz="2400" dirty="0" smtClean="0">
                <a:solidFill>
                  <a:srgbClr val="002060"/>
                </a:solidFill>
              </a:rPr>
              <a:t>2.  </a:t>
            </a:r>
            <a:r>
              <a:rPr lang="ru-RU" sz="2400" dirty="0" smtClean="0"/>
              <a:t>Задачи на совместную работу </a:t>
            </a:r>
            <a:endParaRPr lang="ru-RU" sz="2400" dirty="0">
              <a:solidFill>
                <a:srgbClr val="002060"/>
              </a:solidFill>
            </a:endParaRPr>
          </a:p>
          <a:p>
            <a:pPr marL="457200" lvl="0" indent="-457200">
              <a:lnSpc>
                <a:spcPct val="150000"/>
              </a:lnSpc>
            </a:pPr>
            <a:r>
              <a:rPr lang="ru-RU" sz="2400" dirty="0" smtClean="0">
                <a:solidFill>
                  <a:srgbClr val="002060"/>
                </a:solidFill>
              </a:rPr>
              <a:t>3.  </a:t>
            </a:r>
            <a:r>
              <a:rPr lang="ru-RU" sz="2400" dirty="0" smtClean="0"/>
              <a:t>Задачи на проценты </a:t>
            </a:r>
            <a:endParaRPr lang="ru-RU" sz="2400" dirty="0" smtClean="0">
              <a:solidFill>
                <a:srgbClr val="002060"/>
              </a:solidFill>
            </a:endParaRPr>
          </a:p>
          <a:p>
            <a:pPr marL="457200" lvl="0" indent="-457200">
              <a:lnSpc>
                <a:spcPct val="150000"/>
              </a:lnSpc>
            </a:pPr>
            <a:r>
              <a:rPr lang="ru-RU" sz="2400" dirty="0" smtClean="0">
                <a:solidFill>
                  <a:srgbClr val="002060"/>
                </a:solidFill>
              </a:rPr>
              <a:t>4.  </a:t>
            </a:r>
            <a:r>
              <a:rPr lang="ru-RU" sz="2400" dirty="0" smtClean="0"/>
              <a:t>Задачи на числовые зависимости</a:t>
            </a:r>
            <a:endParaRPr lang="ru-RU" sz="2400" dirty="0" smtClean="0">
              <a:solidFill>
                <a:srgbClr val="002060"/>
              </a:solidFill>
            </a:endParaRPr>
          </a:p>
          <a:p>
            <a:pPr marL="457200" indent="-457200"/>
            <a:endParaRPr lang="ru-RU" sz="1900" i="1" dirty="0">
              <a:solidFill>
                <a:srgbClr val="002060"/>
              </a:solidFill>
            </a:endParaRPr>
          </a:p>
        </p:txBody>
      </p:sp>
      <p:sp>
        <p:nvSpPr>
          <p:cNvPr id="3" name="Заголовок 2"/>
          <p:cNvSpPr>
            <a:spLocks noGrp="1"/>
          </p:cNvSpPr>
          <p:nvPr>
            <p:ph type="title"/>
          </p:nvPr>
        </p:nvSpPr>
        <p:spPr>
          <a:xfrm>
            <a:off x="493204" y="-9624"/>
            <a:ext cx="8229600" cy="1143000"/>
          </a:xfrm>
        </p:spPr>
        <p:txBody>
          <a:bodyPr/>
          <a:lstStyle/>
          <a:p>
            <a:pPr algn="ctr"/>
            <a:r>
              <a:rPr lang="ru-RU" dirty="0" smtClean="0">
                <a:solidFill>
                  <a:schemeClr val="accent2">
                    <a:lumMod val="75000"/>
                  </a:schemeClr>
                </a:solidFill>
              </a:rPr>
              <a:t>Актуализация знаний </a:t>
            </a:r>
            <a:endParaRPr lang="ru-RU" dirty="0">
              <a:solidFill>
                <a:schemeClr val="accent2">
                  <a:lumMod val="75000"/>
                </a:schemeClr>
              </a:solidFill>
            </a:endParaRPr>
          </a:p>
        </p:txBody>
      </p:sp>
      <p:sp>
        <p:nvSpPr>
          <p:cNvPr id="10" name="Текст 9"/>
          <p:cNvSpPr>
            <a:spLocks noGrp="1"/>
          </p:cNvSpPr>
          <p:nvPr>
            <p:ph type="body" idx="3"/>
          </p:nvPr>
        </p:nvSpPr>
        <p:spPr>
          <a:xfrm>
            <a:off x="4427984" y="1628800"/>
            <a:ext cx="4040188" cy="3024336"/>
          </a:xfrm>
        </p:spPr>
        <p:txBody>
          <a:bodyPr>
            <a:noAutofit/>
          </a:bodyPr>
          <a:lstStyle/>
          <a:p>
            <a:pPr marL="342900" lvl="0" indent="-342900">
              <a:lnSpc>
                <a:spcPct val="110000"/>
              </a:lnSpc>
              <a:buFontTx/>
              <a:buChar char="-"/>
            </a:pPr>
            <a:r>
              <a:rPr lang="ru-RU" sz="2400" dirty="0" smtClean="0"/>
              <a:t>средняя скорость автобуса;</a:t>
            </a:r>
          </a:p>
          <a:p>
            <a:pPr marL="342900" lvl="0" indent="-342900">
              <a:lnSpc>
                <a:spcPct val="110000"/>
              </a:lnSpc>
              <a:buFontTx/>
              <a:buChar char="-"/>
            </a:pPr>
            <a:r>
              <a:rPr lang="ru-RU" sz="2400" dirty="0" smtClean="0"/>
              <a:t>совместная прополка огорода;</a:t>
            </a:r>
          </a:p>
          <a:p>
            <a:pPr marL="342900" lvl="0" indent="-342900">
              <a:lnSpc>
                <a:spcPct val="110000"/>
              </a:lnSpc>
              <a:buFontTx/>
              <a:buChar char="-"/>
            </a:pPr>
            <a:r>
              <a:rPr lang="ru-RU" sz="2400" dirty="0" smtClean="0"/>
              <a:t> изменение цены товара;</a:t>
            </a:r>
          </a:p>
          <a:p>
            <a:pPr marL="342900" lvl="0" indent="-342900">
              <a:lnSpc>
                <a:spcPct val="110000"/>
              </a:lnSpc>
              <a:buFontTx/>
              <a:buChar char="-"/>
            </a:pPr>
            <a:r>
              <a:rPr lang="ru-RU" sz="2400" dirty="0" smtClean="0"/>
              <a:t>использование хозяйственного мыла.</a:t>
            </a:r>
          </a:p>
        </p:txBody>
      </p:sp>
      <p:sp>
        <p:nvSpPr>
          <p:cNvPr id="2" name="TextBox 1"/>
          <p:cNvSpPr txBox="1"/>
          <p:nvPr/>
        </p:nvSpPr>
        <p:spPr>
          <a:xfrm>
            <a:off x="2339752" y="1556792"/>
            <a:ext cx="184731" cy="369332"/>
          </a:xfrm>
          <a:prstGeom prst="rect">
            <a:avLst/>
          </a:prstGeom>
          <a:noFill/>
        </p:spPr>
        <p:txBody>
          <a:bodyPr wrap="none" rtlCol="0">
            <a:spAutoFit/>
          </a:bodyPr>
          <a:lstStyle/>
          <a:p>
            <a:endParaRPr lang="ru-RU" dirty="0"/>
          </a:p>
        </p:txBody>
      </p:sp>
      <p:sp>
        <p:nvSpPr>
          <p:cNvPr id="6" name="TextBox 5"/>
          <p:cNvSpPr txBox="1"/>
          <p:nvPr/>
        </p:nvSpPr>
        <p:spPr>
          <a:xfrm>
            <a:off x="6056260" y="1163322"/>
            <a:ext cx="184731" cy="369332"/>
          </a:xfrm>
          <a:prstGeom prst="rect">
            <a:avLst/>
          </a:prstGeom>
          <a:noFill/>
        </p:spPr>
        <p:txBody>
          <a:bodyPr wrap="none" rtlCol="0">
            <a:spAutoFit/>
          </a:bodyPr>
          <a:lstStyle/>
          <a:p>
            <a:endParaRPr lang="ru-RU" dirty="0">
              <a:solidFill>
                <a:srgbClr val="002060"/>
              </a:solidFill>
            </a:endParaRPr>
          </a:p>
        </p:txBody>
      </p:sp>
      <p:cxnSp>
        <p:nvCxnSpPr>
          <p:cNvPr id="8" name="Прямая соединительная линия 7"/>
          <p:cNvCxnSpPr/>
          <p:nvPr/>
        </p:nvCxnSpPr>
        <p:spPr>
          <a:xfrm>
            <a:off x="4355976" y="1532654"/>
            <a:ext cx="0" cy="4745308"/>
          </a:xfrm>
          <a:prstGeom prst="line">
            <a:avLst/>
          </a:prstGeom>
        </p:spPr>
        <p:style>
          <a:lnRef idx="3">
            <a:schemeClr val="accent3"/>
          </a:lnRef>
          <a:fillRef idx="0">
            <a:schemeClr val="accent3"/>
          </a:fillRef>
          <a:effectRef idx="2">
            <a:schemeClr val="accent3"/>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892480" cy="2448272"/>
          </a:xfrm>
        </p:spPr>
        <p:txBody>
          <a:bodyPr>
            <a:noAutofit/>
          </a:bodyPr>
          <a:lstStyle/>
          <a:p>
            <a:r>
              <a:rPr lang="ru-RU" sz="3100" b="1" dirty="0" smtClean="0">
                <a:solidFill>
                  <a:srgbClr val="002060"/>
                </a:solidFill>
              </a:rPr>
              <a:t>Задача №</a:t>
            </a:r>
            <a:r>
              <a:rPr lang="ru-RU" sz="4100" b="1" dirty="0" smtClean="0">
                <a:solidFill>
                  <a:srgbClr val="002060"/>
                </a:solidFill>
              </a:rPr>
              <a:t>1</a:t>
            </a:r>
            <a:r>
              <a:rPr lang="ru-RU" sz="3100" b="1" dirty="0" smtClean="0">
                <a:solidFill>
                  <a:srgbClr val="002060"/>
                </a:solidFill>
              </a:rPr>
              <a:t/>
            </a:r>
            <a:br>
              <a:rPr lang="ru-RU" sz="3100" b="1" dirty="0" smtClean="0">
                <a:solidFill>
                  <a:srgbClr val="002060"/>
                </a:solidFill>
              </a:rPr>
            </a:br>
            <a:r>
              <a:rPr lang="ru-RU" sz="3100" b="1" dirty="0" smtClean="0">
                <a:solidFill>
                  <a:srgbClr val="002060"/>
                </a:solidFill>
              </a:rPr>
              <a:t> </a:t>
            </a:r>
            <a:r>
              <a:rPr lang="ru-RU" sz="2900" dirty="0" smtClean="0">
                <a:solidFill>
                  <a:srgbClr val="002060"/>
                </a:solidFill>
              </a:rPr>
              <a:t>Теплоход  проходит от пристани А до пристани В по течению реки за 3 часа, а против течения – за 4 часа. За сколько часов проплывет это расстояние плот?</a:t>
            </a:r>
            <a:r>
              <a:rPr lang="ru-RU" sz="2800" dirty="0" smtClean="0">
                <a:solidFill>
                  <a:srgbClr val="002060"/>
                </a:solidFill>
              </a:rPr>
              <a:t/>
            </a:r>
            <a:br>
              <a:rPr lang="ru-RU" sz="2800" dirty="0" smtClean="0">
                <a:solidFill>
                  <a:srgbClr val="002060"/>
                </a:solidFill>
              </a:rPr>
            </a:br>
            <a:endParaRPr lang="ru-RU" sz="2800" b="1" dirty="0">
              <a:solidFill>
                <a:srgbClr val="002060"/>
              </a:solidFill>
              <a:latin typeface="Comic Sans MS" pitchFamily="66" charset="0"/>
            </a:endParaRPr>
          </a:p>
        </p:txBody>
      </p:sp>
      <p:pic>
        <p:nvPicPr>
          <p:cNvPr id="3074" name="Picture 2" descr="E:\Documents and Settings\user\Рабочий стол\Для сайта\1028398427.jpg"/>
          <p:cNvPicPr>
            <a:picLocks noChangeAspect="1" noChangeArrowheads="1"/>
          </p:cNvPicPr>
          <p:nvPr/>
        </p:nvPicPr>
        <p:blipFill>
          <a:blip r:embed="rId2" cstate="print"/>
          <a:srcRect/>
          <a:stretch>
            <a:fillRect/>
          </a:stretch>
        </p:blipFill>
        <p:spPr bwMode="auto">
          <a:xfrm>
            <a:off x="251520" y="2204864"/>
            <a:ext cx="8712968" cy="4464496"/>
          </a:xfrm>
          <a:prstGeom prst="rect">
            <a:avLst/>
          </a:prstGeom>
          <a:noFill/>
        </p:spPr>
      </p:pic>
    </p:spTree>
    <p:extLst>
      <p:ext uri="{BB962C8B-B14F-4D97-AF65-F5344CB8AC3E}">
        <p14:creationId xmlns:p14="http://schemas.microsoft.com/office/powerpoint/2010/main" xmlns="" val="12327696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251520" y="0"/>
            <a:ext cx="8688263" cy="5981328"/>
          </a:xfrm>
        </p:spPr>
        <p:txBody>
          <a:bodyPr>
            <a:normAutofit fontScale="90000"/>
          </a:bodyPr>
          <a:lstStyle/>
          <a:p>
            <a:r>
              <a:rPr lang="ru-RU" sz="2700" b="1" i="1" dirty="0" smtClean="0">
                <a:solidFill>
                  <a:srgbClr val="002060"/>
                </a:solidFill>
                <a:latin typeface="Comic Sans MS" pitchFamily="66" charset="0"/>
              </a:rPr>
              <a:t/>
            </a:r>
            <a:br>
              <a:rPr lang="ru-RU" sz="2700" b="1" i="1" dirty="0" smtClean="0">
                <a:solidFill>
                  <a:srgbClr val="002060"/>
                </a:solidFill>
                <a:latin typeface="Comic Sans MS" pitchFamily="66" charset="0"/>
              </a:rPr>
            </a:br>
            <a:r>
              <a:rPr lang="ru-RU" sz="2700" b="1" i="1" dirty="0" smtClean="0">
                <a:solidFill>
                  <a:srgbClr val="002060"/>
                </a:solidFill>
                <a:latin typeface="Comic Sans MS" pitchFamily="66" charset="0"/>
              </a:rPr>
              <a:t>         Х – расстояние между пристанями А и В</a:t>
            </a:r>
            <a:r>
              <a:rPr lang="ru-RU" sz="2700" b="1" i="1" dirty="0" smtClean="0">
                <a:solidFill>
                  <a:srgbClr val="C00000"/>
                </a:solidFill>
                <a:latin typeface="Comic Sans MS" pitchFamily="66" charset="0"/>
              </a:rPr>
              <a:t/>
            </a:r>
            <a:br>
              <a:rPr lang="ru-RU" sz="2700" b="1" i="1" dirty="0" smtClean="0">
                <a:solidFill>
                  <a:srgbClr val="C00000"/>
                </a:solidFill>
                <a:latin typeface="Comic Sans MS" pitchFamily="66" charset="0"/>
              </a:rPr>
            </a:br>
            <a:r>
              <a:rPr lang="ru-RU" sz="2700" b="1" i="1" dirty="0" smtClean="0">
                <a:solidFill>
                  <a:srgbClr val="C00000"/>
                </a:solidFill>
                <a:latin typeface="Comic Sans MS" pitchFamily="66" charset="0"/>
              </a:rPr>
              <a:t/>
            </a:r>
            <a:br>
              <a:rPr lang="ru-RU" sz="2700" b="1" i="1" dirty="0" smtClean="0">
                <a:solidFill>
                  <a:srgbClr val="C00000"/>
                </a:solidFill>
                <a:latin typeface="Comic Sans MS" pitchFamily="66" charset="0"/>
              </a:rPr>
            </a:br>
            <a:r>
              <a:rPr lang="ru-RU" sz="2800" dirty="0" smtClean="0">
                <a:solidFill>
                  <a:srgbClr val="7030A0"/>
                </a:solidFill>
                <a:latin typeface="Tahoma" pitchFamily="34" charset="0"/>
                <a:cs typeface="Tahoma" pitchFamily="34" charset="0"/>
              </a:rPr>
              <a:t>1)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 : 3 =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/3 (км/ч) – скорость теплохода по течению;</a:t>
            </a:r>
            <a:br>
              <a:rPr lang="ru-RU" sz="2800" dirty="0" smtClean="0">
                <a:solidFill>
                  <a:srgbClr val="7030A0"/>
                </a:solidFill>
                <a:latin typeface="Tahoma" pitchFamily="34" charset="0"/>
                <a:cs typeface="Tahoma" pitchFamily="34" charset="0"/>
              </a:rPr>
            </a:br>
            <a:r>
              <a:rPr lang="ru-RU" sz="2800" dirty="0" smtClean="0">
                <a:solidFill>
                  <a:srgbClr val="7030A0"/>
                </a:solidFill>
                <a:latin typeface="Tahoma" pitchFamily="34" charset="0"/>
                <a:cs typeface="Tahoma" pitchFamily="34" charset="0"/>
              </a:rPr>
              <a:t>2)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 : 4 =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/4 (км/ч) – скорость теплохода против  течения;</a:t>
            </a:r>
            <a:br>
              <a:rPr lang="ru-RU" sz="2800" dirty="0" smtClean="0">
                <a:solidFill>
                  <a:srgbClr val="7030A0"/>
                </a:solidFill>
                <a:latin typeface="Tahoma" pitchFamily="34" charset="0"/>
                <a:cs typeface="Tahoma" pitchFamily="34" charset="0"/>
              </a:rPr>
            </a:br>
            <a:r>
              <a:rPr lang="ru-RU" sz="2800" dirty="0" smtClean="0">
                <a:solidFill>
                  <a:srgbClr val="7030A0"/>
                </a:solidFill>
                <a:latin typeface="Tahoma" pitchFamily="34" charset="0"/>
                <a:cs typeface="Tahoma" pitchFamily="34" charset="0"/>
              </a:rPr>
              <a:t>3)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/3  –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/4) : 2 =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/24 (км/ч)   – скорость течения реки; </a:t>
            </a:r>
            <a:br>
              <a:rPr lang="ru-RU" sz="2800" dirty="0" smtClean="0">
                <a:solidFill>
                  <a:srgbClr val="7030A0"/>
                </a:solidFill>
                <a:latin typeface="Tahoma" pitchFamily="34" charset="0"/>
                <a:cs typeface="Tahoma" pitchFamily="34" charset="0"/>
              </a:rPr>
            </a:br>
            <a:r>
              <a:rPr lang="ru-RU" sz="2800" dirty="0" smtClean="0">
                <a:solidFill>
                  <a:srgbClr val="7030A0"/>
                </a:solidFill>
                <a:latin typeface="Tahoma" pitchFamily="34" charset="0"/>
                <a:cs typeface="Tahoma" pitchFamily="34" charset="0"/>
              </a:rPr>
              <a:t> 4)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 : </a:t>
            </a:r>
            <a:r>
              <a:rPr lang="ru-RU" sz="2800" dirty="0" err="1" smtClean="0">
                <a:solidFill>
                  <a:srgbClr val="7030A0"/>
                </a:solidFill>
                <a:latin typeface="Tahoma" pitchFamily="34" charset="0"/>
                <a:cs typeface="Tahoma" pitchFamily="34" charset="0"/>
              </a:rPr>
              <a:t>х</a:t>
            </a:r>
            <a:r>
              <a:rPr lang="ru-RU" sz="2800" dirty="0" smtClean="0">
                <a:solidFill>
                  <a:srgbClr val="7030A0"/>
                </a:solidFill>
                <a:latin typeface="Tahoma" pitchFamily="34" charset="0"/>
                <a:cs typeface="Tahoma" pitchFamily="34" charset="0"/>
              </a:rPr>
              <a:t>/24 = 24 (ч) -  за столько часов проплывет от А до В плот.</a:t>
            </a:r>
            <a:br>
              <a:rPr lang="ru-RU" sz="2800" dirty="0" smtClean="0">
                <a:solidFill>
                  <a:srgbClr val="7030A0"/>
                </a:solidFill>
                <a:latin typeface="Tahoma" pitchFamily="34" charset="0"/>
                <a:cs typeface="Tahoma" pitchFamily="34" charset="0"/>
              </a:rPr>
            </a:br>
            <a:r>
              <a:rPr lang="ru-RU" sz="2800" dirty="0" smtClean="0">
                <a:solidFill>
                  <a:srgbClr val="7030A0"/>
                </a:solidFill>
                <a:latin typeface="Tahoma" pitchFamily="34" charset="0"/>
                <a:cs typeface="Tahoma" pitchFamily="34" charset="0"/>
              </a:rPr>
              <a:t>              </a:t>
            </a:r>
            <a:br>
              <a:rPr lang="ru-RU" sz="2800" dirty="0" smtClean="0">
                <a:solidFill>
                  <a:srgbClr val="7030A0"/>
                </a:solidFill>
                <a:latin typeface="Tahoma" pitchFamily="34" charset="0"/>
                <a:cs typeface="Tahoma" pitchFamily="34" charset="0"/>
              </a:rPr>
            </a:br>
            <a:r>
              <a:rPr lang="ru-RU" sz="2800" dirty="0" smtClean="0">
                <a:solidFill>
                  <a:srgbClr val="7030A0"/>
                </a:solidFill>
                <a:latin typeface="Tahoma" pitchFamily="34" charset="0"/>
                <a:cs typeface="Tahoma" pitchFamily="34" charset="0"/>
              </a:rPr>
              <a:t>Ответ: 24  ч.</a:t>
            </a:r>
            <a:br>
              <a:rPr lang="ru-RU" sz="2800" dirty="0" smtClean="0">
                <a:solidFill>
                  <a:srgbClr val="7030A0"/>
                </a:solidFill>
                <a:latin typeface="Tahoma" pitchFamily="34" charset="0"/>
                <a:cs typeface="Tahoma" pitchFamily="34" charset="0"/>
              </a:rPr>
            </a:br>
            <a:endParaRPr lang="ru-RU" sz="2800" b="1" i="1" dirty="0">
              <a:solidFill>
                <a:srgbClr val="7030A0"/>
              </a:solidFill>
              <a:latin typeface="Tahoma" pitchFamily="34" charset="0"/>
              <a:cs typeface="Tahoma" pitchFamily="34" charset="0"/>
            </a:endParaRPr>
          </a:p>
        </p:txBody>
      </p:sp>
      <p:cxnSp>
        <p:nvCxnSpPr>
          <p:cNvPr id="13" name="Прямая соединительная линия 12"/>
          <p:cNvCxnSpPr/>
          <p:nvPr/>
        </p:nvCxnSpPr>
        <p:spPr>
          <a:xfrm>
            <a:off x="467544" y="908720"/>
            <a:ext cx="8244916" cy="4239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1520" y="476672"/>
            <a:ext cx="360040" cy="461665"/>
          </a:xfrm>
          <a:prstGeom prst="rect">
            <a:avLst/>
          </a:prstGeom>
          <a:noFill/>
        </p:spPr>
        <p:txBody>
          <a:bodyPr wrap="square" rtlCol="0">
            <a:spAutoFit/>
          </a:bodyPr>
          <a:lstStyle/>
          <a:p>
            <a:r>
              <a:rPr lang="ru-RU" sz="2400" dirty="0" smtClean="0"/>
              <a:t>А</a:t>
            </a:r>
            <a:endParaRPr lang="ru-RU" sz="2400" dirty="0"/>
          </a:p>
        </p:txBody>
      </p:sp>
      <p:sp>
        <p:nvSpPr>
          <p:cNvPr id="21" name="TextBox 20"/>
          <p:cNvSpPr txBox="1"/>
          <p:nvPr/>
        </p:nvSpPr>
        <p:spPr>
          <a:xfrm>
            <a:off x="8676456" y="476672"/>
            <a:ext cx="467544" cy="461665"/>
          </a:xfrm>
          <a:prstGeom prst="rect">
            <a:avLst/>
          </a:prstGeom>
          <a:noFill/>
        </p:spPr>
        <p:txBody>
          <a:bodyPr wrap="square" rtlCol="0">
            <a:spAutoFit/>
          </a:bodyPr>
          <a:lstStyle/>
          <a:p>
            <a:r>
              <a:rPr lang="ru-RU" sz="2400" dirty="0" smtClean="0"/>
              <a:t>В</a:t>
            </a:r>
            <a:endParaRPr lang="ru-RU" sz="2400" dirty="0"/>
          </a:p>
        </p:txBody>
      </p:sp>
      <p:cxnSp>
        <p:nvCxnSpPr>
          <p:cNvPr id="23" name="Прямая со стрелкой 22"/>
          <p:cNvCxnSpPr/>
          <p:nvPr/>
        </p:nvCxnSpPr>
        <p:spPr>
          <a:xfrm>
            <a:off x="2267744" y="548680"/>
            <a:ext cx="136815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5364088" y="548680"/>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83768" y="188640"/>
            <a:ext cx="648072" cy="400110"/>
          </a:xfrm>
          <a:prstGeom prst="rect">
            <a:avLst/>
          </a:prstGeom>
          <a:noFill/>
        </p:spPr>
        <p:txBody>
          <a:bodyPr wrap="square" rtlCol="0">
            <a:spAutoFit/>
          </a:bodyPr>
          <a:lstStyle/>
          <a:p>
            <a:r>
              <a:rPr lang="ru-RU" sz="2000" dirty="0" err="1" smtClean="0"/>
              <a:t>х</a:t>
            </a:r>
            <a:r>
              <a:rPr lang="ru-RU" sz="2000" dirty="0" smtClean="0"/>
              <a:t>/3</a:t>
            </a:r>
            <a:endParaRPr lang="ru-RU" sz="2000" dirty="0"/>
          </a:p>
        </p:txBody>
      </p:sp>
      <p:sp>
        <p:nvSpPr>
          <p:cNvPr id="34" name="TextBox 33"/>
          <p:cNvSpPr txBox="1"/>
          <p:nvPr/>
        </p:nvSpPr>
        <p:spPr>
          <a:xfrm rot="10800000" flipH="1" flipV="1">
            <a:off x="5796136" y="132389"/>
            <a:ext cx="720080" cy="400110"/>
          </a:xfrm>
          <a:prstGeom prst="rect">
            <a:avLst/>
          </a:prstGeom>
          <a:noFill/>
        </p:spPr>
        <p:txBody>
          <a:bodyPr wrap="square" rtlCol="0">
            <a:spAutoFit/>
          </a:bodyPr>
          <a:lstStyle/>
          <a:p>
            <a:r>
              <a:rPr lang="ru-RU" sz="2000" dirty="0" err="1" smtClean="0"/>
              <a:t>х</a:t>
            </a:r>
            <a:r>
              <a:rPr lang="ru-RU" sz="2000" dirty="0" smtClean="0"/>
              <a:t>/4</a:t>
            </a:r>
            <a:endParaRPr lang="ru-RU" sz="2000" dirty="0"/>
          </a:p>
        </p:txBody>
      </p:sp>
      <p:pic>
        <p:nvPicPr>
          <p:cNvPr id="53" name="Picture 2"/>
          <p:cNvPicPr>
            <a:picLocks noChangeAspect="1" noChangeArrowheads="1"/>
          </p:cNvPicPr>
          <p:nvPr/>
        </p:nvPicPr>
        <p:blipFill>
          <a:blip r:embed="rId2" cstate="print"/>
          <a:srcRect/>
          <a:stretch>
            <a:fillRect/>
          </a:stretch>
        </p:blipFill>
        <p:spPr bwMode="auto">
          <a:xfrm>
            <a:off x="6876256" y="188640"/>
            <a:ext cx="1656184" cy="64807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683568" y="188640"/>
            <a:ext cx="1512168" cy="648073"/>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707904" y="260648"/>
            <a:ext cx="1152128" cy="611702"/>
          </a:xfrm>
          <a:prstGeom prst="rect">
            <a:avLst/>
          </a:prstGeom>
          <a:noFill/>
          <a:ln w="9525">
            <a:noFill/>
            <a:miter lim="800000"/>
            <a:headEnd/>
            <a:tailEnd/>
          </a:ln>
          <a:effectLst/>
        </p:spPr>
      </p:pic>
      <p:cxnSp>
        <p:nvCxnSpPr>
          <p:cNvPr id="72" name="Прямая со стрелкой 71"/>
          <p:cNvCxnSpPr/>
          <p:nvPr/>
        </p:nvCxnSpPr>
        <p:spPr>
          <a:xfrm>
            <a:off x="4860032" y="692696"/>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483905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764704"/>
            <a:ext cx="8640961" cy="5184576"/>
          </a:xfrm>
        </p:spPr>
        <p:txBody>
          <a:bodyPr>
            <a:noAutofit/>
          </a:bodyPr>
          <a:lstStyle/>
          <a:p>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2000" dirty="0" smtClean="0">
                <a:solidFill>
                  <a:srgbClr val="002060"/>
                </a:solidFill>
                <a:latin typeface="Tahoma" pitchFamily="34" charset="0"/>
                <a:cs typeface="Tahoma" pitchFamily="34" charset="0"/>
              </a:rPr>
              <a:t>Задача №2   (ЦТ 2016 г, вариант 1, А14).</a:t>
            </a:r>
            <a:r>
              <a:rPr lang="en-US" sz="2000" dirty="0" smtClean="0">
                <a:solidFill>
                  <a:srgbClr val="002060"/>
                </a:solidFill>
                <a:latin typeface="Tahoma" pitchFamily="34" charset="0"/>
                <a:cs typeface="Tahoma" pitchFamily="34" charset="0"/>
              </a:rPr>
              <a:t/>
            </a:r>
            <a:br>
              <a:rPr lang="en-US" sz="2000" dirty="0" smtClean="0">
                <a:solidFill>
                  <a:srgbClr val="002060"/>
                </a:solidFill>
                <a:latin typeface="Tahoma" pitchFamily="34" charset="0"/>
                <a:cs typeface="Tahoma" pitchFamily="34" charset="0"/>
              </a:rPr>
            </a:br>
            <a:r>
              <a:rPr lang="en-US" sz="2000" dirty="0" smtClean="0">
                <a:solidFill>
                  <a:srgbClr val="002060"/>
                </a:solidFill>
                <a:latin typeface="Tahoma" pitchFamily="34" charset="0"/>
                <a:cs typeface="Tahoma" pitchFamily="34" charset="0"/>
              </a:rPr>
              <a:t>   </a:t>
            </a:r>
            <a:r>
              <a:rPr lang="ru-RU" sz="2000" dirty="0" smtClean="0">
                <a:solidFill>
                  <a:srgbClr val="002060"/>
                </a:solidFill>
                <a:latin typeface="Tahoma" pitchFamily="34" charset="0"/>
                <a:cs typeface="Tahoma" pitchFamily="34" charset="0"/>
              </a:rPr>
              <a:t>Из пунктов А и В, расстояние между которыми 160 км, одновременно навстречу друг другу выехали два автомобиля с постоянными и неравными скоростями: из пункта А – со скоростью  </a:t>
            </a:r>
            <a:r>
              <a:rPr lang="en-US" sz="2000" i="1" dirty="0" smtClean="0">
                <a:solidFill>
                  <a:srgbClr val="002060"/>
                </a:solidFill>
                <a:latin typeface="Tahoma" pitchFamily="34" charset="0"/>
                <a:cs typeface="Tahoma" pitchFamily="34" charset="0"/>
              </a:rPr>
              <a:t>a</a:t>
            </a:r>
            <a:r>
              <a:rPr lang="en-US" sz="2000" dirty="0" smtClean="0">
                <a:solidFill>
                  <a:srgbClr val="002060"/>
                </a:solidFill>
                <a:latin typeface="Tahoma" pitchFamily="34" charset="0"/>
                <a:cs typeface="Tahoma" pitchFamily="34" charset="0"/>
              </a:rPr>
              <a:t> </a:t>
            </a:r>
            <a:r>
              <a:rPr lang="ru-RU" sz="2000" dirty="0" smtClean="0">
                <a:solidFill>
                  <a:srgbClr val="002060"/>
                </a:solidFill>
                <a:latin typeface="Tahoma" pitchFamily="34" charset="0"/>
                <a:cs typeface="Tahoma" pitchFamily="34" charset="0"/>
              </a:rPr>
              <a:t>км/ч, из пункта В – со скоростью </a:t>
            </a:r>
            <a:r>
              <a:rPr lang="en-US" sz="2000" i="1" dirty="0" smtClean="0">
                <a:solidFill>
                  <a:srgbClr val="002060"/>
                </a:solidFill>
                <a:latin typeface="Tahoma" pitchFamily="34" charset="0"/>
                <a:cs typeface="Tahoma" pitchFamily="34" charset="0"/>
              </a:rPr>
              <a:t>b </a:t>
            </a:r>
            <a:r>
              <a:rPr lang="ru-RU" sz="2000" dirty="0" smtClean="0">
                <a:solidFill>
                  <a:srgbClr val="002060"/>
                </a:solidFill>
                <a:latin typeface="Tahoma" pitchFamily="34" charset="0"/>
                <a:cs typeface="Tahoma" pitchFamily="34" charset="0"/>
              </a:rPr>
              <a:t>км/ч. Через некоторое время автомобили встретились. Составьте выражение, определяющее расстояние (в километрах) от пункта А до места  встречи автомобилей?</a:t>
            </a:r>
            <a:br>
              <a:rPr lang="ru-RU" sz="20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1) </a:t>
            </a:r>
            <a:r>
              <a:rPr lang="en-US" sz="1800" dirty="0" smtClean="0">
                <a:solidFill>
                  <a:srgbClr val="002060"/>
                </a:solidFill>
                <a:latin typeface="Tahoma" pitchFamily="34" charset="0"/>
                <a:cs typeface="Tahoma" pitchFamily="34" charset="0"/>
              </a:rPr>
              <a:t>160a/(</a:t>
            </a:r>
            <a:r>
              <a:rPr lang="en-US" sz="1800" dirty="0" err="1" smtClean="0">
                <a:solidFill>
                  <a:srgbClr val="002060"/>
                </a:solidFill>
                <a:latin typeface="Tahoma" pitchFamily="34" charset="0"/>
                <a:cs typeface="Tahoma" pitchFamily="34" charset="0"/>
              </a:rPr>
              <a:t>a+b</a:t>
            </a:r>
            <a:r>
              <a:rPr lang="en-US" sz="1800" dirty="0" smtClean="0">
                <a:solidFill>
                  <a:srgbClr val="002060"/>
                </a:solidFill>
                <a:latin typeface="Tahoma" pitchFamily="34" charset="0"/>
                <a:cs typeface="Tahoma" pitchFamily="34" charset="0"/>
              </a:rPr>
              <a:t>)   2) 160/(</a:t>
            </a:r>
            <a:r>
              <a:rPr lang="en-US" sz="1800" dirty="0" err="1" smtClean="0">
                <a:solidFill>
                  <a:srgbClr val="002060"/>
                </a:solidFill>
                <a:latin typeface="Tahoma" pitchFamily="34" charset="0"/>
                <a:cs typeface="Tahoma" pitchFamily="34" charset="0"/>
              </a:rPr>
              <a:t>a+b</a:t>
            </a:r>
            <a:r>
              <a:rPr lang="en-US" sz="1800" dirty="0" smtClean="0">
                <a:solidFill>
                  <a:srgbClr val="002060"/>
                </a:solidFill>
                <a:latin typeface="Tahoma" pitchFamily="34" charset="0"/>
                <a:cs typeface="Tahoma" pitchFamily="34" charset="0"/>
              </a:rPr>
              <a:t>)   3) 160(</a:t>
            </a:r>
            <a:r>
              <a:rPr lang="en-US" sz="1800" dirty="0" err="1" smtClean="0">
                <a:solidFill>
                  <a:srgbClr val="002060"/>
                </a:solidFill>
                <a:latin typeface="Tahoma" pitchFamily="34" charset="0"/>
                <a:cs typeface="Tahoma" pitchFamily="34" charset="0"/>
              </a:rPr>
              <a:t>a+b</a:t>
            </a:r>
            <a:r>
              <a:rPr lang="en-US" sz="1800" dirty="0" smtClean="0">
                <a:solidFill>
                  <a:srgbClr val="002060"/>
                </a:solidFill>
                <a:latin typeface="Tahoma" pitchFamily="34" charset="0"/>
                <a:cs typeface="Tahoma" pitchFamily="34" charset="0"/>
              </a:rPr>
              <a:t>)/a     4) 160b/(</a:t>
            </a:r>
            <a:r>
              <a:rPr lang="en-US" sz="1800" dirty="0" err="1" smtClean="0">
                <a:solidFill>
                  <a:srgbClr val="002060"/>
                </a:solidFill>
                <a:latin typeface="Tahoma" pitchFamily="34" charset="0"/>
                <a:cs typeface="Tahoma" pitchFamily="34" charset="0"/>
              </a:rPr>
              <a:t>a+b</a:t>
            </a:r>
            <a:r>
              <a:rPr lang="en-US" sz="1800" dirty="0" smtClean="0">
                <a:solidFill>
                  <a:srgbClr val="002060"/>
                </a:solidFill>
                <a:latin typeface="Tahoma" pitchFamily="34" charset="0"/>
                <a:cs typeface="Tahoma" pitchFamily="34" charset="0"/>
              </a:rPr>
              <a:t>)   5) 160(</a:t>
            </a:r>
            <a:r>
              <a:rPr lang="en-US" sz="1800" dirty="0" err="1" smtClean="0">
                <a:solidFill>
                  <a:srgbClr val="002060"/>
                </a:solidFill>
                <a:latin typeface="Tahoma" pitchFamily="34" charset="0"/>
                <a:cs typeface="Tahoma" pitchFamily="34" charset="0"/>
              </a:rPr>
              <a:t>a+b</a:t>
            </a:r>
            <a:r>
              <a:rPr lang="en-US" sz="1800" dirty="0" smtClean="0">
                <a:solidFill>
                  <a:srgbClr val="002060"/>
                </a:solidFill>
                <a:latin typeface="Tahoma" pitchFamily="34" charset="0"/>
                <a:cs typeface="Tahoma" pitchFamily="34" charset="0"/>
              </a:rPr>
              <a:t>)/b</a:t>
            </a:r>
            <a:r>
              <a:rPr lang="ru-RU" sz="1800" dirty="0" smtClean="0"/>
              <a:t/>
            </a:r>
            <a:br>
              <a:rPr lang="ru-RU" sz="1800" dirty="0" smtClean="0"/>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solidFill>
                  <a:srgbClr val="002060"/>
                </a:solidFill>
                <a:latin typeface="Tahoma" pitchFamily="34" charset="0"/>
                <a:cs typeface="Tahoma" pitchFamily="34" charset="0"/>
              </a:rPr>
              <a:t/>
            </a:r>
            <a:br>
              <a:rPr lang="ru-RU" sz="1800" dirty="0" smtClean="0">
                <a:solidFill>
                  <a:srgbClr val="002060"/>
                </a:solidFill>
                <a:latin typeface="Tahoma" pitchFamily="34" charset="0"/>
                <a:cs typeface="Tahoma" pitchFamily="34" charset="0"/>
              </a:rPr>
            </a:br>
            <a:r>
              <a:rPr lang="ru-RU" sz="1800" dirty="0" smtClean="0"/>
              <a:t/>
            </a:r>
            <a:br>
              <a:rPr lang="ru-RU" sz="1800" dirty="0" smtClean="0"/>
            </a:br>
            <a:r>
              <a:rPr lang="ru-RU" sz="1800" dirty="0" smtClean="0"/>
              <a:t/>
            </a:r>
            <a:br>
              <a:rPr lang="ru-RU" sz="1800" dirty="0" smtClean="0"/>
            </a:br>
            <a:endParaRPr lang="ru-RU" sz="1800" dirty="0">
              <a:latin typeface="Tahoma" pitchFamily="34" charset="0"/>
              <a:cs typeface="Tahoma" pitchFamily="34" charset="0"/>
            </a:endParaRPr>
          </a:p>
        </p:txBody>
      </p:sp>
      <p:cxnSp>
        <p:nvCxnSpPr>
          <p:cNvPr id="8" name="Прямая соединительная линия 7"/>
          <p:cNvCxnSpPr/>
          <p:nvPr/>
        </p:nvCxnSpPr>
        <p:spPr>
          <a:xfrm>
            <a:off x="611560" y="5229200"/>
            <a:ext cx="820891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5536" y="4797152"/>
            <a:ext cx="288032" cy="523220"/>
          </a:xfrm>
          <a:prstGeom prst="rect">
            <a:avLst/>
          </a:prstGeom>
          <a:noFill/>
        </p:spPr>
        <p:txBody>
          <a:bodyPr wrap="square" rtlCol="0">
            <a:spAutoFit/>
          </a:bodyPr>
          <a:lstStyle/>
          <a:p>
            <a:r>
              <a:rPr lang="ru-RU" sz="2800" dirty="0" smtClean="0"/>
              <a:t>А</a:t>
            </a:r>
            <a:endParaRPr lang="ru-RU" sz="2800" dirty="0"/>
          </a:p>
        </p:txBody>
      </p:sp>
      <p:sp>
        <p:nvSpPr>
          <p:cNvPr id="16" name="TextBox 15"/>
          <p:cNvSpPr txBox="1"/>
          <p:nvPr/>
        </p:nvSpPr>
        <p:spPr>
          <a:xfrm>
            <a:off x="8604448" y="4797152"/>
            <a:ext cx="539552" cy="523220"/>
          </a:xfrm>
          <a:prstGeom prst="rect">
            <a:avLst/>
          </a:prstGeom>
          <a:noFill/>
        </p:spPr>
        <p:txBody>
          <a:bodyPr wrap="square" rtlCol="0">
            <a:spAutoFit/>
          </a:bodyPr>
          <a:lstStyle/>
          <a:p>
            <a:r>
              <a:rPr lang="ru-RU" sz="2800" dirty="0" smtClean="0"/>
              <a:t>В</a:t>
            </a:r>
            <a:endParaRPr lang="ru-RU" sz="2800" dirty="0"/>
          </a:p>
        </p:txBody>
      </p:sp>
      <p:sp>
        <p:nvSpPr>
          <p:cNvPr id="17" name="TextBox 16"/>
          <p:cNvSpPr txBox="1"/>
          <p:nvPr/>
        </p:nvSpPr>
        <p:spPr>
          <a:xfrm>
            <a:off x="3851920" y="5373216"/>
            <a:ext cx="1368152" cy="523220"/>
          </a:xfrm>
          <a:prstGeom prst="rect">
            <a:avLst/>
          </a:prstGeom>
          <a:noFill/>
        </p:spPr>
        <p:txBody>
          <a:bodyPr wrap="square" rtlCol="0">
            <a:spAutoFit/>
          </a:bodyPr>
          <a:lstStyle/>
          <a:p>
            <a:r>
              <a:rPr lang="ru-RU" sz="2800" dirty="0" smtClean="0">
                <a:latin typeface="Tahoma" pitchFamily="34" charset="0"/>
                <a:cs typeface="Tahoma" pitchFamily="34" charset="0"/>
              </a:rPr>
              <a:t>160 км </a:t>
            </a:r>
            <a:endParaRPr lang="ru-RU" sz="2800" dirty="0">
              <a:latin typeface="Tahoma" pitchFamily="34" charset="0"/>
              <a:cs typeface="Tahoma"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827584" y="4365104"/>
            <a:ext cx="1512168" cy="792088"/>
          </a:xfrm>
          <a:prstGeom prst="rect">
            <a:avLst/>
          </a:prstGeom>
          <a:noFill/>
          <a:ln w="9525">
            <a:noFill/>
            <a:miter lim="800000"/>
            <a:headEnd/>
            <a:tailEnd/>
          </a:ln>
          <a:effectLst/>
        </p:spPr>
      </p:pic>
      <p:pic>
        <p:nvPicPr>
          <p:cNvPr id="5124" name="Picture 4" descr="E:\Documents and Settings\user\Рабочий стол\Для сайта\yellow-car-cartoon-transportation-cars-automobile.png"/>
          <p:cNvPicPr>
            <a:picLocks noChangeAspect="1" noChangeArrowheads="1"/>
          </p:cNvPicPr>
          <p:nvPr/>
        </p:nvPicPr>
        <p:blipFill>
          <a:blip r:embed="rId3" cstate="print"/>
          <a:srcRect/>
          <a:stretch>
            <a:fillRect/>
          </a:stretch>
        </p:blipFill>
        <p:spPr bwMode="auto">
          <a:xfrm>
            <a:off x="7020272" y="4437112"/>
            <a:ext cx="1656184" cy="659904"/>
          </a:xfrm>
          <a:prstGeom prst="rect">
            <a:avLst/>
          </a:prstGeom>
          <a:noFill/>
        </p:spPr>
      </p:pic>
      <p:cxnSp>
        <p:nvCxnSpPr>
          <p:cNvPr id="21" name="Прямая со стрелкой 20"/>
          <p:cNvCxnSpPr/>
          <p:nvPr/>
        </p:nvCxnSpPr>
        <p:spPr>
          <a:xfrm>
            <a:off x="2411760" y="479715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5508104" y="486916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39752" y="4293096"/>
            <a:ext cx="1656184" cy="461665"/>
          </a:xfrm>
          <a:prstGeom prst="rect">
            <a:avLst/>
          </a:prstGeom>
          <a:noFill/>
        </p:spPr>
        <p:txBody>
          <a:bodyPr wrap="square" rtlCol="0">
            <a:spAutoFit/>
          </a:bodyPr>
          <a:lstStyle/>
          <a:p>
            <a:r>
              <a:rPr lang="ru-RU" sz="2400" dirty="0" smtClean="0">
                <a:latin typeface="Tahoma" pitchFamily="34" charset="0"/>
                <a:cs typeface="Tahoma" pitchFamily="34" charset="0"/>
              </a:rPr>
              <a:t>30 км/ч</a:t>
            </a:r>
            <a:endParaRPr lang="ru-RU" sz="2400" dirty="0">
              <a:latin typeface="Tahoma" pitchFamily="34" charset="0"/>
              <a:cs typeface="Tahoma" pitchFamily="34" charset="0"/>
            </a:endParaRPr>
          </a:p>
        </p:txBody>
      </p:sp>
      <p:sp>
        <p:nvSpPr>
          <p:cNvPr id="35" name="TextBox 34"/>
          <p:cNvSpPr txBox="1"/>
          <p:nvPr/>
        </p:nvSpPr>
        <p:spPr>
          <a:xfrm>
            <a:off x="5652120" y="4365105"/>
            <a:ext cx="1584176" cy="461665"/>
          </a:xfrm>
          <a:prstGeom prst="rect">
            <a:avLst/>
          </a:prstGeom>
          <a:noFill/>
        </p:spPr>
        <p:txBody>
          <a:bodyPr wrap="square" rtlCol="0">
            <a:spAutoFit/>
          </a:bodyPr>
          <a:lstStyle/>
          <a:p>
            <a:r>
              <a:rPr lang="ru-RU" sz="2400" dirty="0" smtClean="0">
                <a:latin typeface="Tahoma" pitchFamily="34" charset="0"/>
                <a:cs typeface="Tahoma" pitchFamily="34" charset="0"/>
              </a:rPr>
              <a:t>50 км/ч</a:t>
            </a:r>
            <a:endParaRPr lang="ru-RU" sz="2400" dirty="0">
              <a:latin typeface="Tahoma" pitchFamily="34" charset="0"/>
              <a:cs typeface="Tahoma" pitchFamily="34" charset="0"/>
            </a:endParaRPr>
          </a:p>
        </p:txBody>
      </p:sp>
    </p:spTree>
    <p:extLst>
      <p:ext uri="{BB962C8B-B14F-4D97-AF65-F5344CB8AC3E}">
        <p14:creationId xmlns:p14="http://schemas.microsoft.com/office/powerpoint/2010/main" xmlns="" val="224865292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620688"/>
            <a:ext cx="8591550" cy="5040560"/>
          </a:xfrm>
        </p:spPr>
        <p:txBody>
          <a:bodyPr>
            <a:noAutofit/>
          </a:bodyPr>
          <a:lstStyle/>
          <a:p>
            <a:r>
              <a:rPr lang="ru-RU" sz="2800" b="1" dirty="0" smtClean="0">
                <a:solidFill>
                  <a:srgbClr val="7030A0"/>
                </a:solidFill>
                <a:latin typeface="Tahoma" pitchFamily="34" charset="0"/>
                <a:cs typeface="Tahoma" pitchFamily="34" charset="0"/>
              </a:rPr>
              <a:t>Решение:</a:t>
            </a:r>
            <a:r>
              <a:rPr lang="ru-RU" sz="2800" dirty="0" smtClean="0">
                <a:solidFill>
                  <a:srgbClr val="7030A0"/>
                </a:solidFill>
                <a:latin typeface="Tahoma" pitchFamily="34" charset="0"/>
                <a:cs typeface="Tahoma" pitchFamily="34" charset="0"/>
              </a:rPr>
              <a:t/>
            </a:r>
            <a:br>
              <a:rPr lang="ru-RU" sz="2800" dirty="0" smtClean="0">
                <a:solidFill>
                  <a:srgbClr val="7030A0"/>
                </a:solidFill>
                <a:latin typeface="Tahoma" pitchFamily="34" charset="0"/>
                <a:cs typeface="Tahoma" pitchFamily="34" charset="0"/>
              </a:rPr>
            </a:br>
            <a:r>
              <a:rPr lang="be-BY" sz="2800" dirty="0" smtClean="0"/>
              <a:t> </a:t>
            </a:r>
            <a:r>
              <a:rPr lang="be-BY" sz="2800" dirty="0" smtClean="0">
                <a:solidFill>
                  <a:srgbClr val="002060"/>
                </a:solidFill>
              </a:rPr>
              <a:t>1</a:t>
            </a:r>
            <a:r>
              <a:rPr lang="be-BY" sz="2800" dirty="0" smtClean="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a</a:t>
            </a:r>
            <a:r>
              <a:rPr lang="be-BY" sz="2800" dirty="0" smtClean="0">
                <a:solidFill>
                  <a:srgbClr val="002060"/>
                </a:solidFill>
                <a:latin typeface="Tahoma" pitchFamily="34" charset="0"/>
                <a:cs typeface="Tahoma" pitchFamily="34" charset="0"/>
              </a:rPr>
              <a:t>+</a:t>
            </a:r>
            <a:r>
              <a:rPr lang="en-US" sz="2800" dirty="0" smtClean="0">
                <a:solidFill>
                  <a:srgbClr val="002060"/>
                </a:solidFill>
                <a:latin typeface="Tahoma" pitchFamily="34" charset="0"/>
                <a:cs typeface="Tahoma" pitchFamily="34" charset="0"/>
              </a:rPr>
              <a:t>b </a:t>
            </a:r>
            <a:r>
              <a:rPr lang="be-BY" sz="2800" dirty="0" smtClean="0">
                <a:solidFill>
                  <a:srgbClr val="002060"/>
                </a:solidFill>
                <a:latin typeface="Tahoma" pitchFamily="34" charset="0"/>
                <a:cs typeface="Tahoma" pitchFamily="34" charset="0"/>
              </a:rPr>
              <a:t>– на столько километров сближаются автомобили за 1 час;</a:t>
            </a:r>
            <a:r>
              <a:rPr lang="ru-RU" sz="2800" dirty="0" smtClean="0">
                <a:solidFill>
                  <a:srgbClr val="002060"/>
                </a:solidFill>
                <a:latin typeface="Tahoma" pitchFamily="34" charset="0"/>
                <a:cs typeface="Tahoma" pitchFamily="34" charset="0"/>
              </a:rPr>
              <a:t/>
            </a:r>
            <a:br>
              <a:rPr lang="ru-RU" sz="2800" dirty="0" smtClean="0">
                <a:solidFill>
                  <a:srgbClr val="002060"/>
                </a:solidFill>
                <a:latin typeface="Tahoma" pitchFamily="34" charset="0"/>
                <a:cs typeface="Tahoma" pitchFamily="34" charset="0"/>
              </a:rPr>
            </a:br>
            <a:r>
              <a:rPr lang="en-US" sz="2800" dirty="0" smtClean="0">
                <a:solidFill>
                  <a:srgbClr val="002060"/>
                </a:solidFill>
                <a:latin typeface="Tahoma" pitchFamily="34" charset="0"/>
                <a:cs typeface="Tahoma" pitchFamily="34" charset="0"/>
              </a:rPr>
              <a:t>2) </a:t>
            </a:r>
            <a:r>
              <a:rPr lang="be-BY" sz="2800" dirty="0" smtClean="0">
                <a:solidFill>
                  <a:srgbClr val="002060"/>
                </a:solidFill>
                <a:latin typeface="Tahoma" pitchFamily="34" charset="0"/>
                <a:cs typeface="Tahoma" pitchFamily="34" charset="0"/>
              </a:rPr>
              <a:t>160</a:t>
            </a:r>
            <a:r>
              <a:rPr lang="en-US" sz="2800" dirty="0" smtClean="0">
                <a:solidFill>
                  <a:srgbClr val="002060"/>
                </a:solidFill>
                <a:latin typeface="Tahoma" pitchFamily="34" charset="0"/>
                <a:cs typeface="Tahoma" pitchFamily="34" charset="0"/>
              </a:rPr>
              <a:t>/(a + b) </a:t>
            </a:r>
            <a:r>
              <a:rPr lang="be-BY" sz="2800" dirty="0" smtClean="0">
                <a:solidFill>
                  <a:srgbClr val="002060"/>
                </a:solidFill>
                <a:latin typeface="Tahoma" pitchFamily="34" charset="0"/>
                <a:cs typeface="Tahoma" pitchFamily="34" charset="0"/>
              </a:rPr>
              <a:t>– через столько часов автомобили </a:t>
            </a:r>
            <a:r>
              <a:rPr lang="en-US" sz="2800" dirty="0" smtClean="0">
                <a:solidFill>
                  <a:srgbClr val="002060"/>
                </a:solidFill>
                <a:latin typeface="Tahoma" pitchFamily="34" charset="0"/>
                <a:cs typeface="Tahoma" pitchFamily="34" charset="0"/>
              </a:rPr>
              <a:t> </a:t>
            </a:r>
            <a:r>
              <a:rPr lang="be-BY" sz="2800" dirty="0" smtClean="0">
                <a:solidFill>
                  <a:srgbClr val="002060"/>
                </a:solidFill>
                <a:latin typeface="Tahoma" pitchFamily="34" charset="0"/>
                <a:cs typeface="Tahoma" pitchFamily="34" charset="0"/>
              </a:rPr>
              <a:t>встретятся;</a:t>
            </a:r>
            <a:r>
              <a:rPr lang="ru-RU" sz="2800" dirty="0" smtClean="0">
                <a:solidFill>
                  <a:srgbClr val="002060"/>
                </a:solidFill>
                <a:latin typeface="Tahoma" pitchFamily="34" charset="0"/>
                <a:cs typeface="Tahoma" pitchFamily="34" charset="0"/>
              </a:rPr>
              <a:t/>
            </a:r>
            <a:br>
              <a:rPr lang="ru-RU" sz="2800" dirty="0" smtClean="0">
                <a:solidFill>
                  <a:srgbClr val="002060"/>
                </a:solidFill>
                <a:latin typeface="Tahoma" pitchFamily="34" charset="0"/>
                <a:cs typeface="Tahoma" pitchFamily="34" charset="0"/>
              </a:rPr>
            </a:br>
            <a:r>
              <a:rPr lang="en-US" sz="2800" dirty="0" smtClean="0">
                <a:solidFill>
                  <a:srgbClr val="002060"/>
                </a:solidFill>
                <a:latin typeface="Tahoma" pitchFamily="34" charset="0"/>
                <a:cs typeface="Tahoma" pitchFamily="34" charset="0"/>
              </a:rPr>
              <a:t>3) a</a:t>
            </a:r>
            <a:r>
              <a:rPr lang="be-BY" sz="2800" dirty="0" smtClean="0">
                <a:solidFill>
                  <a:srgbClr val="002060"/>
                </a:solidFill>
                <a:latin typeface="Tahoma" pitchFamily="34" charset="0"/>
                <a:cs typeface="Tahoma" pitchFamily="34" charset="0"/>
              </a:rPr>
              <a:t> · </a:t>
            </a:r>
            <a:r>
              <a:rPr lang="en-US" sz="2800" dirty="0" smtClean="0">
                <a:solidFill>
                  <a:srgbClr val="002060"/>
                </a:solidFill>
                <a:latin typeface="Tahoma" pitchFamily="34" charset="0"/>
                <a:cs typeface="Tahoma" pitchFamily="34" charset="0"/>
              </a:rPr>
              <a:t>160/(</a:t>
            </a:r>
            <a:r>
              <a:rPr lang="en-US" sz="2800" dirty="0" err="1" smtClean="0">
                <a:solidFill>
                  <a:srgbClr val="002060"/>
                </a:solidFill>
                <a:latin typeface="Tahoma" pitchFamily="34" charset="0"/>
                <a:cs typeface="Tahoma" pitchFamily="34" charset="0"/>
              </a:rPr>
              <a:t>a+b</a:t>
            </a:r>
            <a:r>
              <a:rPr lang="en-US" sz="2800" dirty="0" smtClean="0">
                <a:solidFill>
                  <a:srgbClr val="002060"/>
                </a:solidFill>
                <a:latin typeface="Tahoma" pitchFamily="34" charset="0"/>
                <a:cs typeface="Tahoma" pitchFamily="34" charset="0"/>
              </a:rPr>
              <a:t>) </a:t>
            </a:r>
            <a:r>
              <a:rPr lang="be-BY" sz="2800" dirty="0" smtClean="0">
                <a:solidFill>
                  <a:srgbClr val="002060"/>
                </a:solidFill>
                <a:latin typeface="Tahoma" pitchFamily="34" charset="0"/>
                <a:cs typeface="Tahoma" pitchFamily="34" charset="0"/>
              </a:rPr>
              <a:t>– </a:t>
            </a:r>
            <a:r>
              <a:rPr lang="en-US" sz="2800" dirty="0" smtClean="0">
                <a:solidFill>
                  <a:srgbClr val="002060"/>
                </a:solidFill>
                <a:latin typeface="Tahoma" pitchFamily="34" charset="0"/>
                <a:cs typeface="Tahoma" pitchFamily="34" charset="0"/>
              </a:rPr>
              <a:t> </a:t>
            </a:r>
            <a:r>
              <a:rPr lang="be-BY" sz="2800" dirty="0" smtClean="0">
                <a:solidFill>
                  <a:srgbClr val="002060"/>
                </a:solidFill>
                <a:latin typeface="Tahoma" pitchFamily="34" charset="0"/>
                <a:cs typeface="Tahoma" pitchFamily="34" charset="0"/>
              </a:rPr>
              <a:t>столько километров проедет первый автомобиль </a:t>
            </a:r>
            <a:r>
              <a:rPr lang="ru-RU" sz="2800" dirty="0" smtClean="0">
                <a:solidFill>
                  <a:srgbClr val="002060"/>
                </a:solidFill>
                <a:latin typeface="Tahoma" pitchFamily="34" charset="0"/>
                <a:cs typeface="Tahoma" pitchFamily="34" charset="0"/>
              </a:rPr>
              <a:t>от пункта А до места  их встречи. </a:t>
            </a:r>
            <a:r>
              <a:rPr lang="en-US" sz="2800" dirty="0" smtClean="0">
                <a:solidFill>
                  <a:srgbClr val="002060"/>
                </a:solidFill>
                <a:latin typeface="Tahoma" pitchFamily="34" charset="0"/>
                <a:cs typeface="Tahoma" pitchFamily="34" charset="0"/>
              </a:rPr>
              <a:t/>
            </a:r>
            <a:br>
              <a:rPr lang="en-US" sz="2800" dirty="0" smtClean="0">
                <a:solidFill>
                  <a:srgbClr val="002060"/>
                </a:solidFill>
                <a:latin typeface="Tahoma" pitchFamily="34" charset="0"/>
                <a:cs typeface="Tahoma" pitchFamily="34" charset="0"/>
              </a:rPr>
            </a:br>
            <a:r>
              <a:rPr lang="en-US" sz="2800" dirty="0" smtClean="0">
                <a:solidFill>
                  <a:srgbClr val="002060"/>
                </a:solidFill>
                <a:latin typeface="Tahoma" pitchFamily="34" charset="0"/>
                <a:cs typeface="Tahoma" pitchFamily="34" charset="0"/>
              </a:rPr>
              <a:t> </a:t>
            </a:r>
            <a:br>
              <a:rPr lang="en-US" sz="2800" dirty="0" smtClean="0">
                <a:solidFill>
                  <a:srgbClr val="002060"/>
                </a:solidFill>
                <a:latin typeface="Tahoma" pitchFamily="34" charset="0"/>
                <a:cs typeface="Tahoma" pitchFamily="34" charset="0"/>
              </a:rPr>
            </a:br>
            <a:r>
              <a:rPr lang="ru-RU" sz="2800" dirty="0" smtClean="0">
                <a:solidFill>
                  <a:srgbClr val="002060"/>
                </a:solidFill>
                <a:latin typeface="Tahoma" pitchFamily="34" charset="0"/>
                <a:cs typeface="Tahoma" pitchFamily="34" charset="0"/>
              </a:rPr>
              <a:t>   Ответ: 1) </a:t>
            </a:r>
            <a:r>
              <a:rPr lang="en-US" sz="2800" dirty="0" smtClean="0">
                <a:solidFill>
                  <a:srgbClr val="002060"/>
                </a:solidFill>
                <a:latin typeface="Tahoma" pitchFamily="34" charset="0"/>
                <a:cs typeface="Tahoma" pitchFamily="34" charset="0"/>
              </a:rPr>
              <a:t>160a/(</a:t>
            </a:r>
            <a:r>
              <a:rPr lang="en-US" sz="2800" dirty="0" err="1" smtClean="0">
                <a:solidFill>
                  <a:srgbClr val="002060"/>
                </a:solidFill>
                <a:latin typeface="Tahoma" pitchFamily="34" charset="0"/>
                <a:cs typeface="Tahoma" pitchFamily="34" charset="0"/>
              </a:rPr>
              <a:t>a+b</a:t>
            </a:r>
            <a:r>
              <a:rPr lang="en-US" sz="2800" dirty="0" smtClean="0">
                <a:solidFill>
                  <a:srgbClr val="002060"/>
                </a:solidFill>
                <a:latin typeface="Tahoma" pitchFamily="34" charset="0"/>
                <a:cs typeface="Tahoma" pitchFamily="34" charset="0"/>
              </a:rPr>
              <a:t>) </a:t>
            </a:r>
            <a:r>
              <a:rPr lang="ru-RU" sz="2800" dirty="0" smtClean="0">
                <a:solidFill>
                  <a:srgbClr val="002060"/>
                </a:solidFill>
                <a:latin typeface="Tahoma" pitchFamily="34" charset="0"/>
                <a:cs typeface="Tahoma" pitchFamily="34" charset="0"/>
              </a:rPr>
              <a:t>.</a:t>
            </a:r>
            <a:r>
              <a:rPr lang="en-US" sz="2800" dirty="0" smtClean="0">
                <a:solidFill>
                  <a:srgbClr val="002060"/>
                </a:solidFill>
                <a:latin typeface="Tahoma" pitchFamily="34" charset="0"/>
                <a:cs typeface="Tahoma" pitchFamily="34" charset="0"/>
              </a:rPr>
              <a:t/>
            </a:r>
            <a:br>
              <a:rPr lang="en-US" sz="2800" dirty="0" smtClean="0">
                <a:solidFill>
                  <a:srgbClr val="002060"/>
                </a:solidFill>
                <a:latin typeface="Tahoma" pitchFamily="34" charset="0"/>
                <a:cs typeface="Tahoma" pitchFamily="34" charset="0"/>
              </a:rPr>
            </a:br>
            <a:r>
              <a:rPr lang="ru-RU" sz="2400" dirty="0" smtClean="0"/>
              <a:t/>
            </a:r>
            <a:br>
              <a:rPr lang="ru-RU" sz="2400" dirty="0" smtClean="0"/>
            </a:br>
            <a:endParaRPr lang="ru-RU" sz="24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xmlns="" val="329522782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43409"/>
            <a:ext cx="8616255" cy="2592289"/>
          </a:xfrm>
        </p:spPr>
        <p:txBody>
          <a:bodyPr>
            <a:normAutofit/>
          </a:bodyPr>
          <a:lstStyle/>
          <a:p>
            <a:r>
              <a:rPr lang="ru-RU" sz="2400" dirty="0" smtClean="0">
                <a:solidFill>
                  <a:srgbClr val="002060"/>
                </a:solidFill>
                <a:latin typeface="Tahoma" pitchFamily="34" charset="0"/>
                <a:cs typeface="Tahoma" pitchFamily="34" charset="0"/>
              </a:rPr>
              <a:t>  Задача №3  (РТ-2016/2017 гг. Этап </a:t>
            </a:r>
            <a:r>
              <a:rPr lang="en-US" sz="2400" dirty="0" smtClean="0">
                <a:solidFill>
                  <a:srgbClr val="002060"/>
                </a:solidFill>
                <a:latin typeface="Tahoma" pitchFamily="34" charset="0"/>
                <a:cs typeface="Tahoma" pitchFamily="34" charset="0"/>
              </a:rPr>
              <a:t>II</a:t>
            </a:r>
            <a:r>
              <a:rPr lang="ru-RU" sz="2400" dirty="0" smtClean="0">
                <a:solidFill>
                  <a:srgbClr val="002060"/>
                </a:solidFill>
                <a:latin typeface="Tahoma" pitchFamily="34" charset="0"/>
                <a:cs typeface="Tahoma" pitchFamily="34" charset="0"/>
              </a:rPr>
              <a:t>,  вариант 2, В10).      </a:t>
            </a:r>
            <a:r>
              <a:rPr lang="ru-RU" sz="2300" dirty="0" smtClean="0">
                <a:solidFill>
                  <a:srgbClr val="002060"/>
                </a:solidFill>
                <a:latin typeface="Tahoma" pitchFamily="34" charset="0"/>
                <a:cs typeface="Tahoma" pitchFamily="34" charset="0"/>
              </a:rPr>
              <a:t>П</a:t>
            </a:r>
            <a:r>
              <a:rPr lang="be-BY" sz="2300" dirty="0" smtClean="0">
                <a:solidFill>
                  <a:srgbClr val="002060"/>
                </a:solidFill>
                <a:latin typeface="Tahoma" pitchFamily="34" charset="0"/>
                <a:cs typeface="Tahoma" pitchFamily="34" charset="0"/>
              </a:rPr>
              <a:t>ервой трубе для наполнения басейна  нужно на 3 ч больше, чем второй. После того как первая труба проработала 9 ч, включили вторую трубу. Вместе они за 7 ч наполнили бассейн. За сколько часов может заполнить бассейн труба большей мощности, работая отдельно?</a:t>
            </a:r>
            <a:endParaRPr lang="ru-RU" sz="2300" dirty="0">
              <a:solidFill>
                <a:srgbClr val="002060"/>
              </a:solidFill>
              <a:latin typeface="Tahoma" pitchFamily="34" charset="0"/>
              <a:cs typeface="Tahoma" pitchFamily="34" charset="0"/>
            </a:endParaRPr>
          </a:p>
        </p:txBody>
      </p:sp>
      <p:pic>
        <p:nvPicPr>
          <p:cNvPr id="6147" name="Picture 3" descr="E:\Documents and Settings\user\Рабочий стол\Для сайта\img20.jpg"/>
          <p:cNvPicPr>
            <a:picLocks noChangeAspect="1" noChangeArrowheads="1"/>
          </p:cNvPicPr>
          <p:nvPr/>
        </p:nvPicPr>
        <p:blipFill>
          <a:blip r:embed="rId2" cstate="print"/>
          <a:srcRect/>
          <a:stretch>
            <a:fillRect/>
          </a:stretch>
        </p:blipFill>
        <p:spPr bwMode="auto">
          <a:xfrm>
            <a:off x="179512" y="2492896"/>
            <a:ext cx="8784976" cy="4176464"/>
          </a:xfrm>
          <a:prstGeom prst="rect">
            <a:avLst/>
          </a:prstGeom>
          <a:noFill/>
        </p:spPr>
      </p:pic>
    </p:spTree>
    <p:extLst>
      <p:ext uri="{BB962C8B-B14F-4D97-AF65-F5344CB8AC3E}">
        <p14:creationId xmlns:p14="http://schemas.microsoft.com/office/powerpoint/2010/main" xmlns="" val="269683218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Кноп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4.xml><?xml version="1.0" encoding="utf-8"?>
<a:theme xmlns:a="http://schemas.openxmlformats.org/drawingml/2006/main" name="1_Тема1">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3580</TotalTime>
  <Words>251</Words>
  <Application>Microsoft Office PowerPoint</Application>
  <PresentationFormat>Экран (4:3)</PresentationFormat>
  <Paragraphs>47</Paragraphs>
  <Slides>15</Slides>
  <Notes>2</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15</vt:i4>
      </vt:variant>
    </vt:vector>
  </HeadingPairs>
  <TitlesOfParts>
    <vt:vector size="21" baseType="lpstr">
      <vt:lpstr>Кнопка</vt:lpstr>
      <vt:lpstr>Тема1</vt:lpstr>
      <vt:lpstr>Soho</vt:lpstr>
      <vt:lpstr>1_Тема1</vt:lpstr>
      <vt:lpstr>Апекс</vt:lpstr>
      <vt:lpstr>Формула</vt:lpstr>
      <vt:lpstr>   План-конспект факультативного занятия   «Решение текстовых задач»  при подготовке абитуриентов к ЦТ  по  математике </vt:lpstr>
      <vt:lpstr>Слайд 2</vt:lpstr>
      <vt:lpstr>            «Что значит владение математикой? Это есть умение решать задачи, причем не только стандартные, но и требующие известной независимости мышления, здравого смысла, оригинальности, изобретательности» </vt:lpstr>
      <vt:lpstr>Актуализация знаний </vt:lpstr>
      <vt:lpstr>Задача №1  Теплоход  проходит от пристани А до пристани В по течению реки за 3 часа, а против течения – за 4 часа. За сколько часов проплывет это расстояние плот? </vt:lpstr>
      <vt:lpstr>          Х – расстояние между пристанями А и В  1)  х : 3 = х/3 (км/ч) – скорость теплохода по течению; 2)  х : 4 = х/4 (км/ч) – скорость теплохода против  течения; 3)  (х/3  – х/4) : 2 = х/24 (км/ч)   – скорость течения реки;   4) х : х/24 = 24 (ч) -  за столько часов проплывет от А до В плот.                Ответ: 24  ч. </vt:lpstr>
      <vt:lpstr>      Задача №2   (ЦТ 2016 г, вариант 1, А14).    Из пунктов А и В, расстояние между которыми 160 км, одновременно навстречу друг другу выехали два автомобиля с постоянными и неравными скоростями: из пункта А – со скоростью  a км/ч, из пункта В – со скоростью b км/ч. Через некоторое время автомобили встретились. Составьте выражение, определяющее расстояние (в километрах) от пункта А до места  встречи автомобилей?  1) 160a/(a+b)   2) 160/(a+b)   3) 160(a+b)/a     4) 160b/(a+b)   5) 160(a+b)/b           </vt:lpstr>
      <vt:lpstr>Решение:  1) a+b – на столько километров сближаются автомобили за 1 час; 2) 160/(a + b) – через столько часов автомобили  встретятся; 3) a · 160/(a+b) –  столько километров проедет первый автомобиль от пункта А до места  их встречи.       Ответ: 1) 160a/(a+b) .  </vt:lpstr>
      <vt:lpstr>  Задача №3  (РТ-2016/2017 гг. Этап II,  вариант 2, В10).      Первой трубе для наполнения басейна  нужно на 3 ч больше, чем второй. После того как первая труба проработала 9 ч, включили вторую трубу. Вместе они за 7 ч наполнили бассейн. За сколько часов может заполнить бассейн труба большей мощности, работая отдельно?</vt:lpstr>
      <vt:lpstr>                                    Решение:      </vt:lpstr>
      <vt:lpstr>         I группа №1  (ЦТ 2015 г, вариант 1, А14). Собственная  скорость катера в 9 раз больше скорости течения реки. Расстояние по реке от пункта А до пункта В плот проплыл за время t1 , а катер – за время  t2 . Тогда верна формула: 1) t1 =  10t2  2) t1 =  9t2   3) t1 =  9,5t2   4) t1 =  10,5t2      5) t1 =  11t2   .  №2.  До просушки влажность  свежих грибов  была равна 95 %, а после просушки – 80 %. На сколько процентов уменьшились по массе грибы после просушки?</vt:lpstr>
      <vt:lpstr>IIгруппа №1.  Скорость поезда уменьшилась с 80 км/ч до 60 км/ч. На сколько процентов увеличилось бы время, которое поезд затрачивает на один и тот же путь?  №2  (РТ-2015/2016 гг. Этап I,  вариант 1, В1).  Автомобиль, проехав 275 километров  по трассе, израсходовал  на 15,5 литров топлива больше, чем на 65 километров по городу. Известно, что на каждые  100 километров пробега по трассе автомобилю требуется на 2 литра  топлива меньше, чем на каждые 100 километров пробега по городу. Сколько литров топлива автомобиль израсходовал на трассе?    </vt:lpstr>
      <vt:lpstr> III  группа №1  (РТ-2012/2013 гг. Этап I,  вариант 2, В8).  Автомобиль едет из пункта А в пункт В сначала 7 минут в гору, а затем 2 минуты с горы. Обратный же путь он проделывает за 15 минут. Во сколько раз быстрее автомобиль едет с горы, чем в гору?  №2  (ЦТ 2012 г, вариант 1, В12).  Из двух растворов с различным процентным содержанием спирта массой 100 г и 900 г отлили по одинаковому количеству раствора. Каждый из отлитых растворов  долили в остаток другого раствора, после чего процентное содержание спирта в обоих растворах стало одинаковым . Найти сколько раствора  (в граммах) было отлито из каждого раствора.  </vt:lpstr>
      <vt:lpstr>Слайд 14</vt:lpstr>
      <vt:lpstr>МОЛОДЦЫ, РЕБЯТА !!!  СПАСИБО ЗА СОТРУДНИЧЕСТВО!  УДАЧИ И ТВОРЧЕСКИХ УСПЕХОВ!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HomeUser</cp:lastModifiedBy>
  <cp:revision>334</cp:revision>
  <dcterms:modified xsi:type="dcterms:W3CDTF">2023-10-15T14:23:13Z</dcterms:modified>
  <cp:contentStatus/>
</cp:coreProperties>
</file>