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7"/>
  </p:notesMasterIdLst>
  <p:sldIdLst>
    <p:sldId id="256" r:id="rId2"/>
    <p:sldId id="275" r:id="rId3"/>
    <p:sldId id="257" r:id="rId4"/>
    <p:sldId id="258" r:id="rId5"/>
    <p:sldId id="279" r:id="rId6"/>
    <p:sldId id="278" r:id="rId7"/>
    <p:sldId id="326" r:id="rId8"/>
    <p:sldId id="327" r:id="rId9"/>
    <p:sldId id="318" r:id="rId10"/>
    <p:sldId id="282" r:id="rId11"/>
    <p:sldId id="313" r:id="rId12"/>
    <p:sldId id="314" r:id="rId13"/>
    <p:sldId id="315" r:id="rId14"/>
    <p:sldId id="331" r:id="rId15"/>
    <p:sldId id="316" r:id="rId16"/>
    <p:sldId id="283" r:id="rId17"/>
    <p:sldId id="284" r:id="rId18"/>
    <p:sldId id="285" r:id="rId19"/>
    <p:sldId id="328" r:id="rId20"/>
    <p:sldId id="329" r:id="rId21"/>
    <p:sldId id="330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21" r:id="rId42"/>
    <p:sldId id="322" r:id="rId43"/>
    <p:sldId id="323" r:id="rId44"/>
    <p:sldId id="324" r:id="rId45"/>
    <p:sldId id="32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79" d="100"/>
          <a:sy n="79" d="100"/>
        </p:scale>
        <p:origin x="136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852E2-B575-43C3-B0C7-90C63931756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A72226-669B-4CD2-BFDA-85662D69B9D5}">
      <dgm:prSet phldrT="[Текст]" custT="1"/>
      <dgm:spPr/>
      <dgm:t>
        <a:bodyPr/>
        <a:lstStyle/>
        <a:p>
          <a:r>
            <a:rPr lang="en-US" sz="2000" b="1" i="1" dirty="0" smtClean="0">
              <a:solidFill>
                <a:schemeClr val="tx2">
                  <a:lumMod val="50000"/>
                </a:schemeClr>
              </a:solidFill>
            </a:rPr>
            <a:t>(specific) – </a:t>
          </a:r>
          <a:r>
            <a:rPr lang="ru-RU" sz="2000" b="1" i="1" dirty="0" smtClean="0">
              <a:solidFill>
                <a:schemeClr val="tx2">
                  <a:lumMod val="50000"/>
                </a:schemeClr>
              </a:solidFill>
            </a:rPr>
            <a:t>конкретная, цель должна быть чётко сформулирована</a:t>
          </a:r>
          <a:endParaRPr lang="ru-RU" sz="1700" b="1" i="1" dirty="0">
            <a:solidFill>
              <a:schemeClr val="tx2">
                <a:lumMod val="50000"/>
              </a:schemeClr>
            </a:solidFill>
          </a:endParaRPr>
        </a:p>
      </dgm:t>
    </dgm:pt>
    <dgm:pt modelId="{5D48F54D-4314-4934-BF68-9E6492FAF866}" type="parTrans" cxnId="{733CA2B4-2287-49AA-A7A3-E2A209F08B9A}">
      <dgm:prSet/>
      <dgm:spPr/>
      <dgm:t>
        <a:bodyPr/>
        <a:lstStyle/>
        <a:p>
          <a:endParaRPr lang="ru-RU"/>
        </a:p>
      </dgm:t>
    </dgm:pt>
    <dgm:pt modelId="{162849F2-3F1D-4C9C-8DB2-2513C27DF253}" type="sibTrans" cxnId="{733CA2B4-2287-49AA-A7A3-E2A209F08B9A}">
      <dgm:prSet/>
      <dgm:spPr/>
      <dgm:t>
        <a:bodyPr/>
        <a:lstStyle/>
        <a:p>
          <a:endParaRPr lang="ru-RU"/>
        </a:p>
      </dgm:t>
    </dgm:pt>
    <dgm:pt modelId="{85B2CA76-8BBE-43BB-ABDA-C3F88C9250F0}">
      <dgm:prSet phldrT="[Текст]"/>
      <dgm:spPr/>
      <dgm:t>
        <a:bodyPr/>
        <a:lstStyle/>
        <a:p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(attainable)</a:t>
          </a:r>
          <a:r>
            <a:rPr lang="ru-RU" b="1" i="1" dirty="0" smtClean="0">
              <a:solidFill>
                <a:schemeClr val="tx2">
                  <a:lumMod val="50000"/>
                </a:schemeClr>
              </a:solidFill>
            </a:rPr>
            <a:t> – достижимая, следует ставить сложные, но достижимые цели</a:t>
          </a:r>
          <a:endParaRPr lang="ru-RU" b="1" i="1" dirty="0">
            <a:solidFill>
              <a:schemeClr val="tx2">
                <a:lumMod val="50000"/>
              </a:schemeClr>
            </a:solidFill>
          </a:endParaRPr>
        </a:p>
      </dgm:t>
    </dgm:pt>
    <dgm:pt modelId="{DE7F6F63-C5A9-477A-B9C3-3BBC4E8144E3}" type="parTrans" cxnId="{AFE20DC9-1DE4-4056-ADD3-B09BBE7D7820}">
      <dgm:prSet/>
      <dgm:spPr/>
      <dgm:t>
        <a:bodyPr/>
        <a:lstStyle/>
        <a:p>
          <a:endParaRPr lang="ru-RU"/>
        </a:p>
      </dgm:t>
    </dgm:pt>
    <dgm:pt modelId="{B481C1EE-4B94-4740-819F-89DBE4CF97C8}" type="sibTrans" cxnId="{AFE20DC9-1DE4-4056-ADD3-B09BBE7D7820}">
      <dgm:prSet/>
      <dgm:spPr/>
      <dgm:t>
        <a:bodyPr/>
        <a:lstStyle/>
        <a:p>
          <a:endParaRPr lang="ru-RU"/>
        </a:p>
      </dgm:t>
    </dgm:pt>
    <dgm:pt modelId="{7F56C704-195A-4819-8A39-E4902768DAD0}">
      <dgm:prSet phldrT="[Текст]"/>
      <dgm:spPr/>
      <dgm:t>
        <a:bodyPr/>
        <a:lstStyle/>
        <a:p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(realistic)</a:t>
          </a:r>
          <a:r>
            <a:rPr lang="ru-RU" b="1" i="1" dirty="0" smtClean="0">
              <a:solidFill>
                <a:schemeClr val="tx2">
                  <a:lumMod val="50000"/>
                </a:schemeClr>
              </a:solidFill>
            </a:rPr>
            <a:t> – реалистичная, необходимо оценить собственные возможности и возможности учащихся по достижению цели</a:t>
          </a:r>
          <a:endParaRPr lang="ru-RU" b="1" i="1" dirty="0">
            <a:solidFill>
              <a:schemeClr val="tx2">
                <a:lumMod val="50000"/>
              </a:schemeClr>
            </a:solidFill>
          </a:endParaRPr>
        </a:p>
      </dgm:t>
    </dgm:pt>
    <dgm:pt modelId="{0CC0BE5B-16E9-48E0-8C2C-7870B85F055A}" type="parTrans" cxnId="{CC5F34E4-00AA-43A7-B21E-C59B532106ED}">
      <dgm:prSet/>
      <dgm:spPr/>
      <dgm:t>
        <a:bodyPr/>
        <a:lstStyle/>
        <a:p>
          <a:endParaRPr lang="ru-RU"/>
        </a:p>
      </dgm:t>
    </dgm:pt>
    <dgm:pt modelId="{10B7D564-F876-498A-BE26-C3C8AAB3AC9D}" type="sibTrans" cxnId="{CC5F34E4-00AA-43A7-B21E-C59B532106ED}">
      <dgm:prSet/>
      <dgm:spPr/>
      <dgm:t>
        <a:bodyPr/>
        <a:lstStyle/>
        <a:p>
          <a:endParaRPr lang="ru-RU"/>
        </a:p>
      </dgm:t>
    </dgm:pt>
    <dgm:pt modelId="{2396A588-0F93-4C56-8ED4-8F7F9290E198}">
      <dgm:prSet phldrT="[Текст]"/>
      <dgm:spPr/>
      <dgm:t>
        <a:bodyPr/>
        <a:lstStyle/>
        <a:p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(time-bounded)</a:t>
          </a:r>
          <a:r>
            <a:rPr lang="ru-RU" b="1" i="1" dirty="0" smtClean="0">
              <a:solidFill>
                <a:schemeClr val="tx2">
                  <a:lumMod val="50000"/>
                </a:schemeClr>
              </a:solidFill>
            </a:rPr>
            <a:t> – ограниченная во времени</a:t>
          </a:r>
          <a:endParaRPr lang="ru-RU" b="1" i="1" dirty="0">
            <a:solidFill>
              <a:schemeClr val="tx2">
                <a:lumMod val="50000"/>
              </a:schemeClr>
            </a:solidFill>
          </a:endParaRPr>
        </a:p>
      </dgm:t>
    </dgm:pt>
    <dgm:pt modelId="{03A66910-0952-4694-9D66-45CEEDA300AB}" type="parTrans" cxnId="{813702A7-DA2B-430C-A50D-C70E908A8F74}">
      <dgm:prSet/>
      <dgm:spPr/>
      <dgm:t>
        <a:bodyPr/>
        <a:lstStyle/>
        <a:p>
          <a:endParaRPr lang="ru-RU"/>
        </a:p>
      </dgm:t>
    </dgm:pt>
    <dgm:pt modelId="{102A325C-B5D0-4750-84CC-982C1EFDF3CB}" type="sibTrans" cxnId="{813702A7-DA2B-430C-A50D-C70E908A8F74}">
      <dgm:prSet/>
      <dgm:spPr/>
      <dgm:t>
        <a:bodyPr/>
        <a:lstStyle/>
        <a:p>
          <a:endParaRPr lang="ru-RU"/>
        </a:p>
      </dgm:t>
    </dgm:pt>
    <dgm:pt modelId="{9428809A-51CC-4321-B18F-6480E58D7A45}">
      <dgm:prSet phldrT="[Текст]"/>
      <dgm:spPr/>
      <dgm:t>
        <a:bodyPr/>
        <a:lstStyle/>
        <a:p>
          <a:r>
            <a:rPr lang="en-US" b="1" i="1" dirty="0" smtClean="0">
              <a:solidFill>
                <a:schemeClr val="tx2">
                  <a:lumMod val="50000"/>
                </a:schemeClr>
              </a:solidFill>
            </a:rPr>
            <a:t>(measurable)</a:t>
          </a:r>
          <a:r>
            <a:rPr lang="ru-RU" b="1" i="1" dirty="0" smtClean="0">
              <a:solidFill>
                <a:schemeClr val="tx2">
                  <a:lumMod val="50000"/>
                </a:schemeClr>
              </a:solidFill>
            </a:rPr>
            <a:t> -  измеримая, если у цели нет каких-либо измеримых параметров, то сложно определить, достигнут ли результат</a:t>
          </a:r>
          <a:endParaRPr lang="ru-RU" b="1" i="1" dirty="0">
            <a:solidFill>
              <a:schemeClr val="tx2">
                <a:lumMod val="50000"/>
              </a:schemeClr>
            </a:solidFill>
          </a:endParaRPr>
        </a:p>
      </dgm:t>
    </dgm:pt>
    <dgm:pt modelId="{B1834B51-5B22-46B2-9BE1-AA351D9483C1}" type="sibTrans" cxnId="{A1F25C83-4471-47CC-B7A3-CF22B882A8B7}">
      <dgm:prSet/>
      <dgm:spPr/>
      <dgm:t>
        <a:bodyPr/>
        <a:lstStyle/>
        <a:p>
          <a:endParaRPr lang="ru-RU"/>
        </a:p>
      </dgm:t>
    </dgm:pt>
    <dgm:pt modelId="{70508D85-D406-4EA7-9734-82CEE593754C}" type="parTrans" cxnId="{A1F25C83-4471-47CC-B7A3-CF22B882A8B7}">
      <dgm:prSet/>
      <dgm:spPr/>
      <dgm:t>
        <a:bodyPr/>
        <a:lstStyle/>
        <a:p>
          <a:endParaRPr lang="ru-RU"/>
        </a:p>
      </dgm:t>
    </dgm:pt>
    <dgm:pt modelId="{1D71E517-1767-4B8A-90E5-1573E84B9EF8}" type="pres">
      <dgm:prSet presAssocID="{E6A852E2-B575-43C3-B0C7-90C63931756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A805CD-3E66-48B9-8798-D42B39AFAF18}" type="pres">
      <dgm:prSet presAssocID="{D3A72226-669B-4CD2-BFDA-85662D69B9D5}" presName="comp" presStyleCnt="0"/>
      <dgm:spPr/>
    </dgm:pt>
    <dgm:pt modelId="{216A700C-9D54-448E-AF79-FDEAD8E5DA7A}" type="pres">
      <dgm:prSet presAssocID="{D3A72226-669B-4CD2-BFDA-85662D69B9D5}" presName="box" presStyleLbl="node1" presStyleIdx="0" presStyleCnt="5"/>
      <dgm:spPr/>
      <dgm:t>
        <a:bodyPr/>
        <a:lstStyle/>
        <a:p>
          <a:endParaRPr lang="ru-RU"/>
        </a:p>
      </dgm:t>
    </dgm:pt>
    <dgm:pt modelId="{88392849-1847-4745-B82C-A2BDAC6BC40C}" type="pres">
      <dgm:prSet presAssocID="{D3A72226-669B-4CD2-BFDA-85662D69B9D5}" presName="img" presStyleLbl="fgImgPlace1" presStyleIdx="0" presStyleCnt="5"/>
      <dgm:spPr/>
    </dgm:pt>
    <dgm:pt modelId="{0929B8CC-DF4D-4C73-B701-0255B6C76959}" type="pres">
      <dgm:prSet presAssocID="{D3A72226-669B-4CD2-BFDA-85662D69B9D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947BB-2316-4C8A-91B2-4C7492E6C337}" type="pres">
      <dgm:prSet presAssocID="{162849F2-3F1D-4C9C-8DB2-2513C27DF253}" presName="spacer" presStyleCnt="0"/>
      <dgm:spPr/>
    </dgm:pt>
    <dgm:pt modelId="{62B5535B-E5CA-40E8-BC0C-8BE3FBA16581}" type="pres">
      <dgm:prSet presAssocID="{9428809A-51CC-4321-B18F-6480E58D7A45}" presName="comp" presStyleCnt="0"/>
      <dgm:spPr/>
    </dgm:pt>
    <dgm:pt modelId="{537778FE-443C-47F4-A7C6-1D925CABE35F}" type="pres">
      <dgm:prSet presAssocID="{9428809A-51CC-4321-B18F-6480E58D7A45}" presName="box" presStyleLbl="node1" presStyleIdx="1" presStyleCnt="5"/>
      <dgm:spPr/>
      <dgm:t>
        <a:bodyPr/>
        <a:lstStyle/>
        <a:p>
          <a:endParaRPr lang="ru-RU"/>
        </a:p>
      </dgm:t>
    </dgm:pt>
    <dgm:pt modelId="{80CA675D-9267-493F-8655-B21E1EC16D80}" type="pres">
      <dgm:prSet presAssocID="{9428809A-51CC-4321-B18F-6480E58D7A45}" presName="img" presStyleLbl="fgImgPlace1" presStyleIdx="1" presStyleCnt="5" custLinFactNeighborX="474" custLinFactNeighborY="4139"/>
      <dgm:spPr/>
    </dgm:pt>
    <dgm:pt modelId="{5682855A-9EC7-441D-98AF-E4FBEEAF0EEB}" type="pres">
      <dgm:prSet presAssocID="{9428809A-51CC-4321-B18F-6480E58D7A4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97B5D-D3BC-4242-9DAC-7E4430832528}" type="pres">
      <dgm:prSet presAssocID="{B1834B51-5B22-46B2-9BE1-AA351D9483C1}" presName="spacer" presStyleCnt="0"/>
      <dgm:spPr/>
    </dgm:pt>
    <dgm:pt modelId="{B1ECB4C6-7606-45B6-A5E1-36B43EFCE52D}" type="pres">
      <dgm:prSet presAssocID="{85B2CA76-8BBE-43BB-ABDA-C3F88C9250F0}" presName="comp" presStyleCnt="0"/>
      <dgm:spPr/>
    </dgm:pt>
    <dgm:pt modelId="{1A33A2B8-BC14-4DC6-AE14-E6FB61BF5E61}" type="pres">
      <dgm:prSet presAssocID="{85B2CA76-8BBE-43BB-ABDA-C3F88C9250F0}" presName="box" presStyleLbl="node1" presStyleIdx="2" presStyleCnt="5"/>
      <dgm:spPr/>
      <dgm:t>
        <a:bodyPr/>
        <a:lstStyle/>
        <a:p>
          <a:endParaRPr lang="ru-RU"/>
        </a:p>
      </dgm:t>
    </dgm:pt>
    <dgm:pt modelId="{D203446F-5CFF-4843-BC5A-DC6BB3B45AD1}" type="pres">
      <dgm:prSet presAssocID="{85B2CA76-8BBE-43BB-ABDA-C3F88C9250F0}" presName="img" presStyleLbl="fgImgPlace1" presStyleIdx="2" presStyleCnt="5"/>
      <dgm:spPr/>
    </dgm:pt>
    <dgm:pt modelId="{FD5525D5-0C6B-43CD-B2C2-55821CE3540C}" type="pres">
      <dgm:prSet presAssocID="{85B2CA76-8BBE-43BB-ABDA-C3F88C9250F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51FBE-9B2A-4C13-9F1A-EFCF187C96EC}" type="pres">
      <dgm:prSet presAssocID="{B481C1EE-4B94-4740-819F-89DBE4CF97C8}" presName="spacer" presStyleCnt="0"/>
      <dgm:spPr/>
    </dgm:pt>
    <dgm:pt modelId="{41B9BA8E-2579-4B49-9D9D-09CCED344EC9}" type="pres">
      <dgm:prSet presAssocID="{7F56C704-195A-4819-8A39-E4902768DAD0}" presName="comp" presStyleCnt="0"/>
      <dgm:spPr/>
    </dgm:pt>
    <dgm:pt modelId="{2BB63D23-51E7-41BB-A64F-68BAF0A90FBF}" type="pres">
      <dgm:prSet presAssocID="{7F56C704-195A-4819-8A39-E4902768DAD0}" presName="box" presStyleLbl="node1" presStyleIdx="3" presStyleCnt="5"/>
      <dgm:spPr/>
      <dgm:t>
        <a:bodyPr/>
        <a:lstStyle/>
        <a:p>
          <a:endParaRPr lang="ru-RU"/>
        </a:p>
      </dgm:t>
    </dgm:pt>
    <dgm:pt modelId="{696FF5D1-D2BC-4D95-BE2B-948CFDD27BEE}" type="pres">
      <dgm:prSet presAssocID="{7F56C704-195A-4819-8A39-E4902768DAD0}" presName="img" presStyleLbl="fgImgPlace1" presStyleIdx="3" presStyleCnt="5"/>
      <dgm:spPr/>
    </dgm:pt>
    <dgm:pt modelId="{52397C4F-D51E-46C3-ABE2-5DDE4C327ED9}" type="pres">
      <dgm:prSet presAssocID="{7F56C704-195A-4819-8A39-E4902768DAD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B7D0E-D042-47A3-8C01-D23714C79B13}" type="pres">
      <dgm:prSet presAssocID="{10B7D564-F876-498A-BE26-C3C8AAB3AC9D}" presName="spacer" presStyleCnt="0"/>
      <dgm:spPr/>
    </dgm:pt>
    <dgm:pt modelId="{A3002EA6-27C6-4E35-A900-A0D91FA01A44}" type="pres">
      <dgm:prSet presAssocID="{2396A588-0F93-4C56-8ED4-8F7F9290E198}" presName="comp" presStyleCnt="0"/>
      <dgm:spPr/>
    </dgm:pt>
    <dgm:pt modelId="{0246F16F-B066-4ECD-A07E-A4BA70A63BBD}" type="pres">
      <dgm:prSet presAssocID="{2396A588-0F93-4C56-8ED4-8F7F9290E198}" presName="box" presStyleLbl="node1" presStyleIdx="4" presStyleCnt="5"/>
      <dgm:spPr/>
      <dgm:t>
        <a:bodyPr/>
        <a:lstStyle/>
        <a:p>
          <a:endParaRPr lang="ru-RU"/>
        </a:p>
      </dgm:t>
    </dgm:pt>
    <dgm:pt modelId="{D1DED775-2B94-4136-975A-03DF5091BA8C}" type="pres">
      <dgm:prSet presAssocID="{2396A588-0F93-4C56-8ED4-8F7F9290E198}" presName="img" presStyleLbl="fgImgPlace1" presStyleIdx="4" presStyleCnt="5"/>
      <dgm:spPr/>
    </dgm:pt>
    <dgm:pt modelId="{E3FE246E-2711-4972-A060-AE9577EC6AE2}" type="pres">
      <dgm:prSet presAssocID="{2396A588-0F93-4C56-8ED4-8F7F9290E19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591A9-3EA6-465D-B86A-CCE988E8C1D3}" type="presOf" srcId="{85B2CA76-8BBE-43BB-ABDA-C3F88C9250F0}" destId="{1A33A2B8-BC14-4DC6-AE14-E6FB61BF5E61}" srcOrd="0" destOrd="0" presId="urn:microsoft.com/office/officeart/2005/8/layout/vList4"/>
    <dgm:cxn modelId="{1CF7BF3E-E715-4240-9450-EC95F79A0889}" type="presOf" srcId="{2396A588-0F93-4C56-8ED4-8F7F9290E198}" destId="{E3FE246E-2711-4972-A060-AE9577EC6AE2}" srcOrd="1" destOrd="0" presId="urn:microsoft.com/office/officeart/2005/8/layout/vList4"/>
    <dgm:cxn modelId="{611EBCB6-9E92-4A00-A5C2-841656029222}" type="presOf" srcId="{9428809A-51CC-4321-B18F-6480E58D7A45}" destId="{5682855A-9EC7-441D-98AF-E4FBEEAF0EEB}" srcOrd="1" destOrd="0" presId="urn:microsoft.com/office/officeart/2005/8/layout/vList4"/>
    <dgm:cxn modelId="{2A6B6A7B-DB40-4E7E-9C66-AB7EB0934D03}" type="presOf" srcId="{7F56C704-195A-4819-8A39-E4902768DAD0}" destId="{52397C4F-D51E-46C3-ABE2-5DDE4C327ED9}" srcOrd="1" destOrd="0" presId="urn:microsoft.com/office/officeart/2005/8/layout/vList4"/>
    <dgm:cxn modelId="{7DBC4D43-1B37-436E-8CDE-D6E0A0995F5C}" type="presOf" srcId="{D3A72226-669B-4CD2-BFDA-85662D69B9D5}" destId="{0929B8CC-DF4D-4C73-B701-0255B6C76959}" srcOrd="1" destOrd="0" presId="urn:microsoft.com/office/officeart/2005/8/layout/vList4"/>
    <dgm:cxn modelId="{A1F25C83-4471-47CC-B7A3-CF22B882A8B7}" srcId="{E6A852E2-B575-43C3-B0C7-90C639317569}" destId="{9428809A-51CC-4321-B18F-6480E58D7A45}" srcOrd="1" destOrd="0" parTransId="{70508D85-D406-4EA7-9734-82CEE593754C}" sibTransId="{B1834B51-5B22-46B2-9BE1-AA351D9483C1}"/>
    <dgm:cxn modelId="{197F72B5-80F5-4CE2-BDB7-019ACC80685C}" type="presOf" srcId="{D3A72226-669B-4CD2-BFDA-85662D69B9D5}" destId="{216A700C-9D54-448E-AF79-FDEAD8E5DA7A}" srcOrd="0" destOrd="0" presId="urn:microsoft.com/office/officeart/2005/8/layout/vList4"/>
    <dgm:cxn modelId="{0A27ACF5-F19A-4EA0-8828-BDA263D7FC66}" type="presOf" srcId="{7F56C704-195A-4819-8A39-E4902768DAD0}" destId="{2BB63D23-51E7-41BB-A64F-68BAF0A90FBF}" srcOrd="0" destOrd="0" presId="urn:microsoft.com/office/officeart/2005/8/layout/vList4"/>
    <dgm:cxn modelId="{280C68A0-30E5-4876-AD64-9ECA7916FA09}" type="presOf" srcId="{E6A852E2-B575-43C3-B0C7-90C639317569}" destId="{1D71E517-1767-4B8A-90E5-1573E84B9EF8}" srcOrd="0" destOrd="0" presId="urn:microsoft.com/office/officeart/2005/8/layout/vList4"/>
    <dgm:cxn modelId="{813702A7-DA2B-430C-A50D-C70E908A8F74}" srcId="{E6A852E2-B575-43C3-B0C7-90C639317569}" destId="{2396A588-0F93-4C56-8ED4-8F7F9290E198}" srcOrd="4" destOrd="0" parTransId="{03A66910-0952-4694-9D66-45CEEDA300AB}" sibTransId="{102A325C-B5D0-4750-84CC-982C1EFDF3CB}"/>
    <dgm:cxn modelId="{F471C583-0D9D-4E82-BB64-8A86B832DCF1}" type="presOf" srcId="{9428809A-51CC-4321-B18F-6480E58D7A45}" destId="{537778FE-443C-47F4-A7C6-1D925CABE35F}" srcOrd="0" destOrd="0" presId="urn:microsoft.com/office/officeart/2005/8/layout/vList4"/>
    <dgm:cxn modelId="{CC5F34E4-00AA-43A7-B21E-C59B532106ED}" srcId="{E6A852E2-B575-43C3-B0C7-90C639317569}" destId="{7F56C704-195A-4819-8A39-E4902768DAD0}" srcOrd="3" destOrd="0" parTransId="{0CC0BE5B-16E9-48E0-8C2C-7870B85F055A}" sibTransId="{10B7D564-F876-498A-BE26-C3C8AAB3AC9D}"/>
    <dgm:cxn modelId="{733CA2B4-2287-49AA-A7A3-E2A209F08B9A}" srcId="{E6A852E2-B575-43C3-B0C7-90C639317569}" destId="{D3A72226-669B-4CD2-BFDA-85662D69B9D5}" srcOrd="0" destOrd="0" parTransId="{5D48F54D-4314-4934-BF68-9E6492FAF866}" sibTransId="{162849F2-3F1D-4C9C-8DB2-2513C27DF253}"/>
    <dgm:cxn modelId="{38D0F5C9-2F7F-4288-B1E0-0011B124AC57}" type="presOf" srcId="{2396A588-0F93-4C56-8ED4-8F7F9290E198}" destId="{0246F16F-B066-4ECD-A07E-A4BA70A63BBD}" srcOrd="0" destOrd="0" presId="urn:microsoft.com/office/officeart/2005/8/layout/vList4"/>
    <dgm:cxn modelId="{AFE20DC9-1DE4-4056-ADD3-B09BBE7D7820}" srcId="{E6A852E2-B575-43C3-B0C7-90C639317569}" destId="{85B2CA76-8BBE-43BB-ABDA-C3F88C9250F0}" srcOrd="2" destOrd="0" parTransId="{DE7F6F63-C5A9-477A-B9C3-3BBC4E8144E3}" sibTransId="{B481C1EE-4B94-4740-819F-89DBE4CF97C8}"/>
    <dgm:cxn modelId="{593638DA-995D-4ADE-A9E2-5827F58EC6C7}" type="presOf" srcId="{85B2CA76-8BBE-43BB-ABDA-C3F88C9250F0}" destId="{FD5525D5-0C6B-43CD-B2C2-55821CE3540C}" srcOrd="1" destOrd="0" presId="urn:microsoft.com/office/officeart/2005/8/layout/vList4"/>
    <dgm:cxn modelId="{54224A30-917D-4844-A5D4-CB3FF76117B0}" type="presParOf" srcId="{1D71E517-1767-4B8A-90E5-1573E84B9EF8}" destId="{BDA805CD-3E66-48B9-8798-D42B39AFAF18}" srcOrd="0" destOrd="0" presId="urn:microsoft.com/office/officeart/2005/8/layout/vList4"/>
    <dgm:cxn modelId="{5DE3CACF-2551-475F-A984-EA84105A4D37}" type="presParOf" srcId="{BDA805CD-3E66-48B9-8798-D42B39AFAF18}" destId="{216A700C-9D54-448E-AF79-FDEAD8E5DA7A}" srcOrd="0" destOrd="0" presId="urn:microsoft.com/office/officeart/2005/8/layout/vList4"/>
    <dgm:cxn modelId="{4328CF5C-BDB4-454B-8370-FA90786A1345}" type="presParOf" srcId="{BDA805CD-3E66-48B9-8798-D42B39AFAF18}" destId="{88392849-1847-4745-B82C-A2BDAC6BC40C}" srcOrd="1" destOrd="0" presId="urn:microsoft.com/office/officeart/2005/8/layout/vList4"/>
    <dgm:cxn modelId="{310E9777-7848-42AD-B1DB-2BB836EF33EE}" type="presParOf" srcId="{BDA805CD-3E66-48B9-8798-D42B39AFAF18}" destId="{0929B8CC-DF4D-4C73-B701-0255B6C76959}" srcOrd="2" destOrd="0" presId="urn:microsoft.com/office/officeart/2005/8/layout/vList4"/>
    <dgm:cxn modelId="{1BA0F41A-9C8D-434C-BB1A-95102CECA3B4}" type="presParOf" srcId="{1D71E517-1767-4B8A-90E5-1573E84B9EF8}" destId="{AC7947BB-2316-4C8A-91B2-4C7492E6C337}" srcOrd="1" destOrd="0" presId="urn:microsoft.com/office/officeart/2005/8/layout/vList4"/>
    <dgm:cxn modelId="{D0DB97F3-8649-4CDC-BADA-C64B188D3BFF}" type="presParOf" srcId="{1D71E517-1767-4B8A-90E5-1573E84B9EF8}" destId="{62B5535B-E5CA-40E8-BC0C-8BE3FBA16581}" srcOrd="2" destOrd="0" presId="urn:microsoft.com/office/officeart/2005/8/layout/vList4"/>
    <dgm:cxn modelId="{25F43DFC-3F8F-4C13-AE73-8D490AC6484A}" type="presParOf" srcId="{62B5535B-E5CA-40E8-BC0C-8BE3FBA16581}" destId="{537778FE-443C-47F4-A7C6-1D925CABE35F}" srcOrd="0" destOrd="0" presId="urn:microsoft.com/office/officeart/2005/8/layout/vList4"/>
    <dgm:cxn modelId="{7565849A-32B6-4614-8016-1A0C63409BBF}" type="presParOf" srcId="{62B5535B-E5CA-40E8-BC0C-8BE3FBA16581}" destId="{80CA675D-9267-493F-8655-B21E1EC16D80}" srcOrd="1" destOrd="0" presId="urn:microsoft.com/office/officeart/2005/8/layout/vList4"/>
    <dgm:cxn modelId="{F504F574-A95D-480F-B1F3-287A331BFF09}" type="presParOf" srcId="{62B5535B-E5CA-40E8-BC0C-8BE3FBA16581}" destId="{5682855A-9EC7-441D-98AF-E4FBEEAF0EEB}" srcOrd="2" destOrd="0" presId="urn:microsoft.com/office/officeart/2005/8/layout/vList4"/>
    <dgm:cxn modelId="{E1A7B743-7989-4E3F-91EB-3E95C6B59116}" type="presParOf" srcId="{1D71E517-1767-4B8A-90E5-1573E84B9EF8}" destId="{8CD97B5D-D3BC-4242-9DAC-7E4430832528}" srcOrd="3" destOrd="0" presId="urn:microsoft.com/office/officeart/2005/8/layout/vList4"/>
    <dgm:cxn modelId="{0433B335-81C2-4804-932C-C4CB281E5CB1}" type="presParOf" srcId="{1D71E517-1767-4B8A-90E5-1573E84B9EF8}" destId="{B1ECB4C6-7606-45B6-A5E1-36B43EFCE52D}" srcOrd="4" destOrd="0" presId="urn:microsoft.com/office/officeart/2005/8/layout/vList4"/>
    <dgm:cxn modelId="{2ABB1A38-4502-4922-8EC7-450FA89CAE7B}" type="presParOf" srcId="{B1ECB4C6-7606-45B6-A5E1-36B43EFCE52D}" destId="{1A33A2B8-BC14-4DC6-AE14-E6FB61BF5E61}" srcOrd="0" destOrd="0" presId="urn:microsoft.com/office/officeart/2005/8/layout/vList4"/>
    <dgm:cxn modelId="{2558CD27-8E10-4D16-B5C1-845CD26D71E0}" type="presParOf" srcId="{B1ECB4C6-7606-45B6-A5E1-36B43EFCE52D}" destId="{D203446F-5CFF-4843-BC5A-DC6BB3B45AD1}" srcOrd="1" destOrd="0" presId="urn:microsoft.com/office/officeart/2005/8/layout/vList4"/>
    <dgm:cxn modelId="{C5889960-962B-4396-9C74-D623CC6544C2}" type="presParOf" srcId="{B1ECB4C6-7606-45B6-A5E1-36B43EFCE52D}" destId="{FD5525D5-0C6B-43CD-B2C2-55821CE3540C}" srcOrd="2" destOrd="0" presId="urn:microsoft.com/office/officeart/2005/8/layout/vList4"/>
    <dgm:cxn modelId="{C05BBE74-3BF8-4312-B90E-507BE84AC8B6}" type="presParOf" srcId="{1D71E517-1767-4B8A-90E5-1573E84B9EF8}" destId="{75751FBE-9B2A-4C13-9F1A-EFCF187C96EC}" srcOrd="5" destOrd="0" presId="urn:microsoft.com/office/officeart/2005/8/layout/vList4"/>
    <dgm:cxn modelId="{FB3B1EF7-C271-4FFB-AFE3-773633F701EE}" type="presParOf" srcId="{1D71E517-1767-4B8A-90E5-1573E84B9EF8}" destId="{41B9BA8E-2579-4B49-9D9D-09CCED344EC9}" srcOrd="6" destOrd="0" presId="urn:microsoft.com/office/officeart/2005/8/layout/vList4"/>
    <dgm:cxn modelId="{2248803D-DCC7-452A-A212-27110E630B16}" type="presParOf" srcId="{41B9BA8E-2579-4B49-9D9D-09CCED344EC9}" destId="{2BB63D23-51E7-41BB-A64F-68BAF0A90FBF}" srcOrd="0" destOrd="0" presId="urn:microsoft.com/office/officeart/2005/8/layout/vList4"/>
    <dgm:cxn modelId="{EC686DD4-FC19-4D4F-811F-22ED47A12EA3}" type="presParOf" srcId="{41B9BA8E-2579-4B49-9D9D-09CCED344EC9}" destId="{696FF5D1-D2BC-4D95-BE2B-948CFDD27BEE}" srcOrd="1" destOrd="0" presId="urn:microsoft.com/office/officeart/2005/8/layout/vList4"/>
    <dgm:cxn modelId="{9ED0B7AE-6F96-4EEF-947C-F43CBEBA8812}" type="presParOf" srcId="{41B9BA8E-2579-4B49-9D9D-09CCED344EC9}" destId="{52397C4F-D51E-46C3-ABE2-5DDE4C327ED9}" srcOrd="2" destOrd="0" presId="urn:microsoft.com/office/officeart/2005/8/layout/vList4"/>
    <dgm:cxn modelId="{AF9A27B4-4BCE-4A5E-8AD0-5F26E5696C50}" type="presParOf" srcId="{1D71E517-1767-4B8A-90E5-1573E84B9EF8}" destId="{E8FB7D0E-D042-47A3-8C01-D23714C79B13}" srcOrd="7" destOrd="0" presId="urn:microsoft.com/office/officeart/2005/8/layout/vList4"/>
    <dgm:cxn modelId="{28B981A8-B6F4-4041-B5C5-E7F4C364E2C3}" type="presParOf" srcId="{1D71E517-1767-4B8A-90E5-1573E84B9EF8}" destId="{A3002EA6-27C6-4E35-A900-A0D91FA01A44}" srcOrd="8" destOrd="0" presId="urn:microsoft.com/office/officeart/2005/8/layout/vList4"/>
    <dgm:cxn modelId="{2DDC6AC7-D9D8-4323-BFD6-51669AA8A918}" type="presParOf" srcId="{A3002EA6-27C6-4E35-A900-A0D91FA01A44}" destId="{0246F16F-B066-4ECD-A07E-A4BA70A63BBD}" srcOrd="0" destOrd="0" presId="urn:microsoft.com/office/officeart/2005/8/layout/vList4"/>
    <dgm:cxn modelId="{2FF6C540-10A6-48AC-A2A4-4DA11E3A69F0}" type="presParOf" srcId="{A3002EA6-27C6-4E35-A900-A0D91FA01A44}" destId="{D1DED775-2B94-4136-975A-03DF5091BA8C}" srcOrd="1" destOrd="0" presId="urn:microsoft.com/office/officeart/2005/8/layout/vList4"/>
    <dgm:cxn modelId="{D9ADEA4F-CBA9-423E-A7A3-FC79E94D6297}" type="presParOf" srcId="{A3002EA6-27C6-4E35-A900-A0D91FA01A44}" destId="{E3FE246E-2711-4972-A060-AE9577EC6A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A700C-9D54-448E-AF79-FDEAD8E5DA7A}">
      <dsp:nvSpPr>
        <dsp:cNvPr id="0" name=""/>
        <dsp:cNvSpPr/>
      </dsp:nvSpPr>
      <dsp:spPr>
        <a:xfrm>
          <a:off x="0" y="0"/>
          <a:ext cx="7696200" cy="87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tx2">
                  <a:lumMod val="50000"/>
                </a:schemeClr>
              </a:solidFill>
            </a:rPr>
            <a:t>(specific) – </a:t>
          </a:r>
          <a:r>
            <a:rPr lang="ru-RU" sz="2000" b="1" i="1" kern="1200" dirty="0" smtClean="0">
              <a:solidFill>
                <a:schemeClr val="tx2">
                  <a:lumMod val="50000"/>
                </a:schemeClr>
              </a:solidFill>
            </a:rPr>
            <a:t>конкретная, цель должна быть чётко сформулирована</a:t>
          </a:r>
          <a:endParaRPr lang="ru-RU" sz="17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27168" y="0"/>
        <a:ext cx="6069031" cy="879284"/>
      </dsp:txXfrm>
    </dsp:sp>
    <dsp:sp modelId="{88392849-1847-4745-B82C-A2BDAC6BC40C}">
      <dsp:nvSpPr>
        <dsp:cNvPr id="0" name=""/>
        <dsp:cNvSpPr/>
      </dsp:nvSpPr>
      <dsp:spPr>
        <a:xfrm>
          <a:off x="87928" y="87928"/>
          <a:ext cx="1539240" cy="7034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778FE-443C-47F4-A7C6-1D925CABE35F}">
      <dsp:nvSpPr>
        <dsp:cNvPr id="0" name=""/>
        <dsp:cNvSpPr/>
      </dsp:nvSpPr>
      <dsp:spPr>
        <a:xfrm>
          <a:off x="0" y="967213"/>
          <a:ext cx="7696200" cy="87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smtClean="0">
              <a:solidFill>
                <a:schemeClr val="tx2">
                  <a:lumMod val="50000"/>
                </a:schemeClr>
              </a:solidFill>
            </a:rPr>
            <a:t>(measurable)</a:t>
          </a:r>
          <a:r>
            <a:rPr lang="ru-RU" sz="1700" b="1" i="1" kern="1200" dirty="0" smtClean="0">
              <a:solidFill>
                <a:schemeClr val="tx2">
                  <a:lumMod val="50000"/>
                </a:schemeClr>
              </a:solidFill>
            </a:rPr>
            <a:t> -  измеримая, если у цели нет каких-либо измеримых параметров, то сложно определить, достигнут ли результат</a:t>
          </a:r>
          <a:endParaRPr lang="ru-RU" sz="17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27168" y="967213"/>
        <a:ext cx="6069031" cy="879284"/>
      </dsp:txXfrm>
    </dsp:sp>
    <dsp:sp modelId="{80CA675D-9267-493F-8655-B21E1EC16D80}">
      <dsp:nvSpPr>
        <dsp:cNvPr id="0" name=""/>
        <dsp:cNvSpPr/>
      </dsp:nvSpPr>
      <dsp:spPr>
        <a:xfrm>
          <a:off x="95224" y="1084256"/>
          <a:ext cx="1539240" cy="7034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3A2B8-BC14-4DC6-AE14-E6FB61BF5E61}">
      <dsp:nvSpPr>
        <dsp:cNvPr id="0" name=""/>
        <dsp:cNvSpPr/>
      </dsp:nvSpPr>
      <dsp:spPr>
        <a:xfrm>
          <a:off x="0" y="1934426"/>
          <a:ext cx="7696200" cy="87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smtClean="0">
              <a:solidFill>
                <a:schemeClr val="tx2">
                  <a:lumMod val="50000"/>
                </a:schemeClr>
              </a:solidFill>
            </a:rPr>
            <a:t>(attainable)</a:t>
          </a:r>
          <a:r>
            <a:rPr lang="ru-RU" sz="1700" b="1" i="1" kern="1200" dirty="0" smtClean="0">
              <a:solidFill>
                <a:schemeClr val="tx2">
                  <a:lumMod val="50000"/>
                </a:schemeClr>
              </a:solidFill>
            </a:rPr>
            <a:t> – достижимая, следует ставить сложные, но достижимые цели</a:t>
          </a:r>
          <a:endParaRPr lang="ru-RU" sz="17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27168" y="1934426"/>
        <a:ext cx="6069031" cy="879284"/>
      </dsp:txXfrm>
    </dsp:sp>
    <dsp:sp modelId="{D203446F-5CFF-4843-BC5A-DC6BB3B45AD1}">
      <dsp:nvSpPr>
        <dsp:cNvPr id="0" name=""/>
        <dsp:cNvSpPr/>
      </dsp:nvSpPr>
      <dsp:spPr>
        <a:xfrm>
          <a:off x="87928" y="2022355"/>
          <a:ext cx="1539240" cy="7034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63D23-51E7-41BB-A64F-68BAF0A90FBF}">
      <dsp:nvSpPr>
        <dsp:cNvPr id="0" name=""/>
        <dsp:cNvSpPr/>
      </dsp:nvSpPr>
      <dsp:spPr>
        <a:xfrm>
          <a:off x="0" y="2901640"/>
          <a:ext cx="7696200" cy="87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smtClean="0">
              <a:solidFill>
                <a:schemeClr val="tx2">
                  <a:lumMod val="50000"/>
                </a:schemeClr>
              </a:solidFill>
            </a:rPr>
            <a:t>(realistic)</a:t>
          </a:r>
          <a:r>
            <a:rPr lang="ru-RU" sz="1700" b="1" i="1" kern="1200" dirty="0" smtClean="0">
              <a:solidFill>
                <a:schemeClr val="tx2">
                  <a:lumMod val="50000"/>
                </a:schemeClr>
              </a:solidFill>
            </a:rPr>
            <a:t> – реалистичная, необходимо оценить собственные возможности и возможности учащихся по достижению цели</a:t>
          </a:r>
          <a:endParaRPr lang="ru-RU" sz="17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27168" y="2901640"/>
        <a:ext cx="6069031" cy="879284"/>
      </dsp:txXfrm>
    </dsp:sp>
    <dsp:sp modelId="{696FF5D1-D2BC-4D95-BE2B-948CFDD27BEE}">
      <dsp:nvSpPr>
        <dsp:cNvPr id="0" name=""/>
        <dsp:cNvSpPr/>
      </dsp:nvSpPr>
      <dsp:spPr>
        <a:xfrm>
          <a:off x="87928" y="2989568"/>
          <a:ext cx="1539240" cy="7034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6F16F-B066-4ECD-A07E-A4BA70A63BBD}">
      <dsp:nvSpPr>
        <dsp:cNvPr id="0" name=""/>
        <dsp:cNvSpPr/>
      </dsp:nvSpPr>
      <dsp:spPr>
        <a:xfrm>
          <a:off x="0" y="3868853"/>
          <a:ext cx="7696200" cy="879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 smtClean="0">
              <a:solidFill>
                <a:schemeClr val="tx2">
                  <a:lumMod val="50000"/>
                </a:schemeClr>
              </a:solidFill>
            </a:rPr>
            <a:t>(time-bounded)</a:t>
          </a:r>
          <a:r>
            <a:rPr lang="ru-RU" sz="1700" b="1" i="1" kern="1200" dirty="0" smtClean="0">
              <a:solidFill>
                <a:schemeClr val="tx2">
                  <a:lumMod val="50000"/>
                </a:schemeClr>
              </a:solidFill>
            </a:rPr>
            <a:t> – ограниченная во времени</a:t>
          </a:r>
          <a:endParaRPr lang="ru-RU" sz="17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27168" y="3868853"/>
        <a:ext cx="6069031" cy="879284"/>
      </dsp:txXfrm>
    </dsp:sp>
    <dsp:sp modelId="{D1DED775-2B94-4136-975A-03DF5091BA8C}">
      <dsp:nvSpPr>
        <dsp:cNvPr id="0" name=""/>
        <dsp:cNvSpPr/>
      </dsp:nvSpPr>
      <dsp:spPr>
        <a:xfrm>
          <a:off x="87928" y="3956782"/>
          <a:ext cx="1539240" cy="70342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6876-FCAC-4A04-9E0D-7958A916D5B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04111-3702-44B8-B944-D2F321D4C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BD935-08EE-4FCD-A333-FB500DD80418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E6CD-A681-4517-8342-1FC29199A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E067A-248E-43CE-8B2C-18CF37355026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DABBB-CA3E-40C3-A599-15884AB95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ECD4-0119-457C-B7C3-D75773F15F64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BDBD-01EB-47C3-8AF1-BA9A55AD8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692C4-F3AD-4105-901A-C9226A938BDA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FBDA1-CD8F-45CB-97E7-17632E5B2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FEFF1-B72A-43EC-9528-D54901B804D1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18CE-2C8A-42A2-832C-AA9C0B8D6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4EFB-875F-483C-B361-B7B83B57DD9F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C7BF7-E312-42B4-AA5D-CCE745E23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0D5E-8BFA-4FE5-831B-E53664EDB461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0B29-0C3C-45F4-B9B8-29C97354E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538A1-8070-412E-A6E8-5D63D218C745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D6ADB-C890-434E-98AE-9B4277E5D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8264-DA31-43B1-AF10-C703623EAE09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9E05-395B-4D59-B4CA-7DC3F70FF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FEFF-D410-47AA-B90F-DB56C86308F3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516A-96FA-4635-ADD5-D5F4C44C6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895F6-BF7C-48C8-80AA-593483142068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C1D5-E78D-4EF7-9DF6-7E0CE1F7B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06E8A8B3-DC36-4D5C-8F15-6EE967FCC8BF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5C49EA1-0022-4D8B-964F-FAE3F6A00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071938"/>
            <a:ext cx="8543925" cy="1752600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Проректор по учебной работе ГОИРО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2000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Блажко</a:t>
            </a:r>
            <a:r>
              <a:rPr lang="ru-RU" sz="2000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Ольга Александровна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1506538"/>
            <a:ext cx="8229600" cy="2354510"/>
          </a:xfrm>
        </p:spPr>
        <p:txBody>
          <a:bodyPr bIns="91440" anchor="ctr"/>
          <a:lstStyle/>
          <a:p>
            <a:pPr algn="ctr" eaLnBrk="1" hangingPunct="1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Требования к обобщению опыта в рамках квалификационного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99695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Опыт собственной педагогической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943100"/>
          </a:xfrm>
        </p:spPr>
        <p:txBody>
          <a:bodyPr/>
          <a:lstStyle/>
          <a:p>
            <a:pPr eaLnBrk="1" hangingPunct="1"/>
            <a:r>
              <a:rPr lang="en-US" sz="3200" smtClean="0"/>
              <a:t>C</a:t>
            </a:r>
            <a:r>
              <a:rPr lang="ru-RU" sz="3200" smtClean="0"/>
              <a:t>огласованность цели, задач и результата с  темой педагогического опыта</a:t>
            </a:r>
            <a:endParaRPr lang="en-US" sz="72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500" y="4500563"/>
            <a:ext cx="5791200" cy="457200"/>
          </a:xfrm>
        </p:spPr>
        <p:txBody>
          <a:bodyPr/>
          <a:lstStyle/>
          <a:p>
            <a:pPr algn="r" eaLnBrk="1" hangingPunct="1"/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43938" cy="1000125"/>
          </a:xfrm>
        </p:spPr>
        <p:txBody>
          <a:bodyPr/>
          <a:lstStyle/>
          <a:p>
            <a:pPr eaLnBrk="1" hangingPunct="1"/>
            <a:r>
              <a:rPr lang="ru-RU" sz="3200" smtClean="0"/>
              <a:t>   Как определиться с темой опыта?</a:t>
            </a:r>
            <a:endParaRPr lang="en-US" sz="18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57250" y="1214438"/>
            <a:ext cx="3214688" cy="4652962"/>
            <a:chOff x="720" y="1296"/>
            <a:chExt cx="1367" cy="2542"/>
          </a:xfrm>
        </p:grpSpPr>
        <p:sp>
          <p:nvSpPr>
            <p:cNvPr id="411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9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412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12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2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2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2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21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122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6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  <a:latin typeface="Verdana" pitchFamily="34" charset="0"/>
                </a:rPr>
                <a:t>Что я умею и для чего нужно это умение?</a:t>
              </a:r>
              <a:endParaRPr lang="en-US" sz="2400" b="1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857750" y="1157288"/>
            <a:ext cx="3286125" cy="4606925"/>
            <a:chOff x="2208" y="1296"/>
            <a:chExt cx="1365" cy="2542"/>
          </a:xfrm>
        </p:grpSpPr>
        <p:sp>
          <p:nvSpPr>
            <p:cNvPr id="410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10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10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10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10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11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11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0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rgbClr val="000000"/>
                  </a:solidFill>
                  <a:latin typeface="Verdana" pitchFamily="34" charset="0"/>
                </a:rPr>
                <a:t>Каких результатов я достигаю и за счет чего я их достигаю?</a:t>
              </a:r>
              <a:endParaRPr lang="en-US" sz="2400" b="1"/>
            </a:p>
          </p:txBody>
        </p:sp>
        <p:sp>
          <p:nvSpPr>
            <p:cNvPr id="411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51520" y="304801"/>
            <a:ext cx="8892480" cy="603920"/>
          </a:xfrm>
        </p:spPr>
        <p:txBody>
          <a:bodyPr/>
          <a:lstStyle/>
          <a:p>
            <a:pPr eaLnBrk="1" hangingPunct="1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умею..., у меня хорошо получается…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71500" y="1772816"/>
            <a:ext cx="8023225" cy="4077122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обучать выразительному </a:t>
            </a:r>
            <a:r>
              <a:rPr lang="ru-RU" sz="2400" dirty="0" smtClean="0"/>
              <a:t>пересказу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 рефлексивной деятельности </a:t>
            </a:r>
          </a:p>
          <a:p>
            <a:pPr eaLnBrk="1" hangingPunct="1"/>
            <a:r>
              <a:rPr lang="ru-RU" sz="2400" dirty="0" smtClean="0"/>
              <a:t>организовать активную познавательную деятельность </a:t>
            </a:r>
            <a:r>
              <a:rPr lang="ru-RU" sz="2400" dirty="0" smtClean="0"/>
              <a:t>обучающихся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 </a:t>
            </a:r>
            <a:r>
              <a:rPr lang="ru-RU" sz="2400" dirty="0" smtClean="0"/>
              <a:t>организовать групповую </a:t>
            </a:r>
            <a:r>
              <a:rPr lang="ru-RU" sz="2400" dirty="0" smtClean="0"/>
              <a:t>и парную работу</a:t>
            </a:r>
          </a:p>
          <a:p>
            <a:pPr eaLnBrk="1" hangingPunct="1"/>
            <a:r>
              <a:rPr lang="ru-RU" sz="2400" dirty="0" smtClean="0"/>
              <a:t> составлять диагностические </a:t>
            </a:r>
            <a:r>
              <a:rPr lang="ru-RU" sz="2400" dirty="0" smtClean="0"/>
              <a:t>задания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формулировать цель </a:t>
            </a:r>
            <a:r>
              <a:rPr lang="ru-RU" sz="2400" dirty="0" smtClean="0"/>
              <a:t>учебного занятия </a:t>
            </a:r>
            <a:r>
              <a:rPr lang="ru-RU" sz="2400" dirty="0" smtClean="0"/>
              <a:t>с позиции </a:t>
            </a:r>
            <a:r>
              <a:rPr lang="ru-RU" sz="2400" dirty="0" smtClean="0"/>
              <a:t>ребёнка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 организовать дискуссию, </a:t>
            </a:r>
            <a:r>
              <a:rPr lang="ru-RU" sz="2400" dirty="0" smtClean="0"/>
              <a:t>исслед</a:t>
            </a:r>
            <a:r>
              <a:rPr lang="ru-RU" sz="2400" dirty="0" smtClean="0"/>
              <a:t>овательскую </a:t>
            </a:r>
            <a:r>
              <a:rPr lang="ru-RU" sz="2400" dirty="0" smtClean="0"/>
              <a:t> </a:t>
            </a:r>
            <a:r>
              <a:rPr lang="ru-RU" sz="2400" dirty="0" smtClean="0"/>
              <a:t>деятельность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1" y="333375"/>
            <a:ext cx="8568630" cy="6191250"/>
          </a:xfrm>
        </p:spPr>
        <p:txBody>
          <a:bodyPr anchor="ctr"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 представленного педагогического опыта на квалификационном экзамене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Согласованность целей, задач, прогнозируемого результата с заявленной проблемой (1 – 4 балла)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1.2. Сущность опыта (1 – 4 балла)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1.3. Результативность, эффективность (1 – 4 балла)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1.4. Методический уровень описания опыта (1 – 4 балла)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Защита опыта на основе разработанной на экзамене модели (фрагмента) образовательной деятельности (занятия) – (0 – 16 баллов)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>
          <a:xfrm>
            <a:off x="5791200" y="6248400"/>
            <a:ext cx="2895600" cy="334963"/>
          </a:xfrm>
        </p:spPr>
        <p:txBody>
          <a:bodyPr/>
          <a:lstStyle/>
          <a:p>
            <a:pPr algn="r">
              <a:defRPr/>
            </a:pPr>
            <a:fld id="{77BC2DBB-1E90-43CF-8B85-47F576CF05A2}" type="datetime1">
              <a:rPr lang="ru-RU" b="0"/>
              <a:pPr algn="r">
                <a:defRPr/>
              </a:pPr>
              <a:t>27.10.2020</a:t>
            </a:fld>
            <a:endParaRPr lang="ru-RU" b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57200" y="6324600"/>
            <a:ext cx="2133600" cy="244475"/>
          </a:xfrm>
        </p:spPr>
        <p:txBody>
          <a:bodyPr/>
          <a:lstStyle/>
          <a:p>
            <a:pPr algn="l">
              <a:defRPr/>
            </a:pPr>
            <a:r>
              <a:rPr lang="ru-RU" sz="1000" b="1">
                <a:latin typeface="+mn-lt"/>
              </a:rPr>
              <a:t>Page </a:t>
            </a:r>
            <a:fld id="{F61D0C53-6241-47FA-9108-E59B4A281374}" type="slidenum">
              <a:rPr lang="ru-RU" sz="1000" b="1">
                <a:latin typeface="+mn-lt"/>
              </a:rPr>
              <a:pPr algn="l">
                <a:defRPr/>
              </a:pPr>
              <a:t>15</a:t>
            </a:fld>
            <a:endParaRPr lang="ru-RU" sz="1000" b="1">
              <a:latin typeface="+mn-lt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819944"/>
          </a:xfrm>
        </p:spPr>
        <p:txBody>
          <a:bodyPr/>
          <a:lstStyle/>
          <a:p>
            <a:pPr algn="ctr"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«Тема опыта»</a:t>
            </a:r>
          </a:p>
        </p:txBody>
      </p:sp>
      <p:sp>
        <p:nvSpPr>
          <p:cNvPr id="604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383664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</a:rPr>
              <a:t>Системный подход к проектированию учебного занятия</a:t>
            </a:r>
            <a:r>
              <a:rPr lang="ru-RU" sz="2800" b="1" dirty="0" smtClean="0">
                <a:solidFill>
                  <a:schemeClr val="tx2"/>
                </a:solidFill>
              </a:rPr>
              <a:t>, направленный на формирование предметной и учебной компетентности учащихся</a:t>
            </a:r>
          </a:p>
          <a:p>
            <a:pPr eaLnBrk="1" hangingPunct="1"/>
            <a:r>
              <a:rPr lang="ru-RU" sz="2800" dirty="0" smtClean="0"/>
              <a:t>ЧТО ДЕЛАЮ?</a:t>
            </a:r>
          </a:p>
          <a:p>
            <a:pPr eaLnBrk="1" hangingPunct="1"/>
            <a:r>
              <a:rPr lang="ru-RU" sz="2800" dirty="0" smtClean="0"/>
              <a:t>КАК ДЕЛАЮ?</a:t>
            </a:r>
          </a:p>
          <a:p>
            <a:pPr eaLnBrk="1" hangingPunct="1"/>
            <a:r>
              <a:rPr lang="ru-RU" sz="2800" dirty="0" smtClean="0"/>
              <a:t>ДЛЯ ЧЕГО ДЕЛАЮ?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Средство</a:t>
            </a:r>
            <a:r>
              <a:rPr lang="ru-RU" dirty="0" smtClean="0">
                <a:solidFill>
                  <a:schemeClr val="tx2"/>
                </a:solidFill>
              </a:rPr>
              <a:t> - </a:t>
            </a:r>
            <a:r>
              <a:rPr lang="ru-RU" dirty="0" smtClean="0">
                <a:solidFill>
                  <a:srgbClr val="000000"/>
                </a:solidFill>
              </a:rPr>
              <a:t>цель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38"/>
            <a:ext cx="7677472" cy="347503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ru-RU" sz="3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1.Информационный блок</a:t>
            </a:r>
          </a:p>
          <a:p>
            <a:pPr eaLnBrk="1" hangingPunct="1"/>
            <a:endParaRPr lang="ru-RU" b="1" dirty="0" smtClean="0"/>
          </a:p>
          <a:p>
            <a:pPr eaLnBrk="1" hangingPunct="1"/>
            <a:r>
              <a:rPr lang="ru-RU" sz="3200" b="1" dirty="0" smtClean="0"/>
              <a:t>Название темы опыта</a:t>
            </a:r>
          </a:p>
          <a:p>
            <a:pPr eaLnBrk="1" hangingPunct="1"/>
            <a:r>
              <a:rPr lang="ru-RU" sz="3200" dirty="0" smtClean="0"/>
              <a:t>Что выносится на защиту (использование средств, приемов, методов и т.п.) как условие, определяющее успешность автора в его профессиональной деятельности.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опыта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59632" y="206084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Какие противоречия, затруднения, трудности, встречающиеся в массовой образовательной практике, успешно решаются в опыте.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>Цели опыта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59632" y="206084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dirty="0" smtClean="0"/>
              <a:t>На развитие каких способностей, качеств, знаний, умений, навыков обучающихся опыт направлен; средствами чего; в какой образовательной ситуации. </a:t>
            </a:r>
            <a:endParaRPr lang="ru-RU" b="1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– это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системообразующий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компонент в обучении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– это планируемый результат деятельности.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Планируемый результат – это цель, реализованная во времени.</a:t>
            </a:r>
          </a:p>
          <a:p>
            <a:pPr>
              <a:lnSpc>
                <a:spcPct val="90000"/>
              </a:lnSpc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учителя – действия, которыми овладевает ученик.</a:t>
            </a:r>
          </a:p>
        </p:txBody>
      </p:sp>
    </p:spTree>
    <p:extLst>
      <p:ext uri="{BB962C8B-B14F-4D97-AF65-F5344CB8AC3E}">
        <p14:creationId xmlns:p14="http://schemas.microsoft.com/office/powerpoint/2010/main" val="4390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be-BY" sz="4200" smtClean="0">
                <a:solidFill>
                  <a:srgbClr val="852F74"/>
                </a:solidFill>
                <a:latin typeface="Calibri" pitchFamily="34" charset="0"/>
              </a:rPr>
              <a:t>Настаўніцкая газета, 23.10.2012</a:t>
            </a:r>
            <a:endParaRPr lang="ru-RU" sz="4200" smtClean="0">
              <a:solidFill>
                <a:srgbClr val="852F74"/>
              </a:solidFill>
              <a:latin typeface="Calibri" pitchFamily="34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52600"/>
            <a:ext cx="8640960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e-BY" sz="3900" dirty="0" smtClean="0">
                <a:solidFill>
                  <a:srgbClr val="852F74"/>
                </a:solidFill>
                <a:latin typeface="Cambria" pitchFamily="18" charset="0"/>
              </a:rPr>
              <a:t>Инструкция о порядке проведения аттестации педагогических работниокв системы образования,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be-BY" sz="3400" dirty="0" smtClean="0">
                <a:solidFill>
                  <a:srgbClr val="852F74"/>
                </a:solidFill>
                <a:latin typeface="Cambria" pitchFamily="18" charset="0"/>
              </a:rPr>
              <a:t>Постановление Министерства образования</a:t>
            </a:r>
            <a:r>
              <a:rPr lang="ru-RU" sz="3400" dirty="0" smtClean="0">
                <a:solidFill>
                  <a:srgbClr val="852F74"/>
                </a:solidFill>
                <a:latin typeface="Cambria" pitchFamily="18" charset="0"/>
              </a:rPr>
              <a:t> </a:t>
            </a:r>
            <a:r>
              <a:rPr lang="be-BY" sz="3400" dirty="0" smtClean="0">
                <a:solidFill>
                  <a:srgbClr val="852F74"/>
                </a:solidFill>
                <a:latin typeface="Cambria" pitchFamily="18" charset="0"/>
              </a:rPr>
              <a:t>Республики Беларусь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be-BY" sz="3400" dirty="0" smtClean="0">
                <a:solidFill>
                  <a:srgbClr val="852F74"/>
                </a:solidFill>
                <a:latin typeface="Cambria" pitchFamily="18" charset="0"/>
              </a:rPr>
              <a:t>от 22.08.2012 №101 (</a:t>
            </a:r>
            <a:r>
              <a:rPr lang="en-US" sz="3400" dirty="0" smtClean="0">
                <a:solidFill>
                  <a:srgbClr val="852F74"/>
                </a:solidFill>
                <a:latin typeface="Cambria" pitchFamily="18" charset="0"/>
              </a:rPr>
              <a:t>c </a:t>
            </a:r>
            <a:r>
              <a:rPr lang="ru-RU" sz="3400" dirty="0" smtClean="0">
                <a:solidFill>
                  <a:srgbClr val="852F74"/>
                </a:solidFill>
                <a:latin typeface="Cambria" pitchFamily="18" charset="0"/>
              </a:rPr>
              <a:t>изменениями и </a:t>
            </a:r>
            <a:r>
              <a:rPr lang="ru-RU" sz="3400" dirty="0" err="1" smtClean="0">
                <a:solidFill>
                  <a:srgbClr val="852F74"/>
                </a:solidFill>
                <a:latin typeface="Cambria" pitchFamily="18" charset="0"/>
              </a:rPr>
              <a:t>дполнениями</a:t>
            </a:r>
            <a:r>
              <a:rPr lang="be-BY" sz="3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pPr algn="ctr" eaLnBrk="1" hangingPunct="1">
              <a:buFont typeface="Wingdings" pitchFamily="2" charset="2"/>
              <a:buNone/>
            </a:pPr>
            <a:endParaRPr lang="be-BY" sz="3400" dirty="0" smtClean="0">
              <a:solidFill>
                <a:srgbClr val="852F74"/>
              </a:solidFill>
              <a:latin typeface="Cambria" pitchFamily="18" charset="0"/>
            </a:endParaRPr>
          </a:p>
          <a:p>
            <a:pPr eaLnBrk="1" hangingPunct="1"/>
            <a:endParaRPr lang="be-BY" sz="3400" dirty="0" smtClean="0">
              <a:latin typeface="Cambria" pitchFamily="18" charset="0"/>
            </a:endParaRPr>
          </a:p>
          <a:p>
            <a:pPr eaLnBrk="1" hangingPunct="1"/>
            <a:endParaRPr lang="ru-RU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  <a:p>
            <a:pPr>
              <a:defRPr/>
            </a:pPr>
            <a:r>
              <a:rPr lang="ru-RU" smtClean="0"/>
              <a:t>Х.Бидструп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mtClean="0"/>
              <a:t>«Кубики»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33375"/>
            <a:ext cx="4938712" cy="6296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75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Технология </a:t>
            </a:r>
            <a:r>
              <a:rPr lang="en-US" b="1" dirty="0" smtClean="0"/>
              <a:t>SMART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1773238"/>
          <a:ext cx="76962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7" y="1785927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S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85926"/>
            <a:ext cx="15716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S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714620"/>
            <a:ext cx="8386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M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786190"/>
            <a:ext cx="9372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643446"/>
            <a:ext cx="6848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R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5016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34536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76672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Задачи опыта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31640" y="1916832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b="1" dirty="0" smtClean="0"/>
          </a:p>
          <a:p>
            <a:pPr eaLnBrk="1" hangingPunct="1"/>
            <a:r>
              <a:rPr lang="ru-RU" dirty="0" smtClean="0"/>
              <a:t>Должны отражать последовательность действий по достижению цели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>Длительность работы над опытом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С момента обнаружения противоречия между желаемым и действительным состоянием до момента выявления результативности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4000" b="1" i="1" smtClean="0"/>
              <a:t>2. Описание технологии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smtClean="0"/>
              <a:t>Ведущая идея опыта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Выделение наиболее главного, существенного в деятельности автора, акцент на выделенный конкретный аспект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>Описание сути опыта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731838"/>
            <a:ext cx="8352928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z="3200" dirty="0" smtClean="0"/>
              <a:t>Отражение в общем виде методических и педагогических аспектов опыта – что защищается и как применяется. Желательно представить научную основу опыта, но описывать только те положения, методы и приемы, которые используются в данной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1560" y="731838"/>
            <a:ext cx="8208912" cy="347503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/>
            <a:r>
              <a:rPr lang="ru-RU" sz="2800" dirty="0" smtClean="0"/>
              <a:t>К какому компоненту педагогической системы относятся данные исследования (определение целей содержания; подходы к построению, отбору, структурированию содержания; организация познавательной деятельности обучающихся; определение эффективных методов обучения и воспитания, поиск средств обучения и воспитания, коррекционной работы, контроля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1520" y="476672"/>
            <a:ext cx="8424936" cy="347503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Отражение педагогического опыта в системе: какие компоненты его составляют, какие взаимосвязи между ними существуют. 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Отражение  последовательности действий при применении основных приемов, форм, средств в контексте общей логики опыта, алгоритм деятельности обучающихся, поэтапные действия учителя.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95536" y="1772816"/>
            <a:ext cx="8424936" cy="347503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/>
            <a:r>
              <a:rPr lang="ru-RU" sz="3200" dirty="0" smtClean="0"/>
              <a:t>Конкретизация материала через примеры каждого компонента системы опыта, фрагменты занятий, уроков, пособий и др.</a:t>
            </a:r>
          </a:p>
          <a:p>
            <a:pPr marL="609600" indent="-609600" eaLnBrk="1" hangingPunct="1"/>
            <a:r>
              <a:rPr lang="ru-RU" sz="3200" dirty="0" smtClean="0"/>
              <a:t>Основные этапы формирования данного опыта, их преемственность.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 bIns="91440"/>
          <a:lstStyle/>
          <a:p>
            <a:pPr eaLnBrk="1" hangingPunct="1"/>
            <a:r>
              <a:rPr lang="ru-RU" smtClean="0">
                <a:latin typeface="Calibri" pitchFamily="34" charset="0"/>
              </a:rPr>
              <a:t>Аттестация – это…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/>
            <a:r>
              <a:rPr lang="ru-RU" sz="2700" smtClean="0">
                <a:latin typeface="Cambria" pitchFamily="18" charset="0"/>
              </a:rPr>
              <a:t>изучение и оценка профессионального уровня педагогических работников, их деловых и личностных качеств, результатов педагогической деятельности по формированию знаний, умений и навыков, интеллектуального, нравственного, творческого и физического развития обучающихся.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43608" y="0"/>
            <a:ext cx="7677472" cy="3475037"/>
          </a:xfrm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и эффективность опыта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Определение критериев для диагностирования успешности данного опыта, представление методики описания и подсчета результатов.  </a:t>
            </a:r>
          </a:p>
          <a:p>
            <a:pPr eaLnBrk="1" hangingPunct="1"/>
            <a:r>
              <a:rPr lang="ru-RU" dirty="0" smtClean="0"/>
              <a:t>Достаточность, конкретность, </a:t>
            </a:r>
            <a:r>
              <a:rPr lang="ru-RU" dirty="0" err="1" smtClean="0"/>
              <a:t>измеряемость</a:t>
            </a:r>
            <a:r>
              <a:rPr lang="ru-RU" dirty="0" smtClean="0"/>
              <a:t> показателей, взаимосвязанность показателей результативности опыта.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1772816"/>
            <a:ext cx="8208912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3200" dirty="0" smtClean="0"/>
              <a:t>Доказательность результативности посредством конкретных примеров со ссылкой на материалы приложения. </a:t>
            </a:r>
          </a:p>
          <a:p>
            <a:pPr eaLnBrk="1" hangingPunct="1"/>
            <a:r>
              <a:rPr lang="ru-RU" sz="3200" dirty="0" smtClean="0"/>
              <a:t>Определение условий, позитивно и негативно влияющих на  эффективность и результативность данного опыта.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/>
              <a:t>3. Заключение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87624" y="1772816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dirty="0" smtClean="0"/>
              <a:t>Конкретные выводы и предложения, вытекающие из опыта.</a:t>
            </a:r>
          </a:p>
          <a:p>
            <a:pPr eaLnBrk="1" hangingPunct="1"/>
            <a:r>
              <a:rPr lang="ru-RU" dirty="0" smtClean="0"/>
              <a:t>Перспектива дальнейшего совершенствования данного опыта и своей профессиональной практики.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7544" y="1772816"/>
            <a:ext cx="8064896" cy="3475037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/>
            <a:r>
              <a:rPr lang="ru-RU" dirty="0" smtClean="0"/>
              <a:t>Рекомендации по использованию педагогического опыта в деятельности других педагогов, возможности его применения в массовой практике.</a:t>
            </a:r>
          </a:p>
          <a:p>
            <a:pPr marL="609600" indent="-609600" eaLnBrk="1" hangingPunct="1"/>
            <a:r>
              <a:rPr lang="ru-RU" dirty="0" smtClean="0"/>
              <a:t>Собственные статьи, выступления с данным опытом в педагогических аудиториях.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43608" y="1916832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endParaRPr lang="ru-RU" sz="2800" dirty="0" smtClean="0"/>
          </a:p>
          <a:p>
            <a:pPr eaLnBrk="1" hangingPunct="1"/>
            <a:r>
              <a:rPr lang="ru-RU" sz="2800" dirty="0" smtClean="0"/>
              <a:t>Конспекты уроков, занятий, мероприятий.</a:t>
            </a:r>
          </a:p>
          <a:p>
            <a:pPr eaLnBrk="1" hangingPunct="1"/>
            <a:r>
              <a:rPr lang="ru-RU" sz="2800" dirty="0" smtClean="0"/>
              <a:t>Список публикаций автора по теме опыта.</a:t>
            </a:r>
          </a:p>
          <a:p>
            <a:pPr eaLnBrk="1" hangingPunct="1"/>
            <a:r>
              <a:rPr lang="ru-RU" sz="2800" dirty="0" smtClean="0"/>
              <a:t>Примеры дидактических материалов, анкет, </a:t>
            </a:r>
            <a:r>
              <a:rPr lang="ru-RU" sz="2800" dirty="0" err="1" smtClean="0"/>
              <a:t>опросников</a:t>
            </a:r>
            <a:r>
              <a:rPr lang="ru-RU" sz="2800" dirty="0" smtClean="0"/>
              <a:t>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534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fontAlgn="auto">
              <a:spcAft>
                <a:spcPts val="0"/>
              </a:spcAft>
              <a:buClr>
                <a:srgbClr val="FA8D3D">
                  <a:lumMod val="75000"/>
                </a:srgbClr>
              </a:buClr>
              <a:defRPr/>
            </a:pPr>
            <a:r>
              <a:rPr lang="ru-RU" sz="4000" i="1" kern="0" dirty="0" smtClean="0">
                <a:solidFill>
                  <a:srgbClr val="B13F9A"/>
                </a:solidFill>
                <a:latin typeface="Verdana"/>
                <a:ea typeface="+mj-ea"/>
                <a:cs typeface="+mj-cs"/>
              </a:rPr>
              <a:t>Приложения</a:t>
            </a:r>
            <a:r>
              <a:rPr lang="ru-RU" sz="4000" kern="0" dirty="0" smtClean="0">
                <a:solidFill>
                  <a:srgbClr val="B13F9A"/>
                </a:solidFill>
                <a:latin typeface="Verdana"/>
                <a:ea typeface="+mj-ea"/>
                <a:cs typeface="+mj-cs"/>
              </a:rPr>
              <a:t/>
            </a:r>
            <a:br>
              <a:rPr lang="ru-RU" sz="4000" kern="0" dirty="0" smtClean="0">
                <a:solidFill>
                  <a:srgbClr val="B13F9A"/>
                </a:solidFill>
                <a:latin typeface="Verdana"/>
                <a:ea typeface="+mj-ea"/>
                <a:cs typeface="+mj-cs"/>
              </a:rPr>
            </a:br>
            <a:endParaRPr lang="ru-RU" sz="4000" kern="0" dirty="0" smtClean="0">
              <a:solidFill>
                <a:srgbClr val="B13F9A"/>
              </a:solidFill>
              <a:latin typeface="Verdana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98825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smtClean="0">
                <a:solidFill>
                  <a:schemeClr val="tx1"/>
                </a:solidFill>
              </a:rPr>
              <a:t>Оценка представленного письменного описания опыта педагогической деятельности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1463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Согласованность целей, задач, прогнозируемого результата с заявленной проблемой: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323850" y="1849438"/>
            <a:ext cx="88201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>
              <a:buFontTx/>
              <a:buChar char="•"/>
            </a:pPr>
            <a:r>
              <a:rPr lang="be-BY" sz="2800" dirty="0"/>
              <a:t>обоснование </a:t>
            </a:r>
            <a:r>
              <a:rPr lang="ru-RU" sz="2800" dirty="0"/>
              <a:t>актуально</a:t>
            </a:r>
            <a:r>
              <a:rPr lang="be-BY" sz="2800" dirty="0"/>
              <a:t>сти</a:t>
            </a:r>
            <a:r>
              <a:rPr lang="ru-RU" sz="2800" dirty="0"/>
              <a:t> проблемы собственной педагогической практики;</a:t>
            </a:r>
          </a:p>
          <a:p>
            <a:pPr indent="449263">
              <a:buFontTx/>
              <a:buChar char="•"/>
            </a:pPr>
            <a:r>
              <a:rPr lang="be-BY" sz="2800" dirty="0"/>
              <a:t>конкретность, диагностичность поставленной цели;</a:t>
            </a:r>
            <a:endParaRPr lang="ru-RU" sz="2800" dirty="0"/>
          </a:p>
          <a:p>
            <a:pPr indent="449263">
              <a:buFontTx/>
              <a:buChar char="•"/>
            </a:pPr>
            <a:r>
              <a:rPr lang="ru-RU" sz="2800" dirty="0"/>
              <a:t>направленность задач на реализацию цели; </a:t>
            </a:r>
          </a:p>
          <a:p>
            <a:pPr indent="449263">
              <a:buFontTx/>
              <a:buChar char="•"/>
            </a:pPr>
            <a:r>
              <a:rPr lang="ru-RU" sz="2800" dirty="0"/>
              <a:t>отражение степени достижения поставленной цели.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492896"/>
            <a:ext cx="7704137" cy="4105275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/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7200" dirty="0" smtClean="0"/>
              <a:t>степень обобщения и систематизации представленных материалов;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7200" dirty="0" smtClean="0"/>
              <a:t>конкретизация опыта разработанными автором материалами;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7200" dirty="0" smtClean="0"/>
              <a:t>описание алгоритма деятельности автора при реализации опыта;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7200" dirty="0" smtClean="0"/>
              <a:t>обоснование (теоретическое и практическое) опыта, качество приложений.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16632"/>
            <a:ext cx="7175351" cy="17931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i="1" dirty="0" smtClean="0"/>
              <a:t>Сущность опыта: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892480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/>
              <a:t>Результативность, эффективность опыта: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3568" y="1916832"/>
            <a:ext cx="8460432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dirty="0" smtClean="0"/>
              <a:t>выделение критериев и показателей оценки результативности опыта;</a:t>
            </a:r>
          </a:p>
          <a:p>
            <a:pPr eaLnBrk="1" hangingPunct="1"/>
            <a:r>
              <a:rPr lang="ru-RU" dirty="0" smtClean="0"/>
              <a:t>доказательность результатов;</a:t>
            </a:r>
          </a:p>
          <a:p>
            <a:pPr eaLnBrk="1" hangingPunct="1"/>
            <a:r>
              <a:rPr lang="ru-RU" dirty="0" smtClean="0"/>
              <a:t>определение условий, способствующих и ограничивающих применение образовательного продукта (опыта) и перспективы его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08720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i="1" dirty="0" smtClean="0"/>
              <a:t>Методический уровень описания опыта: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827584" y="1844824"/>
            <a:ext cx="7776864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dirty="0" smtClean="0"/>
              <a:t>ценность опыта для других педагогических работников (доступность и логичность описания опыта);</a:t>
            </a:r>
          </a:p>
          <a:p>
            <a:pPr eaLnBrk="1" hangingPunct="1"/>
            <a:r>
              <a:rPr lang="ru-RU" dirty="0" smtClean="0"/>
              <a:t>подготовленность опыта для распространения в педагогической среде.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 bIns="91440"/>
          <a:lstStyle/>
          <a:p>
            <a:pPr eaLnBrk="1" hangingPunct="1"/>
            <a:r>
              <a:rPr lang="ru-RU" smtClean="0">
                <a:latin typeface="Calibri" pitchFamily="34" charset="0"/>
              </a:rPr>
              <a:t>Аттестация </a:t>
            </a:r>
          </a:p>
        </p:txBody>
      </p:sp>
      <p:sp>
        <p:nvSpPr>
          <p:cNvPr id="17410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66738" y="1752600"/>
            <a:ext cx="3859212" cy="4267200"/>
          </a:xfrm>
        </p:spPr>
        <p:txBody>
          <a:bodyPr/>
          <a:lstStyle/>
          <a:p>
            <a:pPr eaLnBrk="1" hangingPunct="1"/>
            <a:r>
              <a:rPr lang="ru-RU" sz="2700" smtClean="0">
                <a:latin typeface="Cambria" pitchFamily="18" charset="0"/>
              </a:rPr>
              <a:t>На присвоение</a:t>
            </a:r>
          </a:p>
          <a:p>
            <a:pPr eaLnBrk="1" hangingPunct="1">
              <a:buFont typeface="Wingdings" pitchFamily="2" charset="2"/>
              <a:buNone/>
            </a:pPr>
            <a:endParaRPr lang="ru-RU" sz="270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700" smtClean="0">
                <a:latin typeface="Cambria" pitchFamily="18" charset="0"/>
              </a:rPr>
              <a:t>По инициативе работника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3851920" y="1752600"/>
            <a:ext cx="4712643" cy="42672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ambria" pitchFamily="18" charset="0"/>
              </a:rPr>
              <a:t>Аттестационная комиссия</a:t>
            </a:r>
          </a:p>
          <a:p>
            <a:pPr eaLnBrk="1" hangingPunct="1">
              <a:buNone/>
            </a:pPr>
            <a:r>
              <a:rPr lang="ru-RU" sz="2400" dirty="0" smtClean="0">
                <a:latin typeface="Cambria" pitchFamily="18" charset="0"/>
              </a:rPr>
              <a:t>Принимает решение о допуске</a:t>
            </a:r>
          </a:p>
          <a:p>
            <a:pPr eaLnBrk="1" hangingPunct="1">
              <a:buNone/>
            </a:pPr>
            <a:r>
              <a:rPr lang="ru-RU" sz="2400" dirty="0" smtClean="0">
                <a:latin typeface="Cambria" pitchFamily="18" charset="0"/>
              </a:rPr>
              <a:t>Составляет план изучения деятельности </a:t>
            </a:r>
          </a:p>
          <a:p>
            <a:pPr eaLnBrk="1" hangingPunct="1">
              <a:buNone/>
            </a:pPr>
            <a:r>
              <a:rPr lang="ru-RU" sz="2400" dirty="0" smtClean="0">
                <a:latin typeface="Cambria" pitchFamily="18" charset="0"/>
              </a:rPr>
              <a:t>Изучает деятельность аттестуемого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496944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Защита опыта на основе разработанной на экзамене модели (фрагмента) занятия: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43608" y="2204864"/>
            <a:ext cx="6400800" cy="347503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dirty="0" smtClean="0"/>
              <a:t>эффективность, качество разработанной модели (фрагмента) занятия; </a:t>
            </a:r>
          </a:p>
          <a:p>
            <a:pPr eaLnBrk="1" hangingPunct="1"/>
            <a:r>
              <a:rPr lang="ru-RU" dirty="0" err="1" smtClean="0"/>
              <a:t>проявленность</a:t>
            </a:r>
            <a:r>
              <a:rPr lang="ru-RU" dirty="0" smtClean="0"/>
              <a:t> опыта автора в разработанной модели (фрагменте) занятия.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5720" y="1428736"/>
            <a:ext cx="8713788" cy="5589587"/>
          </a:xfrm>
        </p:spPr>
        <p:txBody>
          <a:bodyPr anchor="ctr"/>
          <a:lstStyle/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предоставлении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  на кв. экзамене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предоставляется как накопление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фактологического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 (знаний, умений, навыков, приобретаемых в ходе образовательной деятельности).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преемственности между самообразованием педагога и обобщением опыта. 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 Отсутствие концептуальной (научной) основы педагогического опыта, грамотной трактовки научных понятий.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придает значения связи науки и практики 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сформирована мировоззренческая позиция педагога).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Педагогический опыт не являет собой систему деятельности (цель, задачи, средства, содержание, результативность).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при обобщении опыта не использует метод педагогического исследования, позволяющий систематизировать полученные результаты.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268413"/>
            <a:ext cx="8713788" cy="5589587"/>
          </a:xfrm>
        </p:spPr>
        <p:txBody>
          <a:bodyPr anchor="ctr"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предоставлении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 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квалификационном экзамене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педагогического опыта не фокусирует ключевые позиции опыта: цель, средство и т.д., поэтому носит неконкретный характер (широкая, узкая; многогранная, а содержание не отражает этой многогранности).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 не выявлена проблема, которую он смог решить в ходе обобщения опыта (не реализован проблемно-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подход).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обоснования актуальности данной темы.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не осуществил анализ противоречий, решаемых данным опытом 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 сформулированы цель и задачи педагогического опыта.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описание компонентов  опыта осуществляется разрозненно.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620713"/>
            <a:ext cx="8713788" cy="6237287"/>
          </a:xfrm>
        </p:spPr>
        <p:txBody>
          <a:bodyPr anchor="ctr"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предоставлении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опыта </a:t>
            </a:r>
          </a:p>
          <a:p>
            <a:pPr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квалификационном экзамене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7. Не представлены результаты педагогического опыта (результаты не соотносятся с заявленной темой опыта).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педагогом не разработана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оценки педагогического опыта.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8. Отсутствие ссылок на используемую литературу.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некорректность педагога в работе с литературой.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9. Грамотность оформления.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педагогического не носит системный характер в учреждении образования.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10. Корректность размещения приложений.</a:t>
            </a:r>
          </a:p>
          <a:p>
            <a:pPr marL="0" indent="0" algn="just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отсутствие рефлексивного подхода в обобщении педагогического опыта.</a:t>
            </a:r>
          </a:p>
          <a:p>
            <a:pPr marL="0" indent="0" algn="just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/>
              <a:t>Типичные ошибки: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2771" name="Объект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9144000" cy="1600200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опыт подменяется теоретическим рефератом по заявленной теме;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содержание опыта не соответствует теме, целям, задачам;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опыт раскрывает процесс формирования или развития «смежных понятий («читательская грамотность» подменяется «естественнонаучной грамотностью»);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отсутствует система в представлении отдельных приёмов работы;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описание ведётся не от первого лица («Учитель на уроке должен ...»);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научные термины используются без понимания их сути;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не указываются авторы классификаций, подходов, методик, которые педагог использует в своей деятельности (получается, что автор — сам учитель);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sz="2000" dirty="0" smtClean="0"/>
              <a:t>отсутствуют конкретные примеры из опыта работы педагога.</a:t>
            </a:r>
          </a:p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b="1" i="1" smtClean="0"/>
              <a:t>Типичные ошибки:</a:t>
            </a:r>
            <a:r>
              <a:rPr lang="ru-RU" altLang="ru-RU" i="1" smtClean="0"/>
              <a:t/>
            </a:r>
            <a:br>
              <a:rPr lang="ru-RU" altLang="ru-RU" i="1" smtClean="0"/>
            </a:b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28801"/>
            <a:ext cx="7923213" cy="4113223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/>
              <a:t>результаты </a:t>
            </a:r>
            <a:r>
              <a:rPr lang="ru-RU" sz="2400" i="1" dirty="0"/>
              <a:t>не отражают того явления, о котором шла речь в опыте работе (формировали выразительность чтения, а проверяли беглость</a:t>
            </a:r>
            <a:r>
              <a:rPr lang="ru-RU" sz="2400" i="1" dirty="0" smtClean="0"/>
              <a:t>);</a:t>
            </a:r>
          </a:p>
          <a:p>
            <a:pPr>
              <a:defRPr/>
            </a:pPr>
            <a:r>
              <a:rPr lang="ru-RU" sz="2400" i="1" dirty="0" smtClean="0"/>
              <a:t>результаты </a:t>
            </a:r>
            <a:r>
              <a:rPr lang="ru-RU" sz="2400" i="1" dirty="0"/>
              <a:t>опыта по конкретной теме подменяются общими результатами </a:t>
            </a:r>
            <a:r>
              <a:rPr lang="ru-RU" sz="2400" b="1" dirty="0"/>
              <a:t>учебной деятельности учащихся (даются таблицы, диаграммы успеваемости </a:t>
            </a:r>
            <a:r>
              <a:rPr lang="ru-RU" sz="2400" i="1" dirty="0"/>
              <a:t>учащихся по учебному предмету</a:t>
            </a:r>
            <a:r>
              <a:rPr lang="ru-RU" sz="2400" i="1" dirty="0" smtClean="0"/>
              <a:t>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Аттестационная комиссия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Принимает решение о допуске к аттестации, о присвоении, отказе в присвоении или о понижении квалификации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436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25" cy="395128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Квалификационная комиссия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Принимает решение о выдаче выписки из протокола с отметкой «Сдал (–а)» или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«Не сдал (-а)»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2357438"/>
          <a:ext cx="828680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Аттестацион-ной</a:t>
                      </a:r>
                      <a:r>
                        <a:rPr lang="ru-RU" dirty="0" smtClean="0"/>
                        <a:t> беседы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Аттестацион-ной</a:t>
                      </a:r>
                      <a:r>
                        <a:rPr lang="ru-RU" dirty="0" smtClean="0"/>
                        <a:t> беседы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Экзамена и </a:t>
                      </a:r>
                      <a:r>
                        <a:rPr lang="ru-RU" dirty="0" err="1" smtClean="0"/>
                        <a:t>аттестацион-ной</a:t>
                      </a:r>
                      <a:r>
                        <a:rPr lang="ru-RU" dirty="0" smtClean="0"/>
                        <a:t> беседы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Экзамена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baseline="0" dirty="0" err="1" smtClean="0"/>
                        <a:t>а</a:t>
                      </a:r>
                      <a:r>
                        <a:rPr lang="ru-RU" dirty="0" err="1" smtClean="0"/>
                        <a:t>ттестацион-ной</a:t>
                      </a:r>
                      <a:r>
                        <a:rPr lang="ru-RU" dirty="0" smtClean="0"/>
                        <a:t> беседы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квалификаци-онную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категорию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</a:t>
                      </a: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квалификаци-онную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категорию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высшую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квалификаци-онную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категорию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квалификационную категорию «Учитель-методист»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50" y="1143000"/>
            <a:ext cx="7715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Аттестация проходит в форме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549275"/>
            <a:ext cx="913288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4171" y="1752600"/>
            <a:ext cx="758613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419600" y="-1562100"/>
            <a:ext cx="18288000" cy="10287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67200" y="-14097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eaLnBrk="1" hangingPunct="1"/>
            <a:r>
              <a:rPr lang="ru-RU" sz="2700" b="1" smtClean="0"/>
              <a:t>Второе задание письменной части квалификационного экзамена</a:t>
            </a:r>
            <a:r>
              <a:rPr lang="ru-RU" sz="2700" smtClean="0"/>
              <a:t> направлено на определение уровня профессиональной деятельности педагогического работника. Проектирование фрагмента педагогической деятельности по указанным квалификационной комиссией вопросам исходя из направлений опыта собственной педагогической деятельности </a:t>
            </a:r>
          </a:p>
          <a:p>
            <a:pPr eaLnBrk="1" hangingPunct="1"/>
            <a:endParaRPr lang="ru-RU" sz="27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2200</TotalTime>
  <Words>1576</Words>
  <Application>Microsoft Office PowerPoint</Application>
  <PresentationFormat>Экран (4:3)</PresentationFormat>
  <Paragraphs>205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Calibri</vt:lpstr>
      <vt:lpstr>Cambria</vt:lpstr>
      <vt:lpstr>Georgia</vt:lpstr>
      <vt:lpstr>Times New Roman</vt:lpstr>
      <vt:lpstr>Verdana</vt:lpstr>
      <vt:lpstr>Wingdings</vt:lpstr>
      <vt:lpstr>Wingdings 3</vt:lpstr>
      <vt:lpstr>Профиль</vt:lpstr>
      <vt:lpstr>Требования к обобщению опыта в рамках квалификационного экзамена</vt:lpstr>
      <vt:lpstr>Настаўніцкая газета, 23.10.2012</vt:lpstr>
      <vt:lpstr>Аттестация – это…</vt:lpstr>
      <vt:lpstr>Аттестация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собственной педагогической деятельности</vt:lpstr>
      <vt:lpstr>Cогласованность цели, задач и результата с  темой педагогического опыта</vt:lpstr>
      <vt:lpstr>   Как определиться с темой опыта?</vt:lpstr>
      <vt:lpstr>Я умею..., у меня хорошо получается…</vt:lpstr>
      <vt:lpstr>Презентация PowerPoint</vt:lpstr>
      <vt:lpstr>«Тема опыта»</vt:lpstr>
      <vt:lpstr>Презентация PowerPoint</vt:lpstr>
      <vt:lpstr>Актуальность опыта</vt:lpstr>
      <vt:lpstr>Цели опыта </vt:lpstr>
      <vt:lpstr>Цель – это системообразующий компонент в обучении</vt:lpstr>
      <vt:lpstr>Презентация PowerPoint</vt:lpstr>
      <vt:lpstr>Технология SMART</vt:lpstr>
      <vt:lpstr>Задачи опыта</vt:lpstr>
      <vt:lpstr>Длительность работы над опытом</vt:lpstr>
      <vt:lpstr>Презентация PowerPoint</vt:lpstr>
      <vt:lpstr>Ведущая идея опыта </vt:lpstr>
      <vt:lpstr>Описание сути опыта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3. Заключение </vt:lpstr>
      <vt:lpstr>Презентация PowerPoint</vt:lpstr>
      <vt:lpstr>  </vt:lpstr>
      <vt:lpstr>Оценка представленного письменного описания опыта педагогической деятельности</vt:lpstr>
      <vt:lpstr>Согласованность целей, задач, прогнозируемого результата с заявленной проблемой: </vt:lpstr>
      <vt:lpstr>Сущность опыта:</vt:lpstr>
      <vt:lpstr>Результативность, эффективность опыта: </vt:lpstr>
      <vt:lpstr>Методический уровень описания опыта: </vt:lpstr>
      <vt:lpstr> Защита опыта на основе разработанной на экзамене модели (фрагмента) занятия: </vt:lpstr>
      <vt:lpstr>Презентация PowerPoint</vt:lpstr>
      <vt:lpstr>Презентация PowerPoint</vt:lpstr>
      <vt:lpstr>Презентация PowerPoint</vt:lpstr>
      <vt:lpstr>Типичные ошибки: </vt:lpstr>
      <vt:lpstr>Типичные ошибки: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Аттестационных процессов  в Гомельской области</dc:title>
  <dc:creator>1</dc:creator>
  <cp:lastModifiedBy>User</cp:lastModifiedBy>
  <cp:revision>145</cp:revision>
  <dcterms:created xsi:type="dcterms:W3CDTF">2012-11-12T16:51:46Z</dcterms:created>
  <dcterms:modified xsi:type="dcterms:W3CDTF">2020-10-27T10:00:00Z</dcterms:modified>
</cp:coreProperties>
</file>