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74" r:id="rId6"/>
    <p:sldId id="275" r:id="rId7"/>
    <p:sldId id="260" r:id="rId8"/>
    <p:sldId id="261" r:id="rId9"/>
    <p:sldId id="262" r:id="rId10"/>
    <p:sldId id="264" r:id="rId11"/>
    <p:sldId id="265" r:id="rId12"/>
    <p:sldId id="267" r:id="rId13"/>
    <p:sldId id="266" r:id="rId14"/>
    <p:sldId id="270" r:id="rId15"/>
    <p:sldId id="271" r:id="rId16"/>
    <p:sldId id="273" r:id="rId17"/>
    <p:sldId id="272" r:id="rId18"/>
    <p:sldId id="26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398CA04-ADAA-418C-B864-0E66603BC494}" type="datetimeFigureOut">
              <a:rPr lang="ru-RU" smtClean="0"/>
              <a:t>14.05.2020</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CA02E646-60CE-4717-AA5E-017CC235755B}" type="slidenum">
              <a:rPr lang="ru-RU" smtClean="0"/>
              <a:t>‹#›</a:t>
            </a:fld>
            <a:endParaRPr lang="ru-RU"/>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398CA04-ADAA-418C-B864-0E66603BC494}" type="datetimeFigureOut">
              <a:rPr lang="ru-RU" smtClean="0"/>
              <a:t>14.05.2020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02E646-60CE-4717-AA5E-017CC235755B}" type="slidenum">
              <a:rPr lang="ru-RU" smtClean="0"/>
              <a:t>‹#›</a:t>
            </a:fld>
            <a:endParaRPr lang="ru-RU"/>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398CA04-ADAA-418C-B864-0E66603BC494}" type="datetimeFigureOut">
              <a:rPr lang="ru-RU" smtClean="0"/>
              <a:t>14.05.2020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02E646-60CE-4717-AA5E-017CC235755B}" type="slidenum">
              <a:rPr lang="ru-RU" smtClean="0"/>
              <a:t>‹#›</a:t>
            </a:fld>
            <a:endParaRPr lang="ru-RU"/>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398CA04-ADAA-418C-B864-0E66603BC494}" type="datetimeFigureOut">
              <a:rPr lang="ru-RU" smtClean="0"/>
              <a:t>14.05.2020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02E646-60CE-4717-AA5E-017CC235755B}" type="slidenum">
              <a:rPr lang="ru-RU" smtClean="0"/>
              <a:t>‹#›</a:t>
            </a:fld>
            <a:endParaRPr lang="ru-RU"/>
          </a:p>
        </p:txBody>
      </p:sp>
      <p:sp>
        <p:nvSpPr>
          <p:cNvPr id="11" name="Title 10"/>
          <p:cNvSpPr>
            <a:spLocks noGrp="1"/>
          </p:cNvSpPr>
          <p:nvPr>
            <p:ph type="title"/>
          </p:nvPr>
        </p:nvSpPr>
        <p:spPr/>
        <p:txBody>
          <a:bodyPr/>
          <a:lstStyle/>
          <a:p>
            <a:r>
              <a:rPr lang="ru-RU" smtClean="0"/>
              <a:t>Образец заголовка</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398CA04-ADAA-418C-B864-0E66603BC494}" type="datetimeFigureOut">
              <a:rPr lang="ru-RU" smtClean="0"/>
              <a:t>14.05.2020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A02E646-60CE-4717-AA5E-017CC235755B}"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398CA04-ADAA-418C-B864-0E66603BC494}" type="datetimeFigureOut">
              <a:rPr lang="ru-RU" smtClean="0"/>
              <a:t>14.05.2020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A02E646-60CE-4717-AA5E-017CC235755B}" type="slidenum">
              <a:rPr lang="ru-RU" smtClean="0"/>
              <a:t>‹#›</a:t>
            </a:fld>
            <a:endParaRPr lang="ru-RU"/>
          </a:p>
        </p:txBody>
      </p:sp>
      <p:sp>
        <p:nvSpPr>
          <p:cNvPr id="12" name="Title 1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398CA04-ADAA-418C-B864-0E66603BC494}" type="datetimeFigureOut">
              <a:rPr lang="ru-RU" smtClean="0"/>
              <a:t>14.05.2020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A02E646-60CE-4717-AA5E-017CC235755B}" type="slidenum">
              <a:rPr lang="ru-RU" smtClean="0"/>
              <a:t>‹#›</a:t>
            </a:fld>
            <a:endParaRPr lang="ru-RU"/>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398CA04-ADAA-418C-B864-0E66603BC494}" type="datetimeFigureOut">
              <a:rPr lang="ru-RU" smtClean="0"/>
              <a:t>14.05.2020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A02E646-60CE-4717-AA5E-017CC235755B}" type="slidenum">
              <a:rPr lang="ru-RU" smtClean="0"/>
              <a:t>‹#›</a:t>
            </a:fld>
            <a:endParaRPr lang="ru-RU"/>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98CA04-ADAA-418C-B864-0E66603BC494}" type="datetimeFigureOut">
              <a:rPr lang="ru-RU" smtClean="0"/>
              <a:t>14.05.2020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A02E646-60CE-4717-AA5E-017CC235755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ru-RU" smtClean="0"/>
              <a:t>Образец заголовка</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398CA04-ADAA-418C-B864-0E66603BC494}" type="datetimeFigureOut">
              <a:rPr lang="ru-RU" smtClean="0"/>
              <a:t>14.05.2020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A02E646-60CE-4717-AA5E-017CC235755B}"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ru-RU" smtClean="0"/>
              <a:t>Образец заголовка</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398CA04-ADAA-418C-B864-0E66603BC494}" type="datetimeFigureOut">
              <a:rPr lang="ru-RU" smtClean="0"/>
              <a:t>14.05.2020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A02E646-60CE-4717-AA5E-017CC235755B}"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398CA04-ADAA-418C-B864-0E66603BC494}" type="datetimeFigureOut">
              <a:rPr lang="ru-RU" smtClean="0"/>
              <a:t>14.05.2020</a:t>
            </a:fld>
            <a:endParaRPr lang="ru-RU"/>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CA02E646-60CE-4717-AA5E-017CC235755B}"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620688"/>
            <a:ext cx="7406640" cy="3285126"/>
          </a:xfrm>
        </p:spPr>
        <p:txBody>
          <a:bodyPr>
            <a:normAutofit fontScale="90000"/>
          </a:bodyPr>
          <a:lstStyle/>
          <a:p>
            <a:r>
              <a:rPr lang="ru-RU" dirty="0">
                <a:effectLst/>
              </a:rPr>
              <a:t>Ребенок и компьютер. </a:t>
            </a:r>
            <a:r>
              <a:rPr lang="ru-RU" dirty="0" err="1">
                <a:effectLst/>
              </a:rPr>
              <a:t>Медиабезопасность</a:t>
            </a:r>
            <a:r>
              <a:rPr lang="ru-RU" dirty="0">
                <a:effectLst/>
              </a:rPr>
              <a:t> учащихся</a:t>
            </a:r>
            <a:br>
              <a:rPr lang="ru-RU" dirty="0">
                <a:effectLst/>
              </a:rPr>
            </a:br>
            <a:endParaRPr lang="ru-RU" dirty="0"/>
          </a:p>
        </p:txBody>
      </p:sp>
      <p:sp>
        <p:nvSpPr>
          <p:cNvPr id="4" name="TextBox 3"/>
          <p:cNvSpPr txBox="1"/>
          <p:nvPr/>
        </p:nvSpPr>
        <p:spPr>
          <a:xfrm>
            <a:off x="5436096" y="4221088"/>
            <a:ext cx="2505238" cy="1200329"/>
          </a:xfrm>
          <a:prstGeom prst="rect">
            <a:avLst/>
          </a:prstGeom>
          <a:noFill/>
        </p:spPr>
        <p:txBody>
          <a:bodyPr wrap="none" rtlCol="0">
            <a:spAutoFit/>
          </a:bodyPr>
          <a:lstStyle/>
          <a:p>
            <a:r>
              <a:rPr lang="ru-RU" dirty="0"/>
              <a:t>учитель информатики</a:t>
            </a:r>
          </a:p>
          <a:p>
            <a:r>
              <a:rPr lang="ru-RU" dirty="0"/>
              <a:t>классный руководитель</a:t>
            </a:r>
          </a:p>
          <a:p>
            <a:r>
              <a:rPr lang="ru-RU" dirty="0" err="1"/>
              <a:t>Хританькова</a:t>
            </a:r>
            <a:r>
              <a:rPr lang="ru-RU" dirty="0"/>
              <a:t> Е.В.</a:t>
            </a:r>
          </a:p>
          <a:p>
            <a:endParaRPr lang="ru-RU" dirty="0"/>
          </a:p>
        </p:txBody>
      </p:sp>
    </p:spTree>
    <p:extLst>
      <p:ext uri="{BB962C8B-B14F-4D97-AF65-F5344CB8AC3E}">
        <p14:creationId xmlns:p14="http://schemas.microsoft.com/office/powerpoint/2010/main" val="2807988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10000"/>
          </a:bodyPr>
          <a:lstStyle/>
          <a:p>
            <a:pPr marL="0" indent="0" algn="just">
              <a:buNone/>
            </a:pPr>
            <a:r>
              <a:rPr lang="ru-RU" b="1" i="1" dirty="0"/>
              <a:t>Правило № 3</a:t>
            </a:r>
            <a:endParaRPr lang="ru-RU" dirty="0"/>
          </a:p>
          <a:p>
            <a:pPr algn="just"/>
            <a:r>
              <a:rPr lang="ru-RU" dirty="0"/>
              <a:t>Если ты получил от интернет-собеседника угрозу, хамство, оскорбление не отвечай на провокацию тем же. Не сплетничайте, не хулиганьте, уважайте других, соблюдайте правила хорошего тона при общении в интернете.</a:t>
            </a:r>
          </a:p>
          <a:p>
            <a:pPr marL="0" indent="0" algn="just">
              <a:buNone/>
            </a:pPr>
            <a:r>
              <a:rPr lang="ru-RU" b="1" i="1" dirty="0"/>
              <a:t>Правило № 4</a:t>
            </a:r>
            <a:endParaRPr lang="ru-RU" dirty="0"/>
          </a:p>
          <a:p>
            <a:pPr algn="just"/>
            <a:r>
              <a:rPr lang="ru-RU" dirty="0"/>
              <a:t>Далеко не всё, что читаешь или видишь в интернете – правда. Не отвечай на подозрительные письма, не продолжай общение с собеседником, разговор с которым тебя настораживает или пугает. Отправь его адрес в черный список и расскажи об этом родителям.</a:t>
            </a:r>
          </a:p>
          <a:p>
            <a:endParaRPr lang="ru-RU" dirty="0"/>
          </a:p>
        </p:txBody>
      </p:sp>
      <p:sp>
        <p:nvSpPr>
          <p:cNvPr id="3" name="Заголовок 2"/>
          <p:cNvSpPr>
            <a:spLocks noGrp="1"/>
          </p:cNvSpPr>
          <p:nvPr>
            <p:ph type="title"/>
          </p:nvPr>
        </p:nvSpPr>
        <p:spPr/>
        <p:txBody>
          <a:bodyPr/>
          <a:lstStyle/>
          <a:p>
            <a:r>
              <a:rPr lang="ru-RU" sz="4000" b="1" dirty="0"/>
              <a:t>Правила безопасного поведения в интернете (для детей)</a:t>
            </a:r>
            <a:r>
              <a:rPr lang="ru-RU" sz="4000" dirty="0"/>
              <a:t/>
            </a:r>
            <a:br>
              <a:rPr lang="ru-RU" sz="4000" dirty="0"/>
            </a:br>
            <a:endParaRPr lang="ru-RU" sz="4000" dirty="0"/>
          </a:p>
        </p:txBody>
      </p:sp>
    </p:spTree>
    <p:extLst>
      <p:ext uri="{BB962C8B-B14F-4D97-AF65-F5344CB8AC3E}">
        <p14:creationId xmlns:p14="http://schemas.microsoft.com/office/powerpoint/2010/main" val="7885796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99247" y="2248347"/>
            <a:ext cx="7745505" cy="4421013"/>
          </a:xfrm>
        </p:spPr>
        <p:txBody>
          <a:bodyPr>
            <a:normAutofit fontScale="77500" lnSpcReduction="20000"/>
          </a:bodyPr>
          <a:lstStyle/>
          <a:p>
            <a:pPr marL="0" indent="0" algn="just">
              <a:buNone/>
            </a:pPr>
            <a:r>
              <a:rPr lang="ru-RU" b="1" i="1" dirty="0"/>
              <a:t>Правило № 5</a:t>
            </a:r>
            <a:endParaRPr lang="ru-RU" dirty="0"/>
          </a:p>
          <a:p>
            <a:pPr algn="just"/>
            <a:r>
              <a:rPr lang="ru-RU" dirty="0"/>
              <a:t>Не проходи по ссылкам, присланным незнакомыми людьми, и не сохраняй неизвестные файлы. Особенно опасны письма с заманчивыми предложениями. Такие сообщения рассылают мошенники, чтобы заманить пользователя на вредоносную веб-страницу и заразить компьютер вирусом, вымогающим плату за продолжение работы.</a:t>
            </a:r>
          </a:p>
          <a:p>
            <a:pPr marL="0" indent="0" algn="just">
              <a:buNone/>
            </a:pPr>
            <a:r>
              <a:rPr lang="ru-RU" b="1" i="1" dirty="0"/>
              <a:t>Правило № 6</a:t>
            </a:r>
            <a:endParaRPr lang="ru-RU" dirty="0"/>
          </a:p>
          <a:p>
            <a:pPr algn="just"/>
            <a:r>
              <a:rPr lang="ru-RU" dirty="0"/>
              <a:t>Перед использованием интернет-магазина необходимо проверить его надежность. Попроси родителей позвонить в справочную службу по телефону, который должен указать на сайте, чтобы уточнить реквизиты и название юридического лица.</a:t>
            </a:r>
          </a:p>
          <a:p>
            <a:pPr marL="0" indent="0" algn="just">
              <a:buNone/>
            </a:pPr>
            <a:r>
              <a:rPr lang="ru-RU" b="1" i="1" dirty="0"/>
              <a:t>Правило № 7</a:t>
            </a:r>
            <a:endParaRPr lang="ru-RU" dirty="0"/>
          </a:p>
          <a:p>
            <a:pPr algn="just"/>
            <a:r>
              <a:rPr lang="ru-RU" dirty="0"/>
              <a:t>Следи за временем, чтобы не пропустить тренировку, успеть убраться в комнате, помочь родителям по хозяйству, поделиться с родными своими событиями и впечатлениями, встретиться с друзьями.</a:t>
            </a:r>
          </a:p>
        </p:txBody>
      </p:sp>
      <p:sp>
        <p:nvSpPr>
          <p:cNvPr id="3" name="Заголовок 2"/>
          <p:cNvSpPr>
            <a:spLocks noGrp="1"/>
          </p:cNvSpPr>
          <p:nvPr>
            <p:ph type="title"/>
          </p:nvPr>
        </p:nvSpPr>
        <p:spPr/>
        <p:txBody>
          <a:bodyPr/>
          <a:lstStyle/>
          <a:p>
            <a:r>
              <a:rPr lang="ru-RU" sz="4000" b="1" dirty="0"/>
              <a:t>Правила безопасного поведения в интернете (для детей)</a:t>
            </a:r>
            <a:r>
              <a:rPr lang="ru-RU" sz="4000" dirty="0"/>
              <a:t/>
            </a:r>
            <a:br>
              <a:rPr lang="ru-RU" sz="4000" dirty="0"/>
            </a:br>
            <a:endParaRPr lang="ru-RU" sz="4000" dirty="0"/>
          </a:p>
        </p:txBody>
      </p:sp>
    </p:spTree>
    <p:extLst>
      <p:ext uri="{BB962C8B-B14F-4D97-AF65-F5344CB8AC3E}">
        <p14:creationId xmlns:p14="http://schemas.microsoft.com/office/powerpoint/2010/main" val="4037215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99247" y="2248347"/>
            <a:ext cx="7745505" cy="3916957"/>
          </a:xfrm>
        </p:spPr>
        <p:txBody>
          <a:bodyPr>
            <a:normAutofit fontScale="55000" lnSpcReduction="20000"/>
          </a:bodyPr>
          <a:lstStyle/>
          <a:p>
            <a:pPr marL="0" indent="0">
              <a:buNone/>
            </a:pPr>
            <a:r>
              <a:rPr lang="ru-RU" sz="2900" b="1" i="1" dirty="0"/>
              <a:t>Для детей в возрасте 7-8 </a:t>
            </a:r>
            <a:r>
              <a:rPr lang="ru-RU" sz="2900" b="1" i="1" dirty="0" smtClean="0"/>
              <a:t>лет</a:t>
            </a:r>
          </a:p>
          <a:p>
            <a:pPr lvl="0" algn="just"/>
            <a:r>
              <a:rPr lang="ru-RU" sz="2800" dirty="0" smtClean="0"/>
              <a:t>Создайте </a:t>
            </a:r>
            <a:r>
              <a:rPr lang="ru-RU" sz="2800" dirty="0"/>
              <a:t>список домашних правил посещения Интернет при участии детей и требуйте его выполнения;</a:t>
            </a:r>
          </a:p>
          <a:p>
            <a:pPr lvl="0" algn="just"/>
            <a:r>
              <a:rPr lang="ru-RU" sz="2800" dirty="0"/>
              <a:t>Требуйте от вашего ребенка соблюдения временных норм нахождения за компьютером;</a:t>
            </a:r>
          </a:p>
          <a:p>
            <a:pPr lvl="0" algn="just"/>
            <a:r>
              <a:rPr lang="ru-RU" sz="2800" dirty="0"/>
              <a:t>Покажите ребенку, что вы наблюдаете за ним не потому что вам это хочется, а потому что вы беспокоитесь о его безопасности и всегда готовы ему помочь;</a:t>
            </a:r>
          </a:p>
          <a:p>
            <a:pPr lvl="0" algn="just"/>
            <a:r>
              <a:rPr lang="ru-RU" sz="2800" dirty="0"/>
              <a:t>Приучите детей, что они должны посещать только те сайты, которые вы разрешили, т.е. создайте им так называемый «белый» список Интернет с помощью средств Родительского контроля. Как это сделать, мы поговорим позднее;</a:t>
            </a:r>
          </a:p>
          <a:p>
            <a:pPr lvl="0" algn="just"/>
            <a:r>
              <a:rPr lang="ru-RU" sz="2800" dirty="0"/>
              <a:t>Компьютер с подключением в Интернет должен находиться в общей комнате под присмотром родителей;</a:t>
            </a:r>
          </a:p>
          <a:p>
            <a:pPr lvl="0" algn="just"/>
            <a:r>
              <a:rPr lang="ru-RU" sz="2800" dirty="0"/>
              <a:t>Используйте специальные детские поисковые машины;</a:t>
            </a:r>
          </a:p>
          <a:p>
            <a:pPr lvl="0" algn="just"/>
            <a:r>
              <a:rPr lang="ru-RU" sz="2800" dirty="0"/>
              <a:t>Используйте средства блокирования нежелательного контента как дополнение к стандартному Родительскому контролю</a:t>
            </a:r>
            <a:r>
              <a:rPr lang="ru-RU" sz="2800" dirty="0" smtClean="0"/>
              <a:t>;</a:t>
            </a:r>
            <a:endParaRPr lang="ru-RU" sz="2800" dirty="0"/>
          </a:p>
        </p:txBody>
      </p:sp>
      <p:sp>
        <p:nvSpPr>
          <p:cNvPr id="3" name="Заголовок 2"/>
          <p:cNvSpPr>
            <a:spLocks noGrp="1"/>
          </p:cNvSpPr>
          <p:nvPr>
            <p:ph type="title"/>
          </p:nvPr>
        </p:nvSpPr>
        <p:spPr>
          <a:xfrm>
            <a:off x="683568" y="188640"/>
            <a:ext cx="7756263" cy="1054250"/>
          </a:xfrm>
        </p:spPr>
        <p:txBody>
          <a:bodyPr anchor="t"/>
          <a:lstStyle/>
          <a:p>
            <a:r>
              <a:rPr lang="ru-RU" sz="3600" b="1" dirty="0"/>
              <a:t>Советы родителям по </a:t>
            </a:r>
            <a:r>
              <a:rPr lang="ru-RU" sz="3600" b="1" dirty="0" err="1"/>
              <a:t>медиабезопасности</a:t>
            </a:r>
            <a:r>
              <a:rPr lang="ru-RU" sz="3600" b="1" dirty="0"/>
              <a:t> детей различных возрастов</a:t>
            </a:r>
            <a:r>
              <a:rPr lang="ru-RU" dirty="0"/>
              <a:t/>
            </a:r>
            <a:br>
              <a:rPr lang="ru-RU" dirty="0"/>
            </a:br>
            <a:endParaRPr lang="ru-RU" dirty="0"/>
          </a:p>
        </p:txBody>
      </p:sp>
    </p:spTree>
    <p:extLst>
      <p:ext uri="{BB962C8B-B14F-4D97-AF65-F5344CB8AC3E}">
        <p14:creationId xmlns:p14="http://schemas.microsoft.com/office/powerpoint/2010/main" val="1785930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99247" y="2248347"/>
            <a:ext cx="7745505" cy="4204989"/>
          </a:xfrm>
        </p:spPr>
        <p:txBody>
          <a:bodyPr>
            <a:normAutofit fontScale="55000" lnSpcReduction="20000"/>
          </a:bodyPr>
          <a:lstStyle/>
          <a:p>
            <a:pPr marL="0" indent="0">
              <a:buNone/>
            </a:pPr>
            <a:r>
              <a:rPr lang="ru-RU" sz="2800" b="1" i="1" dirty="0"/>
              <a:t>Для детей в возрасте 7-8 лет</a:t>
            </a:r>
          </a:p>
          <a:p>
            <a:pPr lvl="0" algn="just"/>
            <a:r>
              <a:rPr lang="ru-RU" sz="2800" dirty="0" smtClean="0"/>
              <a:t>Создайте </a:t>
            </a:r>
            <a:r>
              <a:rPr lang="ru-RU" sz="2800" dirty="0"/>
              <a:t>семейный электронный ящик, чтобы не позволить детям иметь собственные адреса;</a:t>
            </a:r>
          </a:p>
          <a:p>
            <a:pPr lvl="0" algn="just"/>
            <a:r>
              <a:rPr lang="ru-RU" sz="2800" dirty="0"/>
              <a:t>Блокируйте доступ к сайтам с бесплатными почтовыми ящиками с помощью соответствующего ПО;</a:t>
            </a:r>
          </a:p>
          <a:p>
            <a:pPr lvl="0" algn="just"/>
            <a:r>
              <a:rPr lang="ru-RU" sz="2800" dirty="0"/>
              <a:t>Приучите детей советоваться с вами перед опубликованием какой-либо информации средствами электронной почты, чатов, регистрационных форм и профилей;</a:t>
            </a:r>
          </a:p>
          <a:p>
            <a:pPr lvl="0" algn="just"/>
            <a:r>
              <a:rPr lang="ru-RU" sz="2800" dirty="0"/>
              <a:t>Научите детей не загружать файлы, программы или музыку без вашего согласия;</a:t>
            </a:r>
          </a:p>
          <a:p>
            <a:pPr lvl="0" algn="just"/>
            <a:r>
              <a:rPr lang="ru-RU" sz="2800" dirty="0"/>
              <a:t>Используйте фильтры электронной почты для блокирования сообщений от конкретных людей или содержащих определенные слова или фразы. Не разрешайте детям использовать службы мгновенного обмена сообщениями;</a:t>
            </a:r>
          </a:p>
          <a:p>
            <a:pPr lvl="0" algn="just"/>
            <a:r>
              <a:rPr lang="ru-RU" sz="2800" dirty="0"/>
              <a:t>В «белый» список сайтов, разрешенных для посещения, вносите только сайты с хорошей репутацией;</a:t>
            </a:r>
          </a:p>
          <a:p>
            <a:pPr lvl="0" algn="just"/>
            <a:r>
              <a:rPr lang="ru-RU" sz="2800" dirty="0"/>
              <a:t>Не забывайте беседовать с детьми об их друзьях в Интернет, как если бы речь шла о друзьях в реальной жизни;</a:t>
            </a:r>
          </a:p>
          <a:p>
            <a:pPr lvl="0" algn="just"/>
            <a:r>
              <a:rPr lang="ru-RU" sz="2800" dirty="0"/>
              <a:t>Приучите вашего ребенка сообщать вам о любых угрозах или тревогах, связанных с Интернет. Оставайтесь спокойными и напомните детям, что они в безопасности, если сами рассказали вам о своих угрозах или тревогах. Похвалите их и посоветуйте подойти еще раз в подобных случаях</a:t>
            </a:r>
            <a:r>
              <a:rPr lang="ru-RU" sz="2800" dirty="0" smtClean="0"/>
              <a:t>.</a:t>
            </a:r>
            <a:endParaRPr lang="ru-RU" sz="2800" dirty="0"/>
          </a:p>
        </p:txBody>
      </p:sp>
      <p:sp>
        <p:nvSpPr>
          <p:cNvPr id="3" name="Заголовок 2"/>
          <p:cNvSpPr>
            <a:spLocks noGrp="1"/>
          </p:cNvSpPr>
          <p:nvPr>
            <p:ph type="title"/>
          </p:nvPr>
        </p:nvSpPr>
        <p:spPr>
          <a:xfrm>
            <a:off x="683568" y="188640"/>
            <a:ext cx="7756263" cy="1054250"/>
          </a:xfrm>
        </p:spPr>
        <p:txBody>
          <a:bodyPr anchor="t"/>
          <a:lstStyle/>
          <a:p>
            <a:r>
              <a:rPr lang="ru-RU" sz="3600" b="1" dirty="0"/>
              <a:t>Советы родителям по </a:t>
            </a:r>
            <a:r>
              <a:rPr lang="ru-RU" sz="3600" b="1" dirty="0" err="1"/>
              <a:t>медиабезопасности</a:t>
            </a:r>
            <a:r>
              <a:rPr lang="ru-RU" sz="3600" b="1" dirty="0"/>
              <a:t> детей различных возрастов</a:t>
            </a:r>
            <a:r>
              <a:rPr lang="ru-RU" dirty="0"/>
              <a:t/>
            </a:r>
            <a:br>
              <a:rPr lang="ru-RU" dirty="0"/>
            </a:br>
            <a:endParaRPr lang="ru-RU" dirty="0"/>
          </a:p>
        </p:txBody>
      </p:sp>
    </p:spTree>
    <p:extLst>
      <p:ext uri="{BB962C8B-B14F-4D97-AF65-F5344CB8AC3E}">
        <p14:creationId xmlns:p14="http://schemas.microsoft.com/office/powerpoint/2010/main" val="42888203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99247" y="2248347"/>
            <a:ext cx="7745505" cy="3772941"/>
          </a:xfrm>
        </p:spPr>
        <p:txBody>
          <a:bodyPr>
            <a:normAutofit fontScale="92500" lnSpcReduction="10000"/>
          </a:bodyPr>
          <a:lstStyle/>
          <a:p>
            <a:pPr marL="0" indent="0">
              <a:buNone/>
            </a:pPr>
            <a:r>
              <a:rPr lang="ru-RU" sz="1700" b="1" i="1" dirty="0"/>
              <a:t>Для детей в возрасте </a:t>
            </a:r>
            <a:r>
              <a:rPr lang="ru-RU" sz="1700" b="1" i="1" dirty="0" smtClean="0"/>
              <a:t>9-12 лет</a:t>
            </a:r>
          </a:p>
          <a:p>
            <a:pPr lvl="0" algn="just"/>
            <a:r>
              <a:rPr lang="ru-RU" sz="1600" dirty="0" smtClean="0"/>
              <a:t>Создайте </a:t>
            </a:r>
            <a:r>
              <a:rPr lang="ru-RU" sz="1600" dirty="0"/>
              <a:t>список домашних правил посещения интернет при участии детей и требуйте его выполнения;</a:t>
            </a:r>
          </a:p>
          <a:p>
            <a:pPr lvl="0" algn="just"/>
            <a:r>
              <a:rPr lang="ru-RU" sz="1600" dirty="0"/>
              <a:t>Требуйте от вашего ребенка соблюдения временных норм нахождения за компьютером;</a:t>
            </a:r>
          </a:p>
          <a:p>
            <a:pPr lvl="0" algn="just"/>
            <a:r>
              <a:rPr lang="ru-RU" sz="1600" dirty="0"/>
              <a:t>Покажите ребенку, что вы наблюдаете за ним не потому, что вам это хочется, а потому что вы беспокоитесь о его безопасности и всегда готовы ему помочь;</a:t>
            </a:r>
          </a:p>
          <a:p>
            <a:pPr lvl="0" algn="just"/>
            <a:r>
              <a:rPr lang="ru-RU" sz="1600" dirty="0"/>
              <a:t>Компьютер с подключением в интернет должен находиться в общей комнате под присмотром родителей;</a:t>
            </a:r>
          </a:p>
          <a:p>
            <a:pPr lvl="0" algn="just"/>
            <a:r>
              <a:rPr lang="ru-RU" sz="1600" dirty="0"/>
              <a:t>Используйте средства блокирования нежелательного контента как дополнение к стандартному Родительскому контролю;</a:t>
            </a:r>
          </a:p>
          <a:p>
            <a:pPr lvl="0" algn="just"/>
            <a:r>
              <a:rPr lang="ru-RU" sz="1600" dirty="0"/>
              <a:t>Не забывайте беседовать с детьми об их друзьях в интернет;</a:t>
            </a:r>
          </a:p>
          <a:p>
            <a:pPr lvl="0" algn="just"/>
            <a:r>
              <a:rPr lang="ru-RU" sz="1600" dirty="0"/>
              <a:t>Настаивайте, чтобы дети никогда не соглашались на личные встречи с друзьями по интернет;</a:t>
            </a:r>
          </a:p>
          <a:p>
            <a:pPr lvl="0" algn="just"/>
            <a:r>
              <a:rPr lang="ru-RU" sz="1600" dirty="0"/>
              <a:t>Позволяйте детям заходить только на сайты из «белого» списка, который создайте вместе с ними</a:t>
            </a:r>
            <a:r>
              <a:rPr lang="ru-RU" sz="1600" dirty="0" smtClean="0"/>
              <a:t>;</a:t>
            </a:r>
            <a:endParaRPr lang="ru-RU" sz="1600" dirty="0"/>
          </a:p>
        </p:txBody>
      </p:sp>
      <p:sp>
        <p:nvSpPr>
          <p:cNvPr id="3" name="Заголовок 2"/>
          <p:cNvSpPr>
            <a:spLocks noGrp="1"/>
          </p:cNvSpPr>
          <p:nvPr>
            <p:ph type="title"/>
          </p:nvPr>
        </p:nvSpPr>
        <p:spPr>
          <a:xfrm>
            <a:off x="683568" y="188640"/>
            <a:ext cx="7756263" cy="1054250"/>
          </a:xfrm>
        </p:spPr>
        <p:txBody>
          <a:bodyPr anchor="t"/>
          <a:lstStyle/>
          <a:p>
            <a:r>
              <a:rPr lang="ru-RU" sz="3600" b="1" dirty="0"/>
              <a:t>Советы родителям по </a:t>
            </a:r>
            <a:r>
              <a:rPr lang="ru-RU" sz="3600" b="1" dirty="0" err="1"/>
              <a:t>медиабезопасности</a:t>
            </a:r>
            <a:r>
              <a:rPr lang="ru-RU" sz="3600" b="1" dirty="0"/>
              <a:t> детей различных возрастов</a:t>
            </a:r>
            <a:r>
              <a:rPr lang="ru-RU" dirty="0"/>
              <a:t/>
            </a:r>
            <a:br>
              <a:rPr lang="ru-RU" dirty="0"/>
            </a:br>
            <a:endParaRPr lang="ru-RU" dirty="0"/>
          </a:p>
        </p:txBody>
      </p:sp>
    </p:spTree>
    <p:extLst>
      <p:ext uri="{BB962C8B-B14F-4D97-AF65-F5344CB8AC3E}">
        <p14:creationId xmlns:p14="http://schemas.microsoft.com/office/powerpoint/2010/main" val="2344369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99247" y="2248347"/>
            <a:ext cx="7745505" cy="3772941"/>
          </a:xfrm>
        </p:spPr>
        <p:txBody>
          <a:bodyPr>
            <a:normAutofit fontScale="55000" lnSpcReduction="20000"/>
          </a:bodyPr>
          <a:lstStyle/>
          <a:p>
            <a:pPr marL="0" indent="0">
              <a:buNone/>
            </a:pPr>
            <a:r>
              <a:rPr lang="ru-RU" sz="2900" b="1" i="1" dirty="0"/>
              <a:t>Для детей в возрасте </a:t>
            </a:r>
            <a:r>
              <a:rPr lang="ru-RU" sz="2900" b="1" i="1" dirty="0" smtClean="0"/>
              <a:t>9-12 лет</a:t>
            </a:r>
          </a:p>
          <a:p>
            <a:pPr lvl="0" algn="just"/>
            <a:r>
              <a:rPr lang="ru-RU" sz="2800" dirty="0" smtClean="0"/>
              <a:t>Приучите </a:t>
            </a:r>
            <a:r>
              <a:rPr lang="ru-RU" sz="2800" dirty="0"/>
              <a:t>детей никогда не выдавать личную информацию средствами электронной почты, чатов, систем мгновенного обмена сообщениями, регистрационных форм, личных профилей и при регистрации на конкурсы в интернет;</a:t>
            </a:r>
          </a:p>
          <a:p>
            <a:pPr lvl="0" algn="just"/>
            <a:r>
              <a:rPr lang="ru-RU" sz="2800" dirty="0"/>
              <a:t>Приучите детей не загружать программы без вашего разрешения. Объясните им, что они могут случайно загрузить вирусы или другое нежелательное программное обеспечение;</a:t>
            </a:r>
          </a:p>
          <a:p>
            <a:pPr lvl="0" algn="just"/>
            <a:r>
              <a:rPr lang="ru-RU" sz="2800" dirty="0"/>
              <a:t>Создайте вашему ребенку ограниченную учетную запись для работы на компьютере;</a:t>
            </a:r>
          </a:p>
          <a:p>
            <a:pPr lvl="0" algn="just"/>
            <a:r>
              <a:rPr lang="ru-RU" sz="2800" dirty="0"/>
              <a:t>Приучите вашего ребенка сообщать вам о любых угрозах или тревогах, связанных с интернет. Оставайтесь спокойными и напомните детям, что они в безопасности, если сами рассказали вам, если сами рассказали вам о своих угрозах или тревогах. Похвалите их и посоветуйте подойти еще раз в подобных случаях;</a:t>
            </a:r>
          </a:p>
          <a:p>
            <a:pPr lvl="0" algn="just"/>
            <a:r>
              <a:rPr lang="ru-RU" sz="2800" dirty="0"/>
              <a:t>Настаивайте на том, чтобы дети предоставляли вам доступ к своей электронной почте, чтобы вы убедились, что они не общаются с незнакомцами;</a:t>
            </a:r>
          </a:p>
          <a:p>
            <a:pPr lvl="0" algn="just"/>
            <a:r>
              <a:rPr lang="ru-RU" sz="2800" dirty="0"/>
              <a:t>Объясните детям, что нельзя использовать сеть для хулиганства, распространения сплетен или угроз.</a:t>
            </a:r>
            <a:endParaRPr lang="ru-RU" sz="2800" dirty="0"/>
          </a:p>
        </p:txBody>
      </p:sp>
      <p:sp>
        <p:nvSpPr>
          <p:cNvPr id="3" name="Заголовок 2"/>
          <p:cNvSpPr>
            <a:spLocks noGrp="1"/>
          </p:cNvSpPr>
          <p:nvPr>
            <p:ph type="title"/>
          </p:nvPr>
        </p:nvSpPr>
        <p:spPr>
          <a:xfrm>
            <a:off x="683568" y="188640"/>
            <a:ext cx="7756263" cy="1054250"/>
          </a:xfrm>
        </p:spPr>
        <p:txBody>
          <a:bodyPr anchor="t"/>
          <a:lstStyle/>
          <a:p>
            <a:r>
              <a:rPr lang="ru-RU" sz="3600" b="1" dirty="0"/>
              <a:t>Советы родителям по </a:t>
            </a:r>
            <a:r>
              <a:rPr lang="ru-RU" sz="3600" b="1" dirty="0" err="1"/>
              <a:t>медиабезопасности</a:t>
            </a:r>
            <a:r>
              <a:rPr lang="ru-RU" sz="3600" b="1" dirty="0"/>
              <a:t> детей различных возрастов</a:t>
            </a:r>
            <a:r>
              <a:rPr lang="ru-RU" dirty="0"/>
              <a:t/>
            </a:r>
            <a:br>
              <a:rPr lang="ru-RU" dirty="0"/>
            </a:br>
            <a:endParaRPr lang="ru-RU" dirty="0"/>
          </a:p>
        </p:txBody>
      </p:sp>
    </p:spTree>
    <p:extLst>
      <p:ext uri="{BB962C8B-B14F-4D97-AF65-F5344CB8AC3E}">
        <p14:creationId xmlns:p14="http://schemas.microsoft.com/office/powerpoint/2010/main" val="19482866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99247" y="2248347"/>
            <a:ext cx="7745505" cy="3772941"/>
          </a:xfrm>
        </p:spPr>
        <p:txBody>
          <a:bodyPr>
            <a:normAutofit fontScale="85000" lnSpcReduction="10000"/>
          </a:bodyPr>
          <a:lstStyle/>
          <a:p>
            <a:pPr marL="0" indent="0">
              <a:buNone/>
            </a:pPr>
            <a:r>
              <a:rPr lang="ru-RU" sz="1800" b="1" i="1" dirty="0"/>
              <a:t>Для детей в возрасте 13-17 лет</a:t>
            </a:r>
            <a:endParaRPr lang="ru-RU" sz="1800" dirty="0"/>
          </a:p>
          <a:p>
            <a:pPr lvl="0" algn="just"/>
            <a:r>
              <a:rPr lang="ru-RU" sz="1800" dirty="0"/>
              <a:t>Создайте список домашних правил посещения интернет при участии подростков и требуйте безусловного его выполнения. Укажите список запрещенных сайтов («черный список»), часы работы в интернет, руководство по общению в интернет (в том числе в чатах);</a:t>
            </a:r>
          </a:p>
          <a:p>
            <a:pPr lvl="0" algn="just"/>
            <a:r>
              <a:rPr lang="ru-RU" sz="1800" dirty="0"/>
              <a:t>Компьютер с подключением к интернет должен находиться в общей комнате;</a:t>
            </a:r>
          </a:p>
          <a:p>
            <a:pPr lvl="0" algn="just"/>
            <a:r>
              <a:rPr lang="ru-RU" sz="1800" dirty="0"/>
              <a:t>Не забывайте беседовать с детьми об их друзьях в интернет, о том, чем они заняты таким образом, будто речь идет о друзьях в реальной жизни. Спрашивайте о людях, с которыми дети общаются посредством служб мгновенного обмена сообщениями, чтобы убедиться, что эти люди им знакомы;</a:t>
            </a:r>
          </a:p>
          <a:p>
            <a:pPr lvl="0" algn="just"/>
            <a:r>
              <a:rPr lang="ru-RU" sz="1800" dirty="0"/>
              <a:t>Используйте средства блокирования нежелательного контента как дополнение к стандартному Родительскому контролю;</a:t>
            </a:r>
          </a:p>
          <a:p>
            <a:pPr lvl="0" algn="just"/>
            <a:r>
              <a:rPr lang="ru-RU" sz="1800" dirty="0"/>
              <a:t>Необходимо знать, какими чатами пользуются ваши дети. Поощряйте использование </a:t>
            </a:r>
            <a:r>
              <a:rPr lang="ru-RU" sz="1800" dirty="0" err="1"/>
              <a:t>модерируемых</a:t>
            </a:r>
            <a:r>
              <a:rPr lang="ru-RU" sz="1800" dirty="0"/>
              <a:t> чатов и настаивайте, чтобы дети не общались в приватном режиме;</a:t>
            </a:r>
          </a:p>
          <a:p>
            <a:pPr lvl="0" algn="just"/>
            <a:r>
              <a:rPr lang="ru-RU" sz="1800" dirty="0"/>
              <a:t>Настаивайте на том, чтобы дети никогда не встречались лично с друзьями из интернет</a:t>
            </a:r>
            <a:r>
              <a:rPr lang="ru-RU" sz="1800" dirty="0" smtClean="0"/>
              <a:t>;</a:t>
            </a:r>
            <a:endParaRPr lang="ru-RU" sz="1800" dirty="0"/>
          </a:p>
        </p:txBody>
      </p:sp>
      <p:sp>
        <p:nvSpPr>
          <p:cNvPr id="3" name="Заголовок 2"/>
          <p:cNvSpPr>
            <a:spLocks noGrp="1"/>
          </p:cNvSpPr>
          <p:nvPr>
            <p:ph type="title"/>
          </p:nvPr>
        </p:nvSpPr>
        <p:spPr>
          <a:xfrm>
            <a:off x="683568" y="188640"/>
            <a:ext cx="7756263" cy="1054250"/>
          </a:xfrm>
        </p:spPr>
        <p:txBody>
          <a:bodyPr anchor="t"/>
          <a:lstStyle/>
          <a:p>
            <a:r>
              <a:rPr lang="ru-RU" sz="3600" b="1" dirty="0"/>
              <a:t>Советы родителям по </a:t>
            </a:r>
            <a:r>
              <a:rPr lang="ru-RU" sz="3600" b="1" dirty="0" err="1"/>
              <a:t>медиабезопасности</a:t>
            </a:r>
            <a:r>
              <a:rPr lang="ru-RU" sz="3600" b="1" dirty="0"/>
              <a:t> детей различных возрастов</a:t>
            </a:r>
            <a:r>
              <a:rPr lang="ru-RU" dirty="0"/>
              <a:t/>
            </a:r>
            <a:br>
              <a:rPr lang="ru-RU" dirty="0"/>
            </a:br>
            <a:endParaRPr lang="ru-RU" dirty="0"/>
          </a:p>
        </p:txBody>
      </p:sp>
    </p:spTree>
    <p:extLst>
      <p:ext uri="{BB962C8B-B14F-4D97-AF65-F5344CB8AC3E}">
        <p14:creationId xmlns:p14="http://schemas.microsoft.com/office/powerpoint/2010/main" val="33835000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99247" y="2248347"/>
            <a:ext cx="7745505" cy="3772941"/>
          </a:xfrm>
        </p:spPr>
        <p:txBody>
          <a:bodyPr>
            <a:normAutofit fontScale="85000" lnSpcReduction="20000"/>
          </a:bodyPr>
          <a:lstStyle/>
          <a:p>
            <a:pPr marL="0" indent="0">
              <a:buNone/>
            </a:pPr>
            <a:r>
              <a:rPr lang="ru-RU" sz="1800" b="1" i="1" dirty="0"/>
              <a:t>Для детей в возрасте 13-17 лет</a:t>
            </a:r>
            <a:endParaRPr lang="ru-RU" sz="1800" dirty="0"/>
          </a:p>
          <a:p>
            <a:pPr lvl="0" algn="just"/>
            <a:r>
              <a:rPr lang="ru-RU" sz="1800" dirty="0" smtClean="0"/>
              <a:t>Приучите </a:t>
            </a:r>
            <a:r>
              <a:rPr lang="ru-RU" sz="1800" dirty="0"/>
              <a:t>детей никогда не выдавать личную информацию средствами электронной почты, чатов, систем мгновенного обмена сообщениями, регистрационных форм, личных профилей и при регистрации на конкурсы в интернет;</a:t>
            </a:r>
          </a:p>
          <a:p>
            <a:pPr lvl="0" algn="just"/>
            <a:r>
              <a:rPr lang="ru-RU" sz="1800" dirty="0"/>
              <a:t>Приучите детей не загружать программы без вашего разрешения. Объясните им, что они могут случайно загрузить вирусы или другое нежелательное программное обеспечение;</a:t>
            </a:r>
          </a:p>
          <a:p>
            <a:pPr lvl="0" algn="just"/>
            <a:r>
              <a:rPr lang="ru-RU" sz="1800" dirty="0"/>
              <a:t>Приучите вашего ребенка сообщать вам о любых угрозах или тревогах, связанных с интернет. Оставайтесь спокойными и напомните детям, что они в безопасности, если сами обо всем вам рассказали. Похвалите их и посоветуйте подойти еще раз в подобных случаях;</a:t>
            </a:r>
          </a:p>
          <a:p>
            <a:pPr lvl="0" algn="just"/>
            <a:r>
              <a:rPr lang="ru-RU" sz="1800" dirty="0"/>
              <a:t>Помогите им защититься от спама. Научите подростков не выдавать в интернет своего реального электронного адреса, не отвечать на нежелательные письма и использовать специальные почтовые фильтры;</a:t>
            </a:r>
          </a:p>
          <a:p>
            <a:pPr lvl="0" algn="just"/>
            <a:r>
              <a:rPr lang="ru-RU" sz="1800" dirty="0"/>
              <a:t>Приучите себя знакомиться с сайтами, которые посещают подростки;</a:t>
            </a:r>
          </a:p>
          <a:p>
            <a:pPr lvl="0" algn="just"/>
            <a:r>
              <a:rPr lang="ru-RU" sz="1800" dirty="0"/>
              <a:t>Объясните детям, что ни в коем случае нельзя использовать Сеть для хулиганства, распространения сплетен или угроз другим людям;</a:t>
            </a:r>
          </a:p>
          <a:p>
            <a:pPr lvl="0" algn="just"/>
            <a:r>
              <a:rPr lang="ru-RU" sz="1800" dirty="0"/>
              <a:t>Обсудите с подростками проблемы сетевых азартных игр и их возможный риск.</a:t>
            </a:r>
          </a:p>
        </p:txBody>
      </p:sp>
      <p:sp>
        <p:nvSpPr>
          <p:cNvPr id="3" name="Заголовок 2"/>
          <p:cNvSpPr>
            <a:spLocks noGrp="1"/>
          </p:cNvSpPr>
          <p:nvPr>
            <p:ph type="title"/>
          </p:nvPr>
        </p:nvSpPr>
        <p:spPr>
          <a:xfrm>
            <a:off x="683568" y="188640"/>
            <a:ext cx="7756263" cy="1054250"/>
          </a:xfrm>
        </p:spPr>
        <p:txBody>
          <a:bodyPr anchor="t"/>
          <a:lstStyle/>
          <a:p>
            <a:r>
              <a:rPr lang="ru-RU" sz="3600" b="1" dirty="0"/>
              <a:t>Советы родителям по </a:t>
            </a:r>
            <a:r>
              <a:rPr lang="ru-RU" sz="3600" b="1" dirty="0" err="1"/>
              <a:t>медиабезопасности</a:t>
            </a:r>
            <a:r>
              <a:rPr lang="ru-RU" sz="3600" b="1" dirty="0"/>
              <a:t> детей различных возрастов</a:t>
            </a:r>
            <a:r>
              <a:rPr lang="ru-RU" dirty="0"/>
              <a:t/>
            </a:r>
            <a:br>
              <a:rPr lang="ru-RU" dirty="0"/>
            </a:br>
            <a:endParaRPr lang="ru-RU" dirty="0"/>
          </a:p>
        </p:txBody>
      </p:sp>
    </p:spTree>
    <p:extLst>
      <p:ext uri="{BB962C8B-B14F-4D97-AF65-F5344CB8AC3E}">
        <p14:creationId xmlns:p14="http://schemas.microsoft.com/office/powerpoint/2010/main" val="3827976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70000" lnSpcReduction="20000"/>
          </a:bodyPr>
          <a:lstStyle/>
          <a:p>
            <a:pPr lvl="0" algn="just"/>
            <a:r>
              <a:rPr lang="ru-RU" dirty="0"/>
              <a:t>Компьютер вашего ребенка лучше всего располагать в месте общей доступности.</a:t>
            </a:r>
          </a:p>
          <a:p>
            <a:pPr lvl="0" algn="just"/>
            <a:r>
              <a:rPr lang="ru-RU" dirty="0"/>
              <a:t>Просматривайте историю посещения сайтов вашими детьми. </a:t>
            </a:r>
          </a:p>
          <a:p>
            <a:pPr lvl="0" algn="just"/>
            <a:r>
              <a:rPr lang="ru-RU" dirty="0"/>
              <a:t>Расскажите детям о безопасности в Интернете. </a:t>
            </a:r>
            <a:endParaRPr lang="ru-RU" dirty="0" smtClean="0"/>
          </a:p>
          <a:p>
            <a:pPr algn="just"/>
            <a:r>
              <a:rPr lang="ru-RU" dirty="0"/>
              <a:t>Уделяйте как можно больше времени своим </a:t>
            </a:r>
            <a:r>
              <a:rPr lang="ru-RU" dirty="0" smtClean="0"/>
              <a:t>детям.</a:t>
            </a:r>
            <a:endParaRPr lang="ru-RU" dirty="0"/>
          </a:p>
          <a:p>
            <a:pPr lvl="0" algn="just"/>
            <a:r>
              <a:rPr lang="ru-RU" dirty="0"/>
              <a:t>Установите антивирусную программу на ваш компьютер. </a:t>
            </a:r>
          </a:p>
          <a:p>
            <a:pPr lvl="0" algn="just"/>
            <a:r>
              <a:rPr lang="ru-RU" dirty="0"/>
              <a:t>Оценивайте интернет-контент критически. </a:t>
            </a:r>
            <a:endParaRPr lang="ru-RU" dirty="0" smtClean="0"/>
          </a:p>
          <a:p>
            <a:pPr lvl="0" algn="just"/>
            <a:r>
              <a:rPr lang="ru-RU" dirty="0" smtClean="0"/>
              <a:t>Во </a:t>
            </a:r>
            <a:r>
              <a:rPr lang="ru-RU" dirty="0"/>
              <a:t>избежание необдуманных путей ребенком своих проблем (в том числе, в сети интернет), обсудите с ним возможность обращения за помощью в службу детского телефона доверия. (Если вам нужна помощь, звоните — бесплатно и анонимно: 8 017 246-03-03 Телефон доверия для детей, подростков и их родителей. Круглосуточно). Объясните ему, что звонок анонимный и бесплатный, что ему помогут квалифицированные специалисты. Позвоните в службу совместно с ребенком, чтобы сформировать у него навык обращения за помощью; снизить страх данного мероприятия.</a:t>
            </a:r>
          </a:p>
          <a:p>
            <a:pPr marL="0" indent="0">
              <a:buNone/>
            </a:pPr>
            <a:endParaRPr lang="ru-RU" dirty="0"/>
          </a:p>
          <a:p>
            <a:endParaRPr lang="ru-RU" dirty="0"/>
          </a:p>
        </p:txBody>
      </p:sp>
      <p:sp>
        <p:nvSpPr>
          <p:cNvPr id="3" name="Заголовок 2"/>
          <p:cNvSpPr>
            <a:spLocks noGrp="1"/>
          </p:cNvSpPr>
          <p:nvPr>
            <p:ph type="title"/>
          </p:nvPr>
        </p:nvSpPr>
        <p:spPr/>
        <p:txBody>
          <a:bodyPr/>
          <a:lstStyle/>
          <a:p>
            <a:r>
              <a:rPr lang="ru-RU" dirty="0"/>
              <a:t> </a:t>
            </a:r>
            <a:br>
              <a:rPr lang="ru-RU" dirty="0"/>
            </a:br>
            <a:r>
              <a:rPr lang="ru-RU" sz="4000" b="1" dirty="0"/>
              <a:t>Рекомендации по обеспечению безопасности детей и подростков в Интернете</a:t>
            </a:r>
            <a:r>
              <a:rPr lang="ru-RU" dirty="0"/>
              <a:t/>
            </a:r>
            <a:br>
              <a:rPr lang="ru-RU" dirty="0"/>
            </a:br>
            <a:endParaRPr lang="ru-RU" dirty="0"/>
          </a:p>
        </p:txBody>
      </p:sp>
    </p:spTree>
    <p:extLst>
      <p:ext uri="{BB962C8B-B14F-4D97-AF65-F5344CB8AC3E}">
        <p14:creationId xmlns:p14="http://schemas.microsoft.com/office/powerpoint/2010/main" val="1607350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0" indent="0" algn="just">
              <a:buNone/>
            </a:pPr>
            <a:r>
              <a:rPr lang="ru-RU" dirty="0" smtClean="0"/>
              <a:t>определяется </a:t>
            </a:r>
            <a:r>
              <a:rPr lang="ru-RU" dirty="0"/>
              <a:t>в международном праве как грамотное использование детьми и их преподавателями инструментов, обеспечивающих доступ к информации, развитие критического анализа содержания информации и привития коммуникативных навыков, содействие профессиональной подготовке детей и их педагогов в целях позитивного и ответственного использования ими информационных и коммуникационных технологий и услуг.</a:t>
            </a:r>
          </a:p>
        </p:txBody>
      </p:sp>
      <p:sp>
        <p:nvSpPr>
          <p:cNvPr id="3" name="Заголовок 2"/>
          <p:cNvSpPr>
            <a:spLocks noGrp="1"/>
          </p:cNvSpPr>
          <p:nvPr>
            <p:ph type="title"/>
          </p:nvPr>
        </p:nvSpPr>
        <p:spPr/>
        <p:txBody>
          <a:bodyPr/>
          <a:lstStyle/>
          <a:p>
            <a:r>
              <a:rPr lang="ru-RU" dirty="0" err="1"/>
              <a:t>Медиаграмотность</a:t>
            </a:r>
            <a:endParaRPr lang="ru-RU" dirty="0"/>
          </a:p>
        </p:txBody>
      </p:sp>
    </p:spTree>
    <p:extLst>
      <p:ext uri="{BB962C8B-B14F-4D97-AF65-F5344CB8AC3E}">
        <p14:creationId xmlns:p14="http://schemas.microsoft.com/office/powerpoint/2010/main" val="2237183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0" indent="0" algn="just">
              <a:buNone/>
            </a:pPr>
            <a:r>
              <a:rPr lang="ru-RU" dirty="0"/>
              <a:t>это состояние защищенности детей, при котором отсутствует риск, связанный с причинением информацией, в том числе распространяемой в сети Интернет, вреда их здоровью, физическому, психическому, духовному и нравственному </a:t>
            </a:r>
            <a:r>
              <a:rPr lang="ru-RU" dirty="0" smtClean="0"/>
              <a:t>развитию.</a:t>
            </a:r>
            <a:endParaRPr lang="ru-RU" dirty="0"/>
          </a:p>
        </p:txBody>
      </p:sp>
      <p:sp>
        <p:nvSpPr>
          <p:cNvPr id="3" name="Заголовок 2"/>
          <p:cNvSpPr>
            <a:spLocks noGrp="1"/>
          </p:cNvSpPr>
          <p:nvPr>
            <p:ph type="title"/>
          </p:nvPr>
        </p:nvSpPr>
        <p:spPr/>
        <p:txBody>
          <a:bodyPr/>
          <a:lstStyle/>
          <a:p>
            <a:r>
              <a:rPr lang="ru-RU" dirty="0" err="1" smtClean="0"/>
              <a:t>Медиабезопасность</a:t>
            </a:r>
            <a:endParaRPr lang="ru-RU" dirty="0"/>
          </a:p>
        </p:txBody>
      </p:sp>
    </p:spTree>
    <p:extLst>
      <p:ext uri="{BB962C8B-B14F-4D97-AF65-F5344CB8AC3E}">
        <p14:creationId xmlns:p14="http://schemas.microsoft.com/office/powerpoint/2010/main" val="40440917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62500" lnSpcReduction="20000"/>
          </a:bodyPr>
          <a:lstStyle/>
          <a:p>
            <a:pPr lvl="0" algn="just"/>
            <a:r>
              <a:rPr lang="ru-RU" dirty="0" smtClean="0"/>
              <a:t>информирование </a:t>
            </a:r>
            <a:r>
              <a:rPr lang="ru-RU" dirty="0"/>
              <a:t>учащихся о видах информации, способной причинить вред здоровью и развитию несовершеннолетних, запрещенной или ограниченной для распространения, а также о негативных последствиях распространения такой информации;</a:t>
            </a:r>
          </a:p>
          <a:p>
            <a:pPr lvl="0" algn="just"/>
            <a:r>
              <a:rPr lang="ru-RU" dirty="0"/>
              <a:t>информирование учащихся о способах незаконного распространения такой информации в информационно-телекоммуникационных сетях, в частности, в сетях Интернет и мобильной (сотовой) связи (в том числе путем рассылки SMS-сообщений незаконного содержания);</a:t>
            </a:r>
          </a:p>
          <a:p>
            <a:pPr lvl="0" algn="just"/>
            <a:r>
              <a:rPr lang="ru-RU" dirty="0"/>
              <a:t>обучение детей и подростков правилам ответственного и безопасного пользования услугами Интернет и мобильной (сотовой) связи, другими электронными средствами связи и коммуникации, в том числе способам защиты от противоправных и иных общественно опасных посягательств в информационно-телекоммуникационных сетях, в частности, от таких способов разрушительного воздействия на психику детей, как </a:t>
            </a:r>
            <a:r>
              <a:rPr lang="ru-RU" dirty="0" err="1"/>
              <a:t>кибербуллинг</a:t>
            </a:r>
            <a:r>
              <a:rPr lang="ru-RU" dirty="0"/>
              <a:t> (жестокое обращение с детьми в виртуальной среде) и </a:t>
            </a:r>
            <a:r>
              <a:rPr lang="ru-RU" dirty="0" err="1"/>
              <a:t>буллицид</a:t>
            </a:r>
            <a:r>
              <a:rPr lang="ru-RU" dirty="0"/>
              <a:t> (доведение до самоубийства путем психологического насилия);</a:t>
            </a:r>
          </a:p>
          <a:p>
            <a:pPr lvl="0" algn="just"/>
            <a:r>
              <a:rPr lang="ru-RU" dirty="0"/>
              <a:t>профилактика формирования у учащихся интернет-зависимости и игровой зависимости (</a:t>
            </a:r>
            <a:r>
              <a:rPr lang="ru-RU" dirty="0" err="1"/>
              <a:t>игромании</a:t>
            </a:r>
            <a:r>
              <a:rPr lang="ru-RU" dirty="0"/>
              <a:t>, </a:t>
            </a:r>
            <a:r>
              <a:rPr lang="ru-RU" dirty="0" err="1"/>
              <a:t>гэмблинга</a:t>
            </a:r>
            <a:r>
              <a:rPr lang="ru-RU" dirty="0"/>
              <a:t>);</a:t>
            </a:r>
          </a:p>
          <a:p>
            <a:pPr lvl="0" algn="just"/>
            <a:r>
              <a:rPr lang="ru-RU" dirty="0"/>
              <a:t>предупреждение совершения учащимися правонарушений с использованием информационно-телекоммуникационных технологий.</a:t>
            </a:r>
          </a:p>
          <a:p>
            <a:endParaRPr lang="ru-RU" dirty="0"/>
          </a:p>
        </p:txBody>
      </p:sp>
      <p:sp>
        <p:nvSpPr>
          <p:cNvPr id="3" name="Заголовок 2"/>
          <p:cNvSpPr>
            <a:spLocks noGrp="1"/>
          </p:cNvSpPr>
          <p:nvPr>
            <p:ph type="title"/>
          </p:nvPr>
        </p:nvSpPr>
        <p:spPr/>
        <p:txBody>
          <a:bodyPr anchor="t"/>
          <a:lstStyle/>
          <a:p>
            <a:r>
              <a:rPr lang="ru-RU" sz="4800" b="1" dirty="0"/>
              <a:t>Задачи </a:t>
            </a:r>
            <a:r>
              <a:rPr lang="ru-RU" sz="4800" b="1" dirty="0" err="1"/>
              <a:t>медиабезопасности</a:t>
            </a:r>
            <a:r>
              <a:rPr lang="ru-RU" sz="4800" b="1" dirty="0"/>
              <a:t>:</a:t>
            </a:r>
            <a:r>
              <a:rPr lang="ru-RU" sz="4800" dirty="0"/>
              <a:t/>
            </a:r>
            <a:br>
              <a:rPr lang="ru-RU" sz="4800" dirty="0"/>
            </a:br>
            <a:endParaRPr lang="ru-RU" dirty="0"/>
          </a:p>
        </p:txBody>
      </p:sp>
    </p:spTree>
    <p:extLst>
      <p:ext uri="{BB962C8B-B14F-4D97-AF65-F5344CB8AC3E}">
        <p14:creationId xmlns:p14="http://schemas.microsoft.com/office/powerpoint/2010/main" val="3652898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99247" y="2248347"/>
            <a:ext cx="7745505" cy="3484909"/>
          </a:xfrm>
        </p:spPr>
        <p:txBody>
          <a:bodyPr>
            <a:normAutofit fontScale="70000" lnSpcReduction="20000"/>
          </a:bodyPr>
          <a:lstStyle/>
          <a:p>
            <a:pPr lvl="0" algn="just"/>
            <a:r>
              <a:rPr lang="ru-RU" dirty="0" smtClean="0"/>
              <a:t>Самая </a:t>
            </a:r>
            <a:r>
              <a:rPr lang="ru-RU" dirty="0"/>
              <a:t>первая и главная – отсутствие навыков самоконтроля у ребенка. Став взрослым, он также будет не способен на </a:t>
            </a:r>
            <a:r>
              <a:rPr lang="ru-RU" dirty="0" err="1"/>
              <a:t>саморегуляцию</a:t>
            </a:r>
            <a:r>
              <a:rPr lang="ru-RU" dirty="0"/>
              <a:t> своих эмоций. Такой человек не умеет себя контролировать, ограничивать, «тормозить», он делает не думая, не может наметить перспективу, определить результат своего действия, просчитать ситуацию.</a:t>
            </a:r>
          </a:p>
          <a:p>
            <a:pPr lvl="0" algn="just"/>
            <a:r>
              <a:rPr lang="ru-RU" dirty="0"/>
              <a:t>Взрослые не работают над развитием волевого потенциала ребенка.</a:t>
            </a:r>
          </a:p>
          <a:p>
            <a:pPr lvl="0" algn="just"/>
            <a:r>
              <a:rPr lang="ru-RU" dirty="0"/>
              <a:t>Ребенок не приучен к труду, к умению видеть работу и выполнять её. Такой человек не ощущает потребности трудиться во имя близких, выражая этим свою любовь и заботу о них.</a:t>
            </a:r>
          </a:p>
          <a:p>
            <a:pPr lvl="0" algn="just"/>
            <a:r>
              <a:rPr lang="ru-RU" dirty="0"/>
              <a:t>Ребенка не приучили к самостоятельности, он не научен советоваться, а значит слушать и слышать советы и рекомендации.</a:t>
            </a:r>
          </a:p>
          <a:p>
            <a:pPr lvl="0" algn="just"/>
            <a:r>
              <a:rPr lang="ru-RU" dirty="0"/>
              <a:t>Незнание взрослыми правил психогигиены взаимодействия с компьютером, пользы и вреда от него.</a:t>
            </a:r>
          </a:p>
          <a:p>
            <a:pPr lvl="0" algn="just"/>
            <a:r>
              <a:rPr lang="ru-RU" dirty="0"/>
              <a:t>Ребенок лишен родительского внимания и удовлетворяет потребность в тепле и общении, взаимодействуя с компьютером</a:t>
            </a:r>
            <a:r>
              <a:rPr lang="ru-RU" dirty="0" smtClean="0"/>
              <a:t>.</a:t>
            </a:r>
          </a:p>
        </p:txBody>
      </p:sp>
      <p:sp>
        <p:nvSpPr>
          <p:cNvPr id="3" name="Заголовок 2"/>
          <p:cNvSpPr>
            <a:spLocks noGrp="1"/>
          </p:cNvSpPr>
          <p:nvPr>
            <p:ph type="title"/>
          </p:nvPr>
        </p:nvSpPr>
        <p:spPr>
          <a:xfrm>
            <a:off x="683568" y="260648"/>
            <a:ext cx="7756263" cy="1054250"/>
          </a:xfrm>
        </p:spPr>
        <p:txBody>
          <a:bodyPr anchor="t"/>
          <a:lstStyle/>
          <a:p>
            <a:r>
              <a:rPr lang="ru-RU" sz="4400" b="1" dirty="0"/>
              <a:t>Причины возникновения компьютерной зависимости</a:t>
            </a:r>
            <a:r>
              <a:rPr lang="ru-RU" sz="4400" dirty="0"/>
              <a:t/>
            </a:r>
            <a:br>
              <a:rPr lang="ru-RU" sz="4400" dirty="0"/>
            </a:br>
            <a:endParaRPr lang="ru-RU" dirty="0"/>
          </a:p>
        </p:txBody>
      </p:sp>
    </p:spTree>
    <p:extLst>
      <p:ext uri="{BB962C8B-B14F-4D97-AF65-F5344CB8AC3E}">
        <p14:creationId xmlns:p14="http://schemas.microsoft.com/office/powerpoint/2010/main" val="2852912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70000" lnSpcReduction="20000"/>
          </a:bodyPr>
          <a:lstStyle/>
          <a:p>
            <a:pPr lvl="0" algn="just"/>
            <a:r>
              <a:rPr lang="ru-RU" dirty="0" smtClean="0"/>
              <a:t>Ребенок </a:t>
            </a:r>
            <a:r>
              <a:rPr lang="ru-RU" dirty="0"/>
              <a:t>не умеет справиться с трудностями жизни, не находит поддержки взрослых и уходит в виртуальный мир с нарисованными друзьями и врагами, чтобы не участвовать в странном мире взрослых.</a:t>
            </a:r>
          </a:p>
          <a:p>
            <a:pPr lvl="0" algn="just"/>
            <a:r>
              <a:rPr lang="ru-RU" dirty="0"/>
              <a:t>Бурная переписка (более 20 сообщений в день) также способствует возникновению компьютерной зависимости, так как время в переписке летит незаметно.</a:t>
            </a:r>
          </a:p>
          <a:p>
            <a:pPr lvl="0" algn="just"/>
            <a:r>
              <a:rPr lang="ru-RU" dirty="0"/>
              <a:t>Отсутствие контроля со стороны взрослых, бесконтрольность личного времени, неумение самостоятельно организовать свой досуг.</a:t>
            </a:r>
          </a:p>
          <a:p>
            <a:pPr lvl="0" algn="just"/>
            <a:r>
              <a:rPr lang="ru-RU" dirty="0"/>
              <a:t>Сильный рефлекс подражания, уход в «нереальность» вслед за товарищем.</a:t>
            </a:r>
          </a:p>
          <a:p>
            <a:pPr lvl="0" algn="just"/>
            <a:r>
              <a:rPr lang="ru-RU" dirty="0"/>
              <a:t>Ребенок замкнут, малообщителен, не принимается сверстниками.</a:t>
            </a:r>
          </a:p>
          <a:p>
            <a:pPr lvl="0" algn="just"/>
            <a:r>
              <a:rPr lang="ru-RU" dirty="0"/>
              <a:t>Мама – сильная женщина, властная, капризная, осуждающая папу, профессионально более успешная, подавляющая всех, в том числе и собственного ребенка.</a:t>
            </a:r>
          </a:p>
          <a:p>
            <a:pPr lvl="0" algn="just"/>
            <a:r>
              <a:rPr lang="ru-RU" dirty="0"/>
              <a:t>Развод родителей в трудный возрастной период.</a:t>
            </a:r>
          </a:p>
          <a:p>
            <a:endParaRPr lang="ru-RU" dirty="0"/>
          </a:p>
        </p:txBody>
      </p:sp>
      <p:sp>
        <p:nvSpPr>
          <p:cNvPr id="3" name="Заголовок 2"/>
          <p:cNvSpPr>
            <a:spLocks noGrp="1"/>
          </p:cNvSpPr>
          <p:nvPr>
            <p:ph type="title"/>
          </p:nvPr>
        </p:nvSpPr>
        <p:spPr>
          <a:xfrm>
            <a:off x="683568" y="260648"/>
            <a:ext cx="7756263" cy="1054250"/>
          </a:xfrm>
        </p:spPr>
        <p:txBody>
          <a:bodyPr anchor="t"/>
          <a:lstStyle/>
          <a:p>
            <a:r>
              <a:rPr lang="ru-RU" sz="4400" b="1" dirty="0"/>
              <a:t>Причины возникновения компьютерной зависимости</a:t>
            </a:r>
            <a:r>
              <a:rPr lang="ru-RU" sz="4400" dirty="0"/>
              <a:t/>
            </a:r>
            <a:br>
              <a:rPr lang="ru-RU" sz="4400" dirty="0"/>
            </a:br>
            <a:endParaRPr lang="ru-RU" dirty="0"/>
          </a:p>
        </p:txBody>
      </p:sp>
    </p:spTree>
    <p:extLst>
      <p:ext uri="{BB962C8B-B14F-4D97-AF65-F5344CB8AC3E}">
        <p14:creationId xmlns:p14="http://schemas.microsoft.com/office/powerpoint/2010/main" val="1030838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55000" lnSpcReduction="20000"/>
          </a:bodyPr>
          <a:lstStyle/>
          <a:p>
            <a:pPr marL="0" indent="0" algn="just">
              <a:buNone/>
            </a:pPr>
            <a:r>
              <a:rPr lang="ru-RU" sz="3400" b="1" i="1" dirty="0"/>
              <a:t>1 – й уровень – </a:t>
            </a:r>
            <a:r>
              <a:rPr lang="ru-RU" sz="3400" dirty="0"/>
              <a:t>просьба формулируется просто, например «Сынок, помоги пожалуйста подвинуть кресло»</a:t>
            </a:r>
          </a:p>
          <a:p>
            <a:pPr marL="0" indent="0" algn="just">
              <a:buNone/>
            </a:pPr>
            <a:r>
              <a:rPr lang="ru-RU" sz="3400" dirty="0"/>
              <a:t>Способы реагирования:</a:t>
            </a:r>
          </a:p>
          <a:p>
            <a:pPr algn="just"/>
            <a:r>
              <a:rPr lang="ru-RU" sz="3400" dirty="0" smtClean="0"/>
              <a:t>А. Ребенок </a:t>
            </a:r>
            <a:r>
              <a:rPr lang="ru-RU" sz="3400" dirty="0"/>
              <a:t>легко откликается на просьбу, помогает, может увлечься этой помощью, переключиться на другое дело, отвлечься, забыть о компьютере – такое поведение демонстрирует полную свободу от компьютера на момент тестирования.</a:t>
            </a:r>
          </a:p>
          <a:p>
            <a:pPr algn="just"/>
            <a:r>
              <a:rPr lang="ru-RU" sz="3400" dirty="0" smtClean="0"/>
              <a:t>Б. Ребенок </a:t>
            </a:r>
            <a:r>
              <a:rPr lang="ru-RU" sz="3400" dirty="0"/>
              <a:t>откликается со второго – третьего раза, демонстрирует недовольство, </a:t>
            </a:r>
            <a:r>
              <a:rPr lang="ru-RU" sz="3400" dirty="0" smtClean="0"/>
              <a:t>огрызается – </a:t>
            </a:r>
            <a:r>
              <a:rPr lang="ru-RU" sz="3400" dirty="0"/>
              <a:t>такая реакция может быть при 1-й степени зависимости в пределах первого месяца овладения компьютером или на начальном этапе 2-й </a:t>
            </a:r>
            <a:r>
              <a:rPr lang="ru-RU" sz="3400" dirty="0" smtClean="0"/>
              <a:t>степени.</a:t>
            </a:r>
          </a:p>
          <a:p>
            <a:pPr algn="just"/>
            <a:r>
              <a:rPr lang="ru-RU" sz="3400" dirty="0" smtClean="0"/>
              <a:t>В. Ребенок </a:t>
            </a:r>
            <a:r>
              <a:rPr lang="ru-RU" sz="3400" dirty="0"/>
              <a:t>не откликается на просьбу, явно не слышит, игру не прерывает – такое поведение свойственно зависимости 2-3 степени.</a:t>
            </a:r>
          </a:p>
          <a:p>
            <a:pPr marL="0" indent="0">
              <a:buNone/>
            </a:pPr>
            <a:r>
              <a:rPr lang="ru-RU" sz="3400" b="1" dirty="0"/>
              <a:t> </a:t>
            </a:r>
            <a:endParaRPr lang="ru-RU" sz="3400" dirty="0"/>
          </a:p>
          <a:p>
            <a:endParaRPr lang="ru-RU" dirty="0"/>
          </a:p>
        </p:txBody>
      </p:sp>
      <p:sp>
        <p:nvSpPr>
          <p:cNvPr id="3" name="Заголовок 2"/>
          <p:cNvSpPr>
            <a:spLocks noGrp="1"/>
          </p:cNvSpPr>
          <p:nvPr>
            <p:ph type="title"/>
          </p:nvPr>
        </p:nvSpPr>
        <p:spPr/>
        <p:txBody>
          <a:bodyPr/>
          <a:lstStyle/>
          <a:p>
            <a:r>
              <a:rPr lang="ru-RU" sz="4400" dirty="0"/>
              <a:t>Тест на интернет зависимость </a:t>
            </a:r>
          </a:p>
        </p:txBody>
      </p:sp>
    </p:spTree>
    <p:extLst>
      <p:ext uri="{BB962C8B-B14F-4D97-AF65-F5344CB8AC3E}">
        <p14:creationId xmlns:p14="http://schemas.microsoft.com/office/powerpoint/2010/main" val="5752641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algn="just"/>
            <a:r>
              <a:rPr lang="ru-RU" b="1" i="1" dirty="0"/>
              <a:t>2-й уровень </a:t>
            </a:r>
            <a:r>
              <a:rPr lang="ru-RU" dirty="0"/>
              <a:t>- в случае, если ребенок вел себя по схеме Б или В, необходимо, через какой-то промежуток времени, например на следующий день, обратиться к ребенку с развернутой, аргументированной просьбой, например: «Сынок, помоги мне, пожалуйста, подвинуть кресло. Я одна справиться не могу. Мне нужна твоя помощь. Пожалуйста, прерви свое занятие и помоги мне». Если реакция на просьбу будет аналогичной, то можно делать вывод о наличии зависимости у ребенка и необходимости предоставить ему помощь.</a:t>
            </a:r>
          </a:p>
        </p:txBody>
      </p:sp>
      <p:sp>
        <p:nvSpPr>
          <p:cNvPr id="3" name="Заголовок 2"/>
          <p:cNvSpPr>
            <a:spLocks noGrp="1"/>
          </p:cNvSpPr>
          <p:nvPr>
            <p:ph type="title"/>
          </p:nvPr>
        </p:nvSpPr>
        <p:spPr/>
        <p:txBody>
          <a:bodyPr/>
          <a:lstStyle/>
          <a:p>
            <a:r>
              <a:rPr lang="ru-RU" sz="4400" dirty="0"/>
              <a:t>Тест на интернет зависимость </a:t>
            </a:r>
          </a:p>
        </p:txBody>
      </p:sp>
    </p:spTree>
    <p:extLst>
      <p:ext uri="{BB962C8B-B14F-4D97-AF65-F5344CB8AC3E}">
        <p14:creationId xmlns:p14="http://schemas.microsoft.com/office/powerpoint/2010/main" val="38198253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85000" lnSpcReduction="10000"/>
          </a:bodyPr>
          <a:lstStyle/>
          <a:p>
            <a:pPr marL="0" indent="0">
              <a:buNone/>
            </a:pPr>
            <a:r>
              <a:rPr lang="ru-RU" b="1" i="1" dirty="0"/>
              <a:t>Правило № 1</a:t>
            </a:r>
            <a:endParaRPr lang="ru-RU" dirty="0"/>
          </a:p>
          <a:p>
            <a:pPr algn="just"/>
            <a:r>
              <a:rPr lang="ru-RU" dirty="0"/>
              <a:t>Никогда не давайте своего адреса, номера телефона или другой личной информации, например места учёбы, любимого места прогулок незнакомым людям. Злоумышленник может использовать твои личные сведения против тебя. Используй псевдоним (условное имя), когда ищешь информацию или общаешься с незнакомыми тебе людьми в интернете.</a:t>
            </a:r>
          </a:p>
          <a:p>
            <a:pPr marL="0" indent="0" algn="just">
              <a:buNone/>
            </a:pPr>
            <a:r>
              <a:rPr lang="ru-RU" b="1" i="1" dirty="0"/>
              <a:t>Правило № 2</a:t>
            </a:r>
            <a:endParaRPr lang="ru-RU" dirty="0"/>
          </a:p>
          <a:p>
            <a:pPr algn="just"/>
            <a:r>
              <a:rPr lang="ru-RU" dirty="0"/>
              <a:t>Никогда не встречайся с друзьями из интернета, т.к. они могут оказаться не теми, за кого себя выдают. Этот человек может быть старше, чем ты думаешь. Постарайся прекратить с ним общение. Если же ты считаешь эту встречу очень важной, сообщи родителям, и решите вместе, как обеспечить твою безопасность.</a:t>
            </a:r>
          </a:p>
          <a:p>
            <a:endParaRPr lang="ru-RU" dirty="0"/>
          </a:p>
        </p:txBody>
      </p:sp>
      <p:sp>
        <p:nvSpPr>
          <p:cNvPr id="3" name="Заголовок 2"/>
          <p:cNvSpPr>
            <a:spLocks noGrp="1"/>
          </p:cNvSpPr>
          <p:nvPr>
            <p:ph type="title"/>
          </p:nvPr>
        </p:nvSpPr>
        <p:spPr/>
        <p:txBody>
          <a:bodyPr/>
          <a:lstStyle/>
          <a:p>
            <a:r>
              <a:rPr lang="ru-RU" sz="4000" b="1" dirty="0"/>
              <a:t>Правила безопасного поведения в интернете (для детей)</a:t>
            </a:r>
            <a:r>
              <a:rPr lang="ru-RU" sz="4000" dirty="0"/>
              <a:t/>
            </a:r>
            <a:br>
              <a:rPr lang="ru-RU" sz="4000" dirty="0"/>
            </a:br>
            <a:endParaRPr lang="ru-RU" sz="4000" dirty="0"/>
          </a:p>
        </p:txBody>
      </p:sp>
    </p:spTree>
    <p:extLst>
      <p:ext uri="{BB962C8B-B14F-4D97-AF65-F5344CB8AC3E}">
        <p14:creationId xmlns:p14="http://schemas.microsoft.com/office/powerpoint/2010/main" val="7483025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вердый переплет">
  <a:themeElements>
    <a:clrScheme name="Твердый переплет">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Твердый переплет">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36</TotalTime>
  <Words>2219</Words>
  <Application>Microsoft Office PowerPoint</Application>
  <PresentationFormat>Экран (4:3)</PresentationFormat>
  <Paragraphs>117</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Твердый переплет</vt:lpstr>
      <vt:lpstr>Ребенок и компьютер. Медиабезопасность учащихся </vt:lpstr>
      <vt:lpstr>Медиаграмотность</vt:lpstr>
      <vt:lpstr>Медиабезопасность</vt:lpstr>
      <vt:lpstr>Задачи медиабезопасности: </vt:lpstr>
      <vt:lpstr>Причины возникновения компьютерной зависимости </vt:lpstr>
      <vt:lpstr>Причины возникновения компьютерной зависимости </vt:lpstr>
      <vt:lpstr>Тест на интернет зависимость </vt:lpstr>
      <vt:lpstr>Тест на интернет зависимость </vt:lpstr>
      <vt:lpstr>Правила безопасного поведения в интернете (для детей) </vt:lpstr>
      <vt:lpstr>Правила безопасного поведения в интернете (для детей) </vt:lpstr>
      <vt:lpstr>Правила безопасного поведения в интернете (для детей) </vt:lpstr>
      <vt:lpstr>Советы родителям по медиабезопасности детей различных возрастов </vt:lpstr>
      <vt:lpstr>Советы родителям по медиабезопасности детей различных возрастов </vt:lpstr>
      <vt:lpstr>Советы родителям по медиабезопасности детей различных возрастов </vt:lpstr>
      <vt:lpstr>Советы родителям по медиабезопасности детей различных возрастов </vt:lpstr>
      <vt:lpstr>Советы родителям по медиабезопасности детей различных возрастов </vt:lpstr>
      <vt:lpstr>Советы родителям по медиабезопасности детей различных возрастов </vt:lpstr>
      <vt:lpstr>  Рекомендации по обеспечению безопасности детей и подростков в Интернете </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Ребенок и компьютер. Медиабезопасность учащихся</dc:title>
  <dc:creator>admin</dc:creator>
  <cp:lastModifiedBy>admin</cp:lastModifiedBy>
  <cp:revision>5</cp:revision>
  <dcterms:created xsi:type="dcterms:W3CDTF">2020-05-14T06:56:38Z</dcterms:created>
  <dcterms:modified xsi:type="dcterms:W3CDTF">2020-05-14T07:33:27Z</dcterms:modified>
</cp:coreProperties>
</file>