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59" r:id="rId4"/>
    <p:sldId id="291" r:id="rId5"/>
    <p:sldId id="292" r:id="rId6"/>
    <p:sldId id="262" r:id="rId7"/>
    <p:sldId id="263" r:id="rId8"/>
    <p:sldId id="29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14A8CD-183F-4ADB-A76B-26CD8D1B5752}">
  <a:tblStyle styleId="{9A14A8CD-183F-4ADB-A76B-26CD8D1B5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032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6dc4b7341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6dc4b7341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92698da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92698da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92698da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92698da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92698da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92698da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92698da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592698da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https://pixabay.com/en/gleise-old-railroad-tracks-seemed-1555348/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92698da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592698da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92698da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592698da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1404025" y="25489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1404025" y="466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5850" y="232975"/>
            <a:ext cx="9155700" cy="32964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5850" y="3529375"/>
            <a:ext cx="9155700" cy="13521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66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0" y="25489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5400000">
            <a:off x="-1450150" y="1671525"/>
            <a:ext cx="4647600" cy="17472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32625" y="1515700"/>
            <a:ext cx="64245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713325" y="2121950"/>
            <a:ext cx="4243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2"/>
          </p:nvPr>
        </p:nvSpPr>
        <p:spPr>
          <a:xfrm>
            <a:off x="6444050" y="2503300"/>
            <a:ext cx="2513100" cy="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Descriptions">
  <p:cSld name="BLANK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91150" y="264025"/>
            <a:ext cx="40581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47600" y="1388425"/>
            <a:ext cx="3598500" cy="3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">
  <p:cSld name="BLANK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0" y="0"/>
            <a:ext cx="3778500" cy="51435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70625" y="687000"/>
            <a:ext cx="3588600" cy="1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3">
  <p:cSld name="BLANK_1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0" y="0"/>
            <a:ext cx="3778500" cy="5143500"/>
          </a:xfrm>
          <a:prstGeom prst="rect">
            <a:avLst/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70625" y="687000"/>
            <a:ext cx="3588600" cy="1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533325" y="3001125"/>
            <a:ext cx="30825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1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4537225" y="0"/>
            <a:ext cx="4606800" cy="51435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752950" y="3500700"/>
            <a:ext cx="3109500" cy="11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9B29D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2"/>
          </p:nvPr>
        </p:nvSpPr>
        <p:spPr>
          <a:xfrm>
            <a:off x="5285875" y="3500700"/>
            <a:ext cx="3109500" cy="11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404025" y="25489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 flipH="1">
            <a:off x="1404025" y="466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4E6E9A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5850" y="232975"/>
            <a:ext cx="9155700" cy="32964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5850" y="3529375"/>
            <a:ext cx="9155700" cy="13521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466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0" y="2548900"/>
            <a:ext cx="3121800" cy="2502300"/>
          </a:xfrm>
          <a:prstGeom prst="parallelogram">
            <a:avLst>
              <a:gd name="adj" fmla="val 55860"/>
            </a:avLst>
          </a:prstGeom>
          <a:solidFill>
            <a:srgbClr val="5E85B9">
              <a:alpha val="9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5400000">
            <a:off x="-1450150" y="1671525"/>
            <a:ext cx="4647600" cy="17472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532625" y="1515700"/>
            <a:ext cx="64245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4713325" y="2121950"/>
            <a:ext cx="4243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FC5E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6444050" y="2503300"/>
            <a:ext cx="2513100" cy="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7119100" y="0"/>
            <a:ext cx="2025000" cy="5143500"/>
          </a:xfrm>
          <a:prstGeom prst="rect">
            <a:avLst/>
          </a:prstGeom>
          <a:solidFill>
            <a:srgbClr val="85C4AC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0" y="0"/>
            <a:ext cx="2147700" cy="5143500"/>
          </a:xfrm>
          <a:prstGeom prst="rect">
            <a:avLst/>
          </a:prstGeom>
          <a:solidFill>
            <a:srgbClr val="689986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147700" y="0"/>
            <a:ext cx="2595000" cy="5143500"/>
          </a:xfrm>
          <a:prstGeom prst="rect">
            <a:avLst/>
          </a:prstGeom>
          <a:solidFill>
            <a:srgbClr val="74AB96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4727500" y="0"/>
            <a:ext cx="2391600" cy="5143500"/>
          </a:xfrm>
          <a:prstGeom prst="rect">
            <a:avLst/>
          </a:prstGeom>
          <a:solidFill>
            <a:srgbClr val="7CB8A1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5400000">
            <a:off x="2035125" y="-107150"/>
            <a:ext cx="2393100" cy="6463200"/>
          </a:xfrm>
          <a:prstGeom prst="rect">
            <a:avLst/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612775" y="2783050"/>
            <a:ext cx="2383800" cy="6828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539025" y="2499500"/>
            <a:ext cx="506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539025" y="3575750"/>
            <a:ext cx="3828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_HEADER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 rot="5400000">
            <a:off x="2005200" y="-1993650"/>
            <a:ext cx="5133600" cy="9130800"/>
          </a:xfrm>
          <a:prstGeom prst="rect">
            <a:avLst/>
          </a:prstGeom>
          <a:solidFill>
            <a:srgbClr val="38444A">
              <a:alpha val="4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539025" y="2347100"/>
            <a:ext cx="506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539025" y="3575750"/>
            <a:ext cx="38283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684763" y="3506750"/>
            <a:ext cx="3536825" cy="69000"/>
            <a:chOff x="684763" y="3506750"/>
            <a:chExt cx="3536825" cy="69000"/>
          </a:xfrm>
        </p:grpSpPr>
        <p:sp>
          <p:nvSpPr>
            <p:cNvPr id="76" name="Google Shape;76;p9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9"/>
          <p:cNvSpPr txBox="1">
            <a:spLocks noGrp="1"/>
          </p:cNvSpPr>
          <p:nvPr>
            <p:ph type="subTitle" idx="2"/>
          </p:nvPr>
        </p:nvSpPr>
        <p:spPr>
          <a:xfrm>
            <a:off x="656400" y="1685100"/>
            <a:ext cx="51828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370475" y="1348400"/>
            <a:ext cx="846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 rot="-5400000">
            <a:off x="-47651" y="696877"/>
            <a:ext cx="649715" cy="69000"/>
            <a:chOff x="684763" y="3506750"/>
            <a:chExt cx="3536825" cy="69000"/>
          </a:xfrm>
        </p:grpSpPr>
        <p:sp>
          <p:nvSpPr>
            <p:cNvPr id="86" name="Google Shape;86;p10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0"/>
          <p:cNvSpPr txBox="1">
            <a:spLocks noGrp="1"/>
          </p:cNvSpPr>
          <p:nvPr>
            <p:ph type="subTitle" idx="2"/>
          </p:nvPr>
        </p:nvSpPr>
        <p:spPr>
          <a:xfrm>
            <a:off x="370483" y="941525"/>
            <a:ext cx="8460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70475" y="1348400"/>
            <a:ext cx="389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-5400000">
            <a:off x="-47651" y="696877"/>
            <a:ext cx="649715" cy="69000"/>
            <a:chOff x="684763" y="3506750"/>
            <a:chExt cx="3536825" cy="69000"/>
          </a:xfrm>
        </p:grpSpPr>
        <p:sp>
          <p:nvSpPr>
            <p:cNvPr id="96" name="Google Shape;96;p1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subTitle" idx="2"/>
          </p:nvPr>
        </p:nvSpPr>
        <p:spPr>
          <a:xfrm>
            <a:off x="370483" y="941525"/>
            <a:ext cx="8460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3"/>
          </p:nvPr>
        </p:nvSpPr>
        <p:spPr>
          <a:xfrm>
            <a:off x="4581150" y="1348400"/>
            <a:ext cx="389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5240238/page: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libelli.narod.ru/misc/rules.htm" TargetMode="External"/><Relationship Id="rId4" Type="http://schemas.openxmlformats.org/officeDocument/2006/relationships/hyperlink" Target="http://vedy.by/Vedy/Home/PartitionView/243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5443905/page:1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mybiblioteka.su/tom2/8-116992.html" TargetMode="External"/><Relationship Id="rId5" Type="http://schemas.openxmlformats.org/officeDocument/2006/relationships/hyperlink" Target="https://padabayki.ru/padryhtouka-da-alimpiyady/mastatskiya-tropy-tearetychny-materyyal/" TargetMode="External"/><Relationship Id="rId4" Type="http://schemas.openxmlformats.org/officeDocument/2006/relationships/hyperlink" Target="https://be.info-4all.ru/dosug-i-razvlecheniya/hobbi/chem-otlichayutsya-omonimi-ot-mnogoznachnih-sl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535790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mypresentation.ru/presentation/nazo-n-k-yak-chasc-na-movy" TargetMode="External"/><Relationship Id="rId4" Type="http://schemas.openxmlformats.org/officeDocument/2006/relationships/hyperlink" Target="https://studfile.net/preview/7124531/page:1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2532625" y="1515700"/>
            <a:ext cx="64245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/>
              <a:t>Падагульненне  і сістэматызацыя </a:t>
            </a:r>
            <a:r>
              <a:rPr lang="be-BY" dirty="0" smtClean="0"/>
              <a:t>вывучанага 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sz="2000" dirty="0" smtClean="0"/>
              <a:t>беларуская мова, 10 клас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>
                <a:solidFill>
                  <a:srgbClr val="C00000"/>
                </a:solidFill>
              </a:rPr>
              <a:t>Мэта: </a:t>
            </a:r>
            <a:r>
              <a:rPr lang="be-BY" sz="1800" dirty="0" smtClean="0">
                <a:solidFill>
                  <a:srgbClr val="C00000"/>
                </a:solidFill>
              </a:rPr>
              <a:t>падагульніць і сістэматызаваць веды па вывучаных раздзелах і тэмах курса мовы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378000" y="1389013"/>
            <a:ext cx="83880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 smtClean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 smtClean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 smtClean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 smtClean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sz="22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22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Задачы: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e-BY" sz="18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Замацаваць уменні мэтанакіравана і свядома ўжываць у вусным і пісьмовым маўленні моўных адзінак з улікам пэўнай камунікатыўнай задачы;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e-BY" sz="18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р</a:t>
            </a:r>
            <a:r>
              <a:rPr lang="be-BY" sz="18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азвіваць граматычны лад маўлення, узбагачаць слоўнікавы запас;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e-BY" sz="1800" b="1" dirty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у</a:t>
            </a:r>
            <a:r>
              <a:rPr lang="be-BY" sz="18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дасканальваць культуру маўлення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e-BY" sz="18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be-BY" sz="1800" b="1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Абсталяванне: </a:t>
            </a:r>
            <a:r>
              <a:rPr lang="be-BY" sz="1800" dirty="0" smtClean="0">
                <a:solidFill>
                  <a:srgbClr val="0070C0"/>
                </a:solidFill>
                <a:latin typeface="Muli"/>
                <a:ea typeface="Muli"/>
                <a:cs typeface="Muli"/>
                <a:sym typeface="Muli"/>
              </a:rPr>
              <a:t>Беларуская мова. Вучэбны дапаможнік для 10 класа/ Г.М.Валочка. – Мн.:Нац. Ін-т адукацыі, 2016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solidFill>
                <a:srgbClr val="0070C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10" name="Google Shape;310;p43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11" name="Google Shape;311;p43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3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3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name="adj" fmla="val 50126"/>
              </a:avLst>
            </a:prstGeom>
            <a:solidFill>
              <a:srgbClr val="38444A">
                <a:alpha val="5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323529" y="687000"/>
            <a:ext cx="3312367" cy="514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800" b="1" dirty="0" smtClean="0"/>
              <a:t>1. Маўленне. Тэкст.</a:t>
            </a:r>
            <a:br>
              <a:rPr lang="be-BY" sz="1800" b="1" dirty="0" smtClean="0"/>
            </a:br>
            <a:r>
              <a:rPr lang="be-BY" sz="1800" b="1" dirty="0"/>
              <a:t/>
            </a:r>
            <a:br>
              <a:rPr lang="be-BY" sz="1800" b="1" dirty="0"/>
            </a:br>
            <a:endParaRPr sz="1800" b="1" dirty="0"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35496" y="1059582"/>
            <a:ext cx="3417629" cy="1007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be-BY" dirty="0" smtClean="0"/>
              <a:t>Практ. 52 (с. 42, вусна). </a:t>
            </a:r>
            <a:r>
              <a:rPr lang="be-BY" sz="1400" i="1" dirty="0" smtClean="0"/>
              <a:t>Прачытайце тэкст. Якія прыметы тэксту яму </a:t>
            </a:r>
            <a:r>
              <a:rPr lang="be-BY" sz="1400" i="1" dirty="0" smtClean="0"/>
              <a:t>ўласцівы?</a:t>
            </a:r>
            <a:endParaRPr lang="be-BY" sz="1400" i="1" dirty="0" smtClean="0"/>
          </a:p>
          <a:p>
            <a:pPr marL="0" lvl="0" indent="0">
              <a:spcAft>
                <a:spcPts val="1600"/>
              </a:spcAft>
            </a:pPr>
            <a:endParaRPr lang="be-BY" sz="1400" i="1" dirty="0"/>
          </a:p>
          <a:p>
            <a:pPr marL="0" lvl="0" indent="0">
              <a:spcAft>
                <a:spcPts val="1600"/>
              </a:spcAft>
            </a:pPr>
            <a:endParaRPr lang="be-BY" sz="1400" i="1" dirty="0" smtClean="0"/>
          </a:p>
          <a:p>
            <a:pPr marL="0" lvl="0" indent="0">
              <a:spcAft>
                <a:spcPts val="1600"/>
              </a:spcAft>
            </a:pPr>
            <a:r>
              <a:rPr lang="be-BY" b="1" dirty="0"/>
              <a:t> </a:t>
            </a:r>
            <a:r>
              <a:rPr lang="be-BY" b="1" dirty="0" smtClean="0"/>
              <a:t> 2. Фанетыка і арфаэпія. Арфаграфія і культура маўлення</a:t>
            </a:r>
            <a:endParaRPr lang="be-BY" b="1" dirty="0"/>
          </a:p>
          <a:p>
            <a:pPr marL="0" lvl="0" indent="0">
              <a:spcAft>
                <a:spcPts val="1600"/>
              </a:spcAft>
            </a:pPr>
            <a:r>
              <a:rPr lang="be-BY" b="1" dirty="0"/>
              <a:t> </a:t>
            </a:r>
            <a:r>
              <a:rPr lang="be-BY" b="1" dirty="0" smtClean="0"/>
              <a:t>   Выканайце заданне 1 (а-н) на падагульненне (с.108-109)</a:t>
            </a:r>
          </a:p>
        </p:txBody>
      </p:sp>
      <p:sp>
        <p:nvSpPr>
          <p:cNvPr id="330" name="Google Shape;330;p45"/>
          <p:cNvSpPr txBox="1"/>
          <p:nvPr/>
        </p:nvSpPr>
        <p:spPr>
          <a:xfrm>
            <a:off x="4157099" y="339502"/>
            <a:ext cx="4807389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3923929" y="267494"/>
            <a:ext cx="5040559" cy="82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e-BY" sz="1600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Рэкамендацыі: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Пры выкананні практыкавання неабходна звярнуць увагу на асноўныя яго прыметы: сэнсавая цэласнаснасць, тэматычнае адзінства, звязнасць, разгорнутасць, паслядоўнасць і завершанасць.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be-BY" sz="1600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У дапамогу:</a:t>
            </a:r>
          </a:p>
          <a:p>
            <a:pPr lvl="0">
              <a:buSzPts val="1100"/>
            </a:pPr>
            <a:r>
              <a:rPr lang="be-BY" sz="1600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Тэкст як адзінка маўлення. 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</a:t>
            </a:r>
            <a:r>
              <a:rPr lang="en-US" sz="1600" b="1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://studfile.net/preview/5240238/page:3</a:t>
            </a:r>
            <a:r>
              <a:rPr lang="en-US" sz="1600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/</a:t>
            </a:r>
            <a:endParaRPr lang="be-BY" sz="1600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§</a:t>
            </a: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6-10 падручніка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endParaRPr lang="be-BY" sz="1600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>
              <a:buSzPts val="1100"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>
              <a:buSzPts val="1100"/>
            </a:pPr>
            <a:r>
              <a:rPr lang="be-BY" sz="1600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Пры выкананні тэставых заданняў можна карыстацца матэрыялам </a:t>
            </a:r>
            <a:r>
              <a:rPr lang="be-BY" sz="1600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падручніка </a:t>
            </a: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(§ 11-19) або інтэрнэту:</a:t>
            </a: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be-BY" sz="1600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Фанетыка. Арфаэпія. </a:t>
            </a: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Графіка. </a:t>
            </a:r>
            <a:r>
              <a:rPr lang="en-US" sz="1600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http://</a:t>
            </a:r>
            <a:r>
              <a:rPr lang="en-US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vedy.by/Vedy/Home/PartitionView/24325</a:t>
            </a: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r>
              <a:rPr lang="be-BY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Правілы беларускай арфаграфіі. </a:t>
            </a:r>
            <a:r>
              <a:rPr lang="en-US" sz="1600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http://</a:t>
            </a:r>
            <a:r>
              <a:rPr lang="en-US" sz="1600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libelli.narod.ru/misc/rules.htm</a:t>
            </a: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SzPts val="1100"/>
              <a:buFont typeface="Arial" panose="020B0604020202020204" pitchFamily="34" charset="0"/>
              <a:buChar char="•"/>
            </a:pPr>
            <a:endParaRPr lang="be-BY" sz="1600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323529" y="267494"/>
            <a:ext cx="3312367" cy="93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800" b="1" dirty="0" smtClean="0"/>
              <a:t>3. Лексіка. Фразеалогія. Культура маўлення</a:t>
            </a:r>
            <a:br>
              <a:rPr lang="be-BY" sz="1800" b="1" dirty="0" smtClean="0"/>
            </a:br>
            <a:r>
              <a:rPr lang="be-BY" sz="1800" i="1" dirty="0" smtClean="0"/>
              <a:t>Адкажыце на кантрольныя пытанні (3,4,5,6 – с. 230)</a:t>
            </a:r>
            <a:br>
              <a:rPr lang="be-BY" sz="1800" i="1" dirty="0" smtClean="0"/>
            </a:br>
            <a:r>
              <a:rPr lang="be-BY" sz="1800" i="1" dirty="0"/>
              <a:t/>
            </a:r>
            <a:br>
              <a:rPr lang="be-BY" sz="1800" i="1" dirty="0"/>
            </a:br>
            <a:r>
              <a:rPr lang="be-BY" sz="1800" i="1" dirty="0" smtClean="0"/>
              <a:t/>
            </a:r>
            <a:br>
              <a:rPr lang="be-BY" sz="1800" i="1" dirty="0" smtClean="0"/>
            </a:br>
            <a:r>
              <a:rPr lang="be-BY" sz="1800" i="1" dirty="0"/>
              <a:t/>
            </a:r>
            <a:br>
              <a:rPr lang="be-BY" sz="1800" i="1" dirty="0"/>
            </a:br>
            <a:r>
              <a:rPr lang="be-BY" sz="1800" i="1" dirty="0" smtClean="0"/>
              <a:t/>
            </a:r>
            <a:br>
              <a:rPr lang="be-BY" sz="1800" i="1" dirty="0" smtClean="0"/>
            </a:br>
            <a:r>
              <a:rPr lang="be-BY" sz="1800" i="1" dirty="0"/>
              <a:t/>
            </a:r>
            <a:br>
              <a:rPr lang="be-BY" sz="1800" i="1" dirty="0"/>
            </a:br>
            <a:r>
              <a:rPr lang="be-BY" sz="1800" b="1" dirty="0" smtClean="0"/>
              <a:t>4. Марфемная будова слова. Словаўтварэнне і арфаграфія </a:t>
            </a:r>
            <a:br>
              <a:rPr lang="be-BY" sz="1800" b="1" dirty="0" smtClean="0"/>
            </a:br>
            <a:r>
              <a:rPr lang="be-BY" sz="1800" i="1" dirty="0"/>
              <a:t> </a:t>
            </a:r>
            <a:r>
              <a:rPr lang="be-BY" sz="1800" i="1" dirty="0" smtClean="0"/>
              <a:t>  Заданне. Пр. 206 (с.136). </a:t>
            </a:r>
            <a:r>
              <a:rPr lang="be-BY" sz="1400" i="1" dirty="0" smtClean="0"/>
              <a:t>Выпісаць з практыкавання па 1 слове на розныя спосабы марфалагічнага словаўтварэння.</a:t>
            </a:r>
            <a:endParaRPr sz="1400" b="1" dirty="0"/>
          </a:p>
        </p:txBody>
      </p:sp>
      <p:sp>
        <p:nvSpPr>
          <p:cNvPr id="330" name="Google Shape;330;p45"/>
          <p:cNvSpPr txBox="1"/>
          <p:nvPr/>
        </p:nvSpPr>
        <p:spPr>
          <a:xfrm>
            <a:off x="4157099" y="339502"/>
            <a:ext cx="4807389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b="1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У дапамогу: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Лексіка паводле значэння </a:t>
            </a:r>
            <a:r>
              <a:rPr lang="en-US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https://studfile.net/preview/5443905/page:14</a:t>
            </a:r>
            <a:r>
              <a:rPr lang="en-US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/</a:t>
            </a:r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Чым</a:t>
            </a:r>
            <a:r>
              <a:rPr lang="ru-RU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ru-RU" i="1" dirty="0" err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адрозніваюцца</a:t>
            </a:r>
            <a:r>
              <a:rPr lang="ru-RU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ru-RU" i="1" dirty="0" err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амонімы</a:t>
            </a:r>
            <a:r>
              <a:rPr lang="ru-RU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ад </a:t>
            </a:r>
            <a:r>
              <a:rPr lang="ru-RU" i="1" dirty="0" err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мнагазначных</a:t>
            </a:r>
            <a:r>
              <a:rPr lang="ru-RU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ru-RU" i="1" dirty="0" err="1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слоў</a:t>
            </a:r>
            <a:r>
              <a:rPr lang="ru-RU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? </a:t>
            </a:r>
            <a:r>
              <a:rPr lang="en-US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https://be.info-4all.ru/dosug-i-razvlecheniya/hobbi/chem-otlichayutsya-omonimi-ot-mnogoznachnih-slov</a:t>
            </a:r>
            <a:r>
              <a:rPr lang="en-US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/</a:t>
            </a:r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Мастацкія тропы </a:t>
            </a:r>
          </a:p>
          <a:p>
            <a:pPr lvl="0"/>
            <a:r>
              <a:rPr lang="be-BY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 </a:t>
            </a:r>
            <a:r>
              <a:rPr lang="be-BY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   </a:t>
            </a:r>
            <a:r>
              <a:rPr lang="en-US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https</a:t>
            </a:r>
            <a:r>
              <a:rPr lang="en-US" i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://padabayki.ru/padryhtouka-da-alimpiyady/mastatskiya-tropy-tearetychny-materyyal</a:t>
            </a:r>
            <a:r>
              <a:rPr lang="en-US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/</a:t>
            </a:r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be-BY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be-BY" i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  </a:t>
            </a: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Дадзеная раздзел у падручніку скіраваны не толькі на валоданне словаўтваральнымі нормамі, але і на правапіс марфем. Заданне, якое прапанавана для паўтарэння, правярае веды спосабаў утварэння слоў, дзе адрозніваюць 2 спосабы: марфалагічны і немарфалагічны. </a:t>
            </a:r>
          </a:p>
          <a:p>
            <a:pPr lvl="0"/>
            <a:r>
              <a:rPr lang="be-BY" b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У дапамогу</a:t>
            </a:r>
            <a:r>
              <a:rPr lang="be-BY" b="1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: </a:t>
            </a: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§ 25 падручніка</a:t>
            </a:r>
          </a:p>
          <a:p>
            <a:pPr lvl="0"/>
            <a:r>
              <a:rPr lang="en-US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6"/>
              </a:rPr>
              <a:t>https://</a:t>
            </a: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6"/>
              </a:rPr>
              <a:t>mybiblioteka.su/tom2/8-116992.html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78330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323529" y="267494"/>
            <a:ext cx="3312367" cy="93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800" b="1" dirty="0" smtClean="0"/>
              <a:t>5. Марфалогія і арфаграфія </a:t>
            </a:r>
            <a:br>
              <a:rPr lang="be-BY" sz="1800" b="1" dirty="0" smtClean="0"/>
            </a:br>
            <a:r>
              <a:rPr lang="be-BY" sz="1400" i="1" dirty="0" smtClean="0"/>
              <a:t>Практ. 367. Заданні:</a:t>
            </a:r>
            <a:br>
              <a:rPr lang="be-BY" sz="1400" i="1" dirty="0" smtClean="0"/>
            </a:br>
            <a:r>
              <a:rPr lang="be-BY" sz="1400" i="1" dirty="0" smtClean="0"/>
              <a:t>1) Спішыце апошні сказ практыкавання.</a:t>
            </a:r>
            <a:br>
              <a:rPr lang="be-BY" sz="1400" i="1" dirty="0" smtClean="0"/>
            </a:br>
            <a:r>
              <a:rPr lang="be-BY" sz="1400" i="1" dirty="0" smtClean="0"/>
              <a:t>    а) Вызначце часцінамоўную прыналежнасць кожнага слова ў сказе (алоўкам зверху);</a:t>
            </a:r>
            <a:br>
              <a:rPr lang="be-BY" sz="1400" i="1" dirty="0" smtClean="0"/>
            </a:br>
            <a:r>
              <a:rPr lang="be-BY" sz="1400" i="1" dirty="0" smtClean="0"/>
              <a:t>     б) ад дзеясловаў (іх 2) утварыце іх формы (дзеепрыметнік і дзеепрыслоўе, абазначце суфіксы).</a:t>
            </a:r>
            <a:br>
              <a:rPr lang="be-BY" sz="1400" i="1" dirty="0" smtClean="0"/>
            </a:br>
            <a:r>
              <a:rPr lang="be-BY" sz="1400" i="1" dirty="0" smtClean="0"/>
              <a:t>2) Зрабіце марфалагічны разбор 2 слоў (самаст. часціны мовы, службовай часціны мовы)</a:t>
            </a:r>
            <a:endParaRPr sz="1400" i="1" dirty="0"/>
          </a:p>
        </p:txBody>
      </p:sp>
      <p:sp>
        <p:nvSpPr>
          <p:cNvPr id="330" name="Google Shape;330;p45"/>
          <p:cNvSpPr txBox="1"/>
          <p:nvPr/>
        </p:nvSpPr>
        <p:spPr>
          <a:xfrm>
            <a:off x="4157099" y="339502"/>
            <a:ext cx="4807389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Пры паўтарэнні раздзела скіравана ўвага на паўтарэнне часцін мовы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b="1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У дапамагу</a:t>
            </a: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Відэаўрокі: дзеепрыметнік і дзеепрыслоўе, злучнік: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drive.google.com/file/d/0B0DiVU0JTaYASTY0UVFhSE5wU00/view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drive.google.com/file/d/0B0DiVU0JTaYAM3RnSmRHWXd6elE/view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drive.google.com/file/d/0B0DiVU0JTaYAVll3bHVuZkdWbDA/view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Дзеяслоў як часціна мовы </a:t>
            </a:r>
            <a:r>
              <a:rPr lang="en-US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https://studfile.net/preview/5357900</a:t>
            </a: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/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Сістэма часцін мовы </a:t>
            </a:r>
            <a:r>
              <a:rPr lang="en-US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https://studfile.net/preview/7124531/page:14</a:t>
            </a: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/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Назоўнік як часціна мовы (прэзентацыя) </a:t>
            </a:r>
            <a:r>
              <a:rPr lang="en-US" dirty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https://</a:t>
            </a:r>
            <a:r>
              <a:rPr lang="en-US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mypresentation.ru/presentation/nazo-n-k-yak-chasc-na-movy</a:t>
            </a:r>
            <a:endParaRPr lang="be-BY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e-BY" dirty="0" smtClean="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Форзацы падручніка «Парадак марфалагічнага разбору часцін мовы»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be-BY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e-BY" b="1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be-BY" i="1" dirty="0" smtClean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i="1" dirty="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949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467544" y="1275606"/>
            <a:ext cx="8352928" cy="2088232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2000" b="1" dirty="0" smtClean="0"/>
              <a:t>      Бедны той, хто не мае скарбаў вечных – скарбаў душы. Любоў да Бацькаўшчыны, да свайго народа, да роднай мовы – гэта скарб, які ніхто і ніколі адабраць у нас не здолее. Родная мова – душа народа. Пакуль жыве мова, жыве народ. Вывучайце беларускую мову, шануйце яе скарбы!</a:t>
            </a:r>
            <a:endParaRPr sz="20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2"/>
          </p:nvPr>
        </p:nvSpPr>
        <p:spPr>
          <a:xfrm>
            <a:off x="539552" y="195486"/>
            <a:ext cx="5182800" cy="344100"/>
          </a:xfrm>
        </p:spPr>
        <p:txBody>
          <a:bodyPr/>
          <a:lstStyle/>
          <a:p>
            <a:r>
              <a:rPr lang="be-BY" sz="2800" b="1" dirty="0" smtClean="0"/>
              <a:t>Рэфлексія 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370483" y="445025"/>
            <a:ext cx="84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/>
              <a:t>Правер сябе</a:t>
            </a:r>
            <a:endParaRPr dirty="0"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370475" y="1059582"/>
            <a:ext cx="3891300" cy="3857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Практыкаванне 52.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b="1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Прыметы тэксту: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Сэнсавая цэласнасць: тэкст нясе пэўную інфармацыю;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2. Тэматычнае адзінства: усе сказы раскрываюць тэму і асноўную думку тэкту.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3. Звязнасць: сказы звязаны паміж сабой паслядоўнай сувяззю;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4. Паслядоўнасць. Тып тэксты: разважанне. Адпавядае схеме: тэзіс-доказы-вывад;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5. Разгорнутасць;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6. Завершанасць.</a:t>
            </a:r>
          </a:p>
        </p:txBody>
      </p:sp>
      <p:grpSp>
        <p:nvGrpSpPr>
          <p:cNvPr id="389" name="Google Shape;389;p49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90" name="Google Shape;390;p49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9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9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name="adj" fmla="val 50126"/>
              </a:avLst>
            </a:prstGeom>
            <a:solidFill>
              <a:srgbClr val="38444A">
                <a:alpha val="5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49"/>
          <p:cNvSpPr txBox="1">
            <a:spLocks noGrp="1"/>
          </p:cNvSpPr>
          <p:nvPr>
            <p:ph type="body" idx="3"/>
          </p:nvPr>
        </p:nvSpPr>
        <p:spPr>
          <a:xfrm>
            <a:off x="4581150" y="1059582"/>
            <a:ext cx="3891300" cy="3857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2. Заданні на падагульненне: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ВЫПІШЫЦЕ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а) заехаць, есльнік, калье;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б) раман і аповесць;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в) паджылкі, аджыць;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г) хтосьці, дзядзька, алея;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д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калоссе, пытанне, мышшу;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е) </a:t>
            </a:r>
            <a:r>
              <a:rPr lang="ru-RU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индеец, две,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ж) </a:t>
            </a:r>
            <a:r>
              <a:rPr lang="ru-RU" sz="1050" dirty="0" err="1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дзякава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ць сяброўцы, на наша страсе, зварыў на малацэ;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з) водсвет, вобласць, вохра;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і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Інжынер, яблыкі, дрыжаць;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шаўкапрад, аўдыторыя, кантрольна-ўліковы;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л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аб’інелы, саф’ян;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05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м</a:t>
            </a:r>
            <a:r>
              <a:rPr lang="be-BY" sz="105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ураганны. 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e-BY" sz="1050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40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3.</a:t>
            </a:r>
            <a:r>
              <a:rPr lang="be-BY" sz="105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– 3. </a:t>
            </a:r>
            <a:r>
              <a:rPr lang="be-BY" sz="14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а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ужыванне ў пераноным значэнні: плынь (маса людзей, літаратурная плынь); б) фразеалагічна звязанае (</a:t>
            </a:r>
            <a:r>
              <a:rPr lang="be-BY" sz="12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аказаць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дапамогу – </a:t>
            </a:r>
            <a:r>
              <a:rPr lang="be-BY" sz="12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дапамагчы); 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в) канструктыўнае (сінтаксічнае): Саша трымаўся за чорным </a:t>
            </a:r>
            <a:r>
              <a:rPr lang="be-BY" sz="12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кажушком </a:t>
            </a:r>
            <a:endParaRPr sz="1200" b="1" i="1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370483" y="195487"/>
            <a:ext cx="846000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e-BY" dirty="0" smtClean="0"/>
              <a:t>Правер сябе</a:t>
            </a:r>
            <a:endParaRPr dirty="0"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1"/>
          </p:nvPr>
        </p:nvSpPr>
        <p:spPr>
          <a:xfrm>
            <a:off x="370475" y="1059582"/>
            <a:ext cx="3891300" cy="3857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 - 4.Мнагазначныя </a:t>
            </a:r>
            <a:r>
              <a:rPr lang="be-BY" sz="1200" i="1" dirty="0">
                <a:solidFill>
                  <a:schemeClr val="dk1"/>
                </a:solidFill>
                <a:highlight>
                  <a:srgbClr val="FFFFFF"/>
                </a:highlight>
              </a:rPr>
              <a:t>словы-словы,якія пішуцца аднолькава,але маюць некалькі лексічных значэнняў.Значэнні,якія ўзнікаюць у выніку пераносу назвы  паводле якога-небудзь падабенства з аднаго прадмета,з'явы,дзеяння,чым-небудзь падобныя: правіць дзяржавай-правіць коньмі, вастрыё нажа-вастрые сатыры.</a:t>
            </a:r>
          </a:p>
          <a:p>
            <a:pPr marL="0" lvl="0" indent="0">
              <a:buNone/>
            </a:pPr>
            <a:r>
              <a:rPr lang="be-BY" sz="1200" i="1" dirty="0">
                <a:solidFill>
                  <a:schemeClr val="dk1"/>
                </a:solidFill>
                <a:highlight>
                  <a:srgbClr val="FFFFFF"/>
                </a:highlight>
              </a:rPr>
              <a:t>Амонімы-словы,якія пішуцца аднолькава,але маюць розныя значэнні.Гэта словы,якія маюць поўнае гукавое супадзенне ,але яны 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этымалагічна </a:t>
            </a:r>
            <a:r>
              <a:rPr lang="be-BY" sz="1200" i="1" dirty="0">
                <a:solidFill>
                  <a:schemeClr val="dk1"/>
                </a:solidFill>
                <a:highlight>
                  <a:srgbClr val="FFFFFF"/>
                </a:highlight>
              </a:rPr>
              <a:t>розныя(розныя паводле значэння): бор(хімічны элемент),бор(стары сасновы лес),бор(свярло для лячэння зубоў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);</a:t>
            </a:r>
          </a:p>
          <a:p>
            <a:pPr marL="0" lvl="0" indent="0">
              <a:buNone/>
            </a:pPr>
            <a:r>
              <a:rPr lang="be-BY" sz="1200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- 5. Для больш дакладнай перадачы думкі; для выражэння эмацыянальна-ацэначных адносін і каб пазбегнуць паўтарэння аднаго і таго ж слова;</a:t>
            </a:r>
          </a:p>
        </p:txBody>
      </p:sp>
      <p:grpSp>
        <p:nvGrpSpPr>
          <p:cNvPr id="389" name="Google Shape;389;p49"/>
          <p:cNvGrpSpPr/>
          <p:nvPr/>
        </p:nvGrpSpPr>
        <p:grpSpPr>
          <a:xfrm rot="5400000">
            <a:off x="8641234" y="411193"/>
            <a:ext cx="278152" cy="345818"/>
            <a:chOff x="0" y="46600"/>
            <a:chExt cx="3121800" cy="5004600"/>
          </a:xfrm>
        </p:grpSpPr>
        <p:sp>
          <p:nvSpPr>
            <p:cNvPr id="390" name="Google Shape;390;p49"/>
            <p:cNvSpPr/>
            <p:nvPr/>
          </p:nvSpPr>
          <p:spPr>
            <a:xfrm>
              <a:off x="0" y="466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9"/>
            <p:cNvSpPr/>
            <p:nvPr/>
          </p:nvSpPr>
          <p:spPr>
            <a:xfrm flipH="1">
              <a:off x="0" y="2548900"/>
              <a:ext cx="3121800" cy="2502300"/>
            </a:xfrm>
            <a:prstGeom prst="parallelogram">
              <a:avLst>
                <a:gd name="adj" fmla="val 55860"/>
              </a:avLst>
            </a:prstGeom>
            <a:solidFill>
              <a:srgbClr val="5E85B9">
                <a:alpha val="9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9"/>
            <p:cNvSpPr/>
            <p:nvPr/>
          </p:nvSpPr>
          <p:spPr>
            <a:xfrm rot="5400000">
              <a:off x="-1450150" y="1671525"/>
              <a:ext cx="4647600" cy="1747200"/>
            </a:xfrm>
            <a:prstGeom prst="triangle">
              <a:avLst>
                <a:gd name="adj" fmla="val 50126"/>
              </a:avLst>
            </a:prstGeom>
            <a:solidFill>
              <a:srgbClr val="38444A">
                <a:alpha val="59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49"/>
          <p:cNvSpPr txBox="1">
            <a:spLocks noGrp="1"/>
          </p:cNvSpPr>
          <p:nvPr>
            <p:ph type="body" idx="3"/>
          </p:nvPr>
        </p:nvSpPr>
        <p:spPr>
          <a:xfrm>
            <a:off x="4581150" y="843558"/>
            <a:ext cx="3891300" cy="4073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- 6. Галоўная функцыя тропаў – эстэтычная. Тропы: эпітэт, метафара, метанімія, сінекдаха, параўнанне, антытэза, увасабленне, гіпербала, літота, аксюмаран, перыфраза, алюзія, эўфемізм, іронія, каламбур, сарказм…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b="1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be-BY" sz="120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Антытэза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– стылістычны прыём сутнасць якого заключаецца ў спалучэнні слоў, што абазначаюць процілеглыя паняцці.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e-BY" sz="1200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4. Пр. 206.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Дарос-л-ы – дарас-ці (суф.), за-вастрыць – вастрыць (прыст.сп.), улетку – лета (пр-суф.), калісьці – калі (постфікс.)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e-BY" sz="1200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be-BY" sz="1200" b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Пр. 367.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b="1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Падобныя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прым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павер’і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выступалі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дз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ў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прыназ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большай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прым.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ступені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як 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(зл.)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сюжэтная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прым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аснова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наз.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абрада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), які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зл.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набліжаўся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дз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да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прын.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тэтралізаванага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прым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 відовішча (</a:t>
            </a:r>
            <a:r>
              <a:rPr lang="be-BY" sz="1200" i="1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наз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.). 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Выступалі – выступа-юч-ыя, выступа-ючы;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e-BY" sz="1200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be-BY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набліжаўся – набліжа-юч-ая (?), набліжа-ючы-ся.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585805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868</Words>
  <Application>Microsoft Office PowerPoint</Application>
  <PresentationFormat>Экран (16:9)</PresentationFormat>
  <Paragraphs>173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Падагульненне  і сістэматызацыя вывучанага    беларуская мова, 10 клас</vt:lpstr>
      <vt:lpstr>Мэта: падагульніць і сістэматызаваць веды па вывучаных раздзелах і тэмах курса мовы</vt:lpstr>
      <vt:lpstr>1. Маўленне. Тэкст.  </vt:lpstr>
      <vt:lpstr>3. Лексіка. Фразеалогія. Культура маўлення Адкажыце на кантрольныя пытанні (3,4,5,6 – с. 230)      4. Марфемная будова слова. Словаўтварэнне і арфаграфія     Заданне. Пр. 206 (с.136). Выпісаць з практыкавання па 1 слове на розныя спосабы марфалагічнага словаўтварэння.</vt:lpstr>
      <vt:lpstr>5. Марфалогія і арфаграфія  Практ. 367. Заданні: 1) Спішыце апошні сказ практыкавання.     а) Вызначце часцінамоўную прыналежнасць кожнага слова ў сказе (алоўкам зверху);      б) ад дзеясловаў (іх 2) утварыце іх формы (дзеепрыметнік і дзеепрыслоўе, абазначце суфіксы). 2) Зрабіце марфалагічны разбор 2 слоў (самаст. часціны мовы, службовай часціны мовы)</vt:lpstr>
      <vt:lpstr>      Бедны той, хто не мае скарбаў вечных – скарбаў душы. Любоў да Бацькаўшчыны, да свайго народа, да роднай мовы – гэта скарб, які ніхто і ніколі адабраць у нас не здолее. Родная мова – душа народа. Пакуль жыве мова, жыве народ. Вывучайце беларускую мову, шануйце яе скарбы!</vt:lpstr>
      <vt:lpstr>Правер сябе</vt:lpstr>
      <vt:lpstr>Правер сябе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Падагульненне  і сістэматызацыя вывучанага    беларуская мова 10 клас</dc:title>
  <cp:lastModifiedBy>Школа 21 завуч</cp:lastModifiedBy>
  <cp:revision>41</cp:revision>
  <dcterms:modified xsi:type="dcterms:W3CDTF">2020-04-16T06:16:59Z</dcterms:modified>
</cp:coreProperties>
</file>