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18"/>
  </p:notesMasterIdLst>
  <p:sldIdLst>
    <p:sldId id="256" r:id="rId2"/>
    <p:sldId id="284" r:id="rId3"/>
    <p:sldId id="290" r:id="rId4"/>
    <p:sldId id="257" r:id="rId5"/>
    <p:sldId id="258" r:id="rId6"/>
    <p:sldId id="291" r:id="rId7"/>
    <p:sldId id="292" r:id="rId8"/>
    <p:sldId id="293" r:id="rId9"/>
    <p:sldId id="288" r:id="rId10"/>
    <p:sldId id="289" r:id="rId11"/>
    <p:sldId id="296" r:id="rId12"/>
    <p:sldId id="297" r:id="rId13"/>
    <p:sldId id="268" r:id="rId14"/>
    <p:sldId id="298" r:id="rId15"/>
    <p:sldId id="299" r:id="rId16"/>
    <p:sldId id="280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778EA"/>
    <a:srgbClr val="19FB54"/>
    <a:srgbClr val="AAB14D"/>
    <a:srgbClr val="00001A"/>
    <a:srgbClr val="EE3F08"/>
    <a:srgbClr val="7E21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7543" autoAdjust="0"/>
  </p:normalViewPr>
  <p:slideViewPr>
    <p:cSldViewPr>
      <p:cViewPr varScale="1">
        <p:scale>
          <a:sx n="72" d="100"/>
          <a:sy n="72" d="100"/>
        </p:scale>
        <p:origin x="-1314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2BE89D-CBE7-43E3-A4A7-BA326D9E6B88}" type="datetimeFigureOut">
              <a:rPr lang="ru-RU" smtClean="0"/>
              <a:pPr/>
              <a:t>17.03.2015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EA3A18-54AF-4841-9717-91DDBEF0D24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07846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584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584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C2851543-D061-4286-873F-983E35540ECD}" type="slidenum">
              <a:rPr lang="ru-RU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45CE214-37E3-4BDE-9A9B-53631D373CAA}" type="slidenum">
              <a:rPr lang="ru-RU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828800" y="3159125"/>
            <a:ext cx="457200" cy="1035050"/>
          </a:xfrm>
          <a:prstGeom prst="rect">
            <a:avLst/>
          </a:prstGeom>
          <a:noFill/>
        </p:spPr>
        <p:txBody>
          <a:bodyPr lIns="0" tIns="9144" rIns="0" bIns="9144" anchor="ctr">
            <a:spAutoFit/>
          </a:bodyPr>
          <a:lstStyle/>
          <a:p>
            <a:pPr>
              <a:defRPr/>
            </a:pPr>
            <a: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/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B6F4DF-3D04-4759-B38D-F1C8AE7E04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6EA958-613E-4E41-A706-B4561929915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275F3-B1CE-4CF9-8D03-1DBB339B70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67957-7419-483B-BB3E-904BB38405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267200" y="4075113"/>
            <a:ext cx="457200" cy="1014412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US" sz="6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0CCE16-4A60-470B-BC7A-59F7682141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21E7FC-3109-439E-9E23-F333A62B7B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057275" y="520700"/>
            <a:ext cx="457200" cy="922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779963" y="520700"/>
            <a:ext cx="457200" cy="922338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5D91F4-3BBF-4F01-81CF-4061BA9299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1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9CF39-8F26-4A67-A964-9FDCD4760EC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F139E1-4BB4-48AA-9DB0-22395F01BC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5329238" y="1774825"/>
            <a:ext cx="457200" cy="1230313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US" sz="8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6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6313D-0071-4954-9873-896ACB53EA4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435225" y="3332163"/>
            <a:ext cx="457200" cy="922337"/>
          </a:xfrm>
          <a:prstGeom prst="rect">
            <a:avLst/>
          </a:prstGeom>
          <a:noFill/>
        </p:spPr>
        <p:txBody>
          <a:bodyPr lIns="0" tIns="0" rIns="0" bIns="0">
            <a:spAutoFit/>
          </a:bodyPr>
          <a:lstStyle/>
          <a:p>
            <a:pPr>
              <a:defRPr/>
            </a:pPr>
            <a:r>
              <a:rPr lang="en-US" sz="6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{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6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858C2B-842E-4947-BA6F-089575D150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875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0"/>
            <a:ext cx="6096000" cy="3657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325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325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 smtClean="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pPr>
              <a:defRPr/>
            </a:pPr>
            <a:fld id="{61B0FE6D-9C7D-4465-A145-BC566B51622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8" r:id="rId1"/>
    <p:sldLayoutId id="2147483702" r:id="rId2"/>
    <p:sldLayoutId id="2147483709" r:id="rId3"/>
    <p:sldLayoutId id="2147483703" r:id="rId4"/>
    <p:sldLayoutId id="2147483710" r:id="rId5"/>
    <p:sldLayoutId id="2147483704" r:id="rId6"/>
    <p:sldLayoutId id="2147483705" r:id="rId7"/>
    <p:sldLayoutId id="2147483711" r:id="rId8"/>
    <p:sldLayoutId id="2147483712" r:id="rId9"/>
    <p:sldLayoutId id="2147483706" r:id="rId10"/>
    <p:sldLayoutId id="2147483707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2pPr>
      <a:lvl3pPr algn="l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3pPr>
      <a:lvl4pPr algn="l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4pPr>
      <a:lvl5pPr algn="l" rtl="0" fontAlgn="base">
        <a:spcBef>
          <a:spcPct val="0"/>
        </a:spcBef>
        <a:spcAft>
          <a:spcPct val="0"/>
        </a:spcAft>
        <a:defRPr sz="4900">
          <a:solidFill>
            <a:schemeClr val="tx1"/>
          </a:solidFill>
          <a:latin typeface="Palatino Linotype" pitchFamily="18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55588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39763" indent="-255588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4888" indent="-255588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5588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4650" indent="-255588" algn="l" rtl="0" fontAlgn="base">
        <a:spcBef>
          <a:spcPct val="20000"/>
        </a:spcBef>
        <a:spcAft>
          <a:spcPct val="0"/>
        </a:spcAft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WordArt 4"/>
          <p:cNvSpPr>
            <a:spLocks noChangeArrowheads="1" noChangeShapeType="1" noTextEdit="1"/>
          </p:cNvSpPr>
          <p:nvPr/>
        </p:nvSpPr>
        <p:spPr bwMode="auto">
          <a:xfrm>
            <a:off x="971550" y="0"/>
            <a:ext cx="6264275" cy="1268413"/>
          </a:xfrm>
          <a:prstGeom prst="rect">
            <a:avLst/>
          </a:prstGeom>
        </p:spPr>
        <p:txBody>
          <a:bodyPr wrap="none" fromWordArt="1">
            <a:prstTxWarp prst="textTriangle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BEAC7"/>
                    </a:gs>
                    <a:gs pos="17999">
                      <a:srgbClr val="FEE7F2"/>
                    </a:gs>
                    <a:gs pos="36000">
                      <a:srgbClr val="FAC77D"/>
                    </a:gs>
                    <a:gs pos="61000">
                      <a:srgbClr val="FBA97D"/>
                    </a:gs>
                    <a:gs pos="82001">
                      <a:srgbClr val="FBD49C"/>
                    </a:gs>
                    <a:gs pos="100000">
                      <a:srgbClr val="FEE7F2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Северная война</a:t>
            </a:r>
          </a:p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BEAC7"/>
                    </a:gs>
                    <a:gs pos="17999">
                      <a:srgbClr val="FEE7F2"/>
                    </a:gs>
                    <a:gs pos="36000">
                      <a:srgbClr val="FAC77D"/>
                    </a:gs>
                    <a:gs pos="61000">
                      <a:srgbClr val="FBA97D"/>
                    </a:gs>
                    <a:gs pos="82001">
                      <a:srgbClr val="FBD49C"/>
                    </a:gs>
                    <a:gs pos="100000">
                      <a:srgbClr val="FEE7F2"/>
                    </a:gs>
                  </a:gsLst>
                  <a:lin ang="5400000" scaled="1"/>
                </a:gradFill>
                <a:latin typeface="Times New Roman"/>
                <a:cs typeface="Times New Roman"/>
              </a:rPr>
              <a:t>(1700-1721)</a:t>
            </a:r>
          </a:p>
        </p:txBody>
      </p:sp>
      <p:pic>
        <p:nvPicPr>
          <p:cNvPr id="7171" name="Picture 7" descr="5258_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628800"/>
            <a:ext cx="6670675" cy="5067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tx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323528" y="1412776"/>
          <a:ext cx="8280920" cy="10081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9401"/>
                <a:gridCol w="6781519"/>
              </a:tblGrid>
              <a:tr h="637849"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bg1"/>
                          </a:solidFill>
                        </a:rPr>
                        <a:t>Дата</a:t>
                      </a:r>
                      <a:endParaRPr lang="ru-RU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b="0" dirty="0" smtClean="0">
                          <a:solidFill>
                            <a:schemeClr val="bg1"/>
                          </a:solidFill>
                        </a:rPr>
                        <a:t>Важнейшие боевые действия и политические</a:t>
                      </a:r>
                      <a:r>
                        <a:rPr lang="ru-RU" b="0" baseline="0" dirty="0" smtClean="0">
                          <a:solidFill>
                            <a:schemeClr val="bg1"/>
                          </a:solidFill>
                        </a:rPr>
                        <a:t> события</a:t>
                      </a:r>
                      <a:endParaRPr lang="ru-RU" b="0" dirty="0">
                        <a:solidFill>
                          <a:schemeClr val="bg1"/>
                        </a:solidFill>
                      </a:endParaRPr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  <a:tr h="370263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tx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8" name="Таблица 7"/>
          <p:cNvGraphicFramePr>
            <a:graphicFrameLocks noGrp="1"/>
          </p:cNvGraphicFramePr>
          <p:nvPr/>
        </p:nvGraphicFramePr>
        <p:xfrm>
          <a:off x="314325" y="1419225"/>
          <a:ext cx="8353425" cy="1057275"/>
        </p:xfrm>
        <a:graphic>
          <a:graphicData uri="http://schemas.openxmlformats.org/drawingml/2006/table">
            <a:tbl>
              <a:tblPr/>
              <a:tblGrid>
                <a:gridCol w="8353425"/>
              </a:tblGrid>
              <a:tr h="1057275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51520" y="1268760"/>
            <a:ext cx="7992888" cy="3024336"/>
          </a:xfrm>
          <a:prstGeom prst="rect">
            <a:avLst/>
          </a:prstGeom>
          <a:noFill/>
          <a:ln>
            <a:solidFill>
              <a:schemeClr val="bg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b="1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51520" y="1268760"/>
            <a:ext cx="7992888" cy="72008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1403648" y="1268760"/>
            <a:ext cx="0" cy="302433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899592" y="548680"/>
            <a:ext cx="735489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Раскол шляхты Речи </a:t>
            </a:r>
            <a:r>
              <a:rPr lang="ru-RU" sz="3200" b="1" dirty="0" err="1" smtClean="0"/>
              <a:t>Посполитой</a:t>
            </a:r>
            <a:endParaRPr lang="ru-RU" sz="32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0" y="2276872"/>
            <a:ext cx="465544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err="1" smtClean="0"/>
              <a:t>Сандомирская</a:t>
            </a:r>
            <a:r>
              <a:rPr lang="ru-RU" sz="2400" dirty="0" smtClean="0"/>
              <a:t> конфедерация </a:t>
            </a:r>
            <a:br>
              <a:rPr lang="ru-RU" sz="2400" dirty="0" smtClean="0"/>
            </a:br>
            <a:r>
              <a:rPr lang="ru-RU" sz="2400" dirty="0" smtClean="0"/>
              <a:t>сторонники Августа </a:t>
            </a:r>
            <a:r>
              <a:rPr lang="en-US" sz="2400" dirty="0" smtClean="0"/>
              <a:t>II</a:t>
            </a:r>
            <a:r>
              <a:rPr lang="ru-RU" sz="2400" dirty="0" smtClean="0"/>
              <a:t> и России</a:t>
            </a:r>
            <a:endParaRPr lang="ru-RU" sz="2400" dirty="0"/>
          </a:p>
        </p:txBody>
      </p:sp>
      <p:sp>
        <p:nvSpPr>
          <p:cNvPr id="9" name="Стрелка вниз 8"/>
          <p:cNvSpPr/>
          <p:nvPr/>
        </p:nvSpPr>
        <p:spPr>
          <a:xfrm rot="2870369">
            <a:off x="2674355" y="1048606"/>
            <a:ext cx="484632" cy="1117745"/>
          </a:xfrm>
          <a:prstGeom prst="downArrow">
            <a:avLst/>
          </a:prstGeom>
          <a:solidFill>
            <a:schemeClr val="tx1">
              <a:lumMod val="8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низ 9"/>
          <p:cNvSpPr/>
          <p:nvPr/>
        </p:nvSpPr>
        <p:spPr>
          <a:xfrm rot="18617062">
            <a:off x="5272733" y="1112077"/>
            <a:ext cx="484632" cy="1117745"/>
          </a:xfrm>
          <a:prstGeom prst="downArrow">
            <a:avLst/>
          </a:prstGeom>
          <a:solidFill>
            <a:schemeClr val="tx1">
              <a:lumMod val="85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4932040" y="2276872"/>
            <a:ext cx="404309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Варшавская конфедерация</a:t>
            </a:r>
            <a:br>
              <a:rPr lang="ru-RU" sz="2400" dirty="0" smtClean="0"/>
            </a:br>
            <a:r>
              <a:rPr lang="ru-RU" sz="2400" dirty="0" smtClean="0"/>
              <a:t>сторонники Карла </a:t>
            </a:r>
            <a:r>
              <a:rPr lang="en-US" sz="2400" dirty="0" smtClean="0"/>
              <a:t>XII</a:t>
            </a:r>
            <a:endParaRPr lang="ru-RU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Documents and Settings\Ученик0\Рабочий стол\Северная война\Битва при Лесно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109263"/>
            <a:ext cx="7056784" cy="54518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043608" y="5733256"/>
            <a:ext cx="9144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3600" dirty="0">
                <a:solidFill>
                  <a:schemeClr val="tx2">
                    <a:lumMod val="25000"/>
                  </a:schemeClr>
                </a:solidFill>
              </a:rPr>
              <a:t>   </a:t>
            </a:r>
            <a:r>
              <a:rPr lang="ru-RU" sz="3600" b="1" dirty="0">
                <a:solidFill>
                  <a:srgbClr val="92D050"/>
                </a:solidFill>
              </a:rPr>
              <a:t>Битва при Лесной (1708г.)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6" name="Picture 8" descr="orel0266_d14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143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3" name="WordArt 5"/>
          <p:cNvSpPr>
            <a:spLocks noChangeArrowheads="1" noChangeShapeType="1" noTextEdit="1"/>
          </p:cNvSpPr>
          <p:nvPr/>
        </p:nvSpPr>
        <p:spPr bwMode="auto">
          <a:xfrm>
            <a:off x="4535488" y="0"/>
            <a:ext cx="4608512" cy="4762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765E47"/>
                    </a:gs>
                    <a:gs pos="100000">
                      <a:srgbClr val="FFCC99"/>
                    </a:gs>
                  </a:gsLst>
                  <a:lin ang="5400000" scaled="1"/>
                </a:gradFill>
                <a:latin typeface="Arial"/>
                <a:cs typeface="Arial"/>
              </a:rPr>
              <a:t>Битва у Лесной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5411788" y="1557338"/>
            <a:ext cx="3444875" cy="2308225"/>
          </a:xfrm>
          <a:prstGeom prst="rect">
            <a:avLst/>
          </a:prstGeom>
          <a:solidFill>
            <a:srgbClr val="00001A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i="1">
                <a:solidFill>
                  <a:srgbClr val="FFFF00"/>
                </a:solidFill>
              </a:rPr>
              <a:t>После сражения у Лесной, Левенгаупт привел Карлу </a:t>
            </a:r>
            <a:r>
              <a:rPr lang="en-US" sz="2400" i="1">
                <a:solidFill>
                  <a:srgbClr val="FFFF00"/>
                </a:solidFill>
              </a:rPr>
              <a:t>XII </a:t>
            </a:r>
            <a:r>
              <a:rPr lang="ru-RU" sz="2400" i="1">
                <a:solidFill>
                  <a:srgbClr val="FFFF00"/>
                </a:solidFill>
              </a:rPr>
              <a:t>лишь 4000 тыс. </a:t>
            </a:r>
          </a:p>
          <a:p>
            <a:r>
              <a:rPr lang="ru-RU" sz="2400" i="1">
                <a:solidFill>
                  <a:srgbClr val="FFFF00"/>
                </a:solidFill>
              </a:rPr>
              <a:t>человек из 16 000 корпуса.</a:t>
            </a:r>
          </a:p>
        </p:txBody>
      </p:sp>
      <p:sp>
        <p:nvSpPr>
          <p:cNvPr id="17415" name="Rectangle 7"/>
          <p:cNvSpPr>
            <a:spLocks noChangeArrowheads="1"/>
          </p:cNvSpPr>
          <p:nvPr/>
        </p:nvSpPr>
        <p:spPr bwMode="auto">
          <a:xfrm>
            <a:off x="5508625" y="4300538"/>
            <a:ext cx="3348038" cy="1568450"/>
          </a:xfrm>
          <a:prstGeom prst="rect">
            <a:avLst/>
          </a:prstGeom>
          <a:solidFill>
            <a:srgbClr val="00001A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2400" b="1">
                <a:solidFill>
                  <a:srgbClr val="FFFF00"/>
                </a:solidFill>
              </a:rPr>
              <a:t>Монумент в честь победы русских войск : Лесная, Беларусь.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Documents and Settings\Ученик0\Рабочий стол\Северная война\Полтавская битв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36550"/>
            <a:ext cx="9144000" cy="4673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1187624" y="5373216"/>
            <a:ext cx="74295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4000" dirty="0">
                <a:solidFill>
                  <a:schemeClr val="bg2">
                    <a:lumMod val="40000"/>
                    <a:lumOff val="60000"/>
                  </a:schemeClr>
                </a:solidFill>
              </a:rPr>
              <a:t>Полтавская битва (1709г.)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таблица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260648"/>
            <a:ext cx="8747368" cy="6120680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мир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1520" y="116632"/>
            <a:ext cx="8208912" cy="580780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67744" y="6093296"/>
            <a:ext cx="3960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30 августа 1721 г.</a:t>
            </a:r>
            <a:endParaRPr lang="ru-RU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78057" y="620688"/>
            <a:ext cx="2789546" cy="923330"/>
          </a:xfrm>
          <a:prstGeom prst="rect">
            <a:avLst/>
          </a:prstGeom>
          <a:ln/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wrap="non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FF00"/>
                </a:solidFill>
                <a:latin typeface="Segoe Print" pitchFamily="2" charset="0"/>
              </a:rPr>
              <a:t>Задача:</a:t>
            </a:r>
            <a:endParaRPr lang="ru-RU" sz="5400" b="1" dirty="0">
              <a:solidFill>
                <a:srgbClr val="FFFF00"/>
              </a:solidFill>
              <a:latin typeface="Segoe Print" pitchFamily="2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79512" y="2348881"/>
            <a:ext cx="8136904" cy="2862322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FFFF00"/>
                </a:solidFill>
                <a:latin typeface="Segoe Print" pitchFamily="2" charset="0"/>
              </a:rPr>
              <a:t>конкретизировать </a:t>
            </a:r>
            <a:r>
              <a:rPr lang="en-US" sz="3600" b="1" dirty="0" smtClean="0">
                <a:solidFill>
                  <a:srgbClr val="FFFF00"/>
                </a:solidFill>
                <a:latin typeface="Segoe Print" pitchFamily="2" charset="0"/>
              </a:rPr>
              <a:t> </a:t>
            </a:r>
            <a:r>
              <a:rPr lang="ru-RU" sz="3600" b="1" dirty="0" smtClean="0">
                <a:solidFill>
                  <a:srgbClr val="FFFF00"/>
                </a:solidFill>
                <a:latin typeface="Segoe Print" pitchFamily="2" charset="0"/>
              </a:rPr>
              <a:t>знания</a:t>
            </a:r>
            <a:r>
              <a:rPr lang="en-US" sz="3600" b="1" dirty="0" smtClean="0">
                <a:solidFill>
                  <a:srgbClr val="FFFF00"/>
                </a:solidFill>
                <a:latin typeface="Segoe Print" pitchFamily="2" charset="0"/>
              </a:rPr>
              <a:t> </a:t>
            </a:r>
            <a:r>
              <a:rPr lang="ru-RU" sz="3600" b="1" dirty="0" smtClean="0">
                <a:solidFill>
                  <a:srgbClr val="FFFF00"/>
                </a:solidFill>
                <a:latin typeface="Segoe Print" pitchFamily="2" charset="0"/>
              </a:rPr>
              <a:t> о Северной </a:t>
            </a:r>
            <a:r>
              <a:rPr lang="en-US" sz="3600" b="1" dirty="0" smtClean="0">
                <a:solidFill>
                  <a:srgbClr val="FFFF00"/>
                </a:solidFill>
                <a:latin typeface="Segoe Print" pitchFamily="2" charset="0"/>
              </a:rPr>
              <a:t> </a:t>
            </a:r>
            <a:r>
              <a:rPr lang="ru-RU" sz="3600" b="1" dirty="0" smtClean="0">
                <a:solidFill>
                  <a:srgbClr val="FFFF00"/>
                </a:solidFill>
                <a:latin typeface="Segoe Print" pitchFamily="2" charset="0"/>
              </a:rPr>
              <a:t>войне </a:t>
            </a:r>
            <a:br>
              <a:rPr lang="ru-RU" sz="3600" b="1" dirty="0" smtClean="0">
                <a:solidFill>
                  <a:srgbClr val="FFFF00"/>
                </a:solidFill>
                <a:latin typeface="Segoe Print" pitchFamily="2" charset="0"/>
              </a:rPr>
            </a:br>
            <a:r>
              <a:rPr lang="ru-RU" sz="3600" b="1" dirty="0" smtClean="0">
                <a:solidFill>
                  <a:srgbClr val="FFFF00"/>
                </a:solidFill>
                <a:latin typeface="Segoe Print" pitchFamily="2" charset="0"/>
              </a:rPr>
              <a:t>на </a:t>
            </a:r>
            <a:r>
              <a:rPr lang="en-US" sz="3600" b="1" dirty="0" smtClean="0">
                <a:solidFill>
                  <a:srgbClr val="FFFF00"/>
                </a:solidFill>
                <a:latin typeface="Segoe Print" pitchFamily="2" charset="0"/>
              </a:rPr>
              <a:t> </a:t>
            </a:r>
            <a:r>
              <a:rPr lang="ru-RU" sz="3600" b="1" dirty="0" smtClean="0">
                <a:solidFill>
                  <a:srgbClr val="FFFF00"/>
                </a:solidFill>
                <a:latin typeface="Segoe Print" pitchFamily="2" charset="0"/>
              </a:rPr>
              <a:t>территории </a:t>
            </a:r>
            <a:r>
              <a:rPr lang="en-US" sz="3600" b="1" dirty="0" smtClean="0">
                <a:solidFill>
                  <a:srgbClr val="FFFF00"/>
                </a:solidFill>
                <a:latin typeface="Segoe Print" pitchFamily="2" charset="0"/>
              </a:rPr>
              <a:t> </a:t>
            </a:r>
            <a:r>
              <a:rPr lang="ru-RU" sz="3600" b="1" dirty="0" smtClean="0">
                <a:solidFill>
                  <a:srgbClr val="FFFF00"/>
                </a:solidFill>
                <a:latin typeface="Segoe Print" pitchFamily="2" charset="0"/>
              </a:rPr>
              <a:t>Беларуси</a:t>
            </a:r>
            <a:br>
              <a:rPr lang="ru-RU" sz="3600" b="1" dirty="0" smtClean="0">
                <a:solidFill>
                  <a:srgbClr val="FFFF00"/>
                </a:solidFill>
                <a:latin typeface="Segoe Print" pitchFamily="2" charset="0"/>
              </a:rPr>
            </a:br>
            <a:r>
              <a:rPr lang="ru-RU" sz="3600" b="1" dirty="0" smtClean="0">
                <a:solidFill>
                  <a:srgbClr val="FFFF00"/>
                </a:solidFill>
                <a:latin typeface="Segoe Print" pitchFamily="2" charset="0"/>
              </a:rPr>
              <a:t>и </a:t>
            </a:r>
            <a:r>
              <a:rPr lang="en-US" sz="3600" b="1" dirty="0" smtClean="0">
                <a:solidFill>
                  <a:srgbClr val="FFFF00"/>
                </a:solidFill>
                <a:latin typeface="Segoe Print" pitchFamily="2" charset="0"/>
              </a:rPr>
              <a:t> </a:t>
            </a:r>
            <a:r>
              <a:rPr lang="ru-RU" sz="3600" b="1" dirty="0" smtClean="0">
                <a:solidFill>
                  <a:srgbClr val="FFFF00"/>
                </a:solidFill>
                <a:latin typeface="Segoe Print" pitchFamily="2" charset="0"/>
              </a:rPr>
              <a:t>ее </a:t>
            </a:r>
            <a:r>
              <a:rPr lang="en-US" sz="3600" b="1" dirty="0" smtClean="0">
                <a:solidFill>
                  <a:srgbClr val="FFFF00"/>
                </a:solidFill>
                <a:latin typeface="Segoe Print" pitchFamily="2" charset="0"/>
              </a:rPr>
              <a:t> </a:t>
            </a:r>
            <a:r>
              <a:rPr lang="ru-RU" sz="3600" b="1" dirty="0" smtClean="0">
                <a:solidFill>
                  <a:srgbClr val="FFFF00"/>
                </a:solidFill>
                <a:latin typeface="Segoe Print" pitchFamily="2" charset="0"/>
              </a:rPr>
              <a:t>последствиях </a:t>
            </a:r>
            <a:r>
              <a:rPr lang="en-US" sz="3600" b="1" dirty="0" smtClean="0">
                <a:solidFill>
                  <a:srgbClr val="FFFF00"/>
                </a:solidFill>
                <a:latin typeface="Segoe Print" pitchFamily="2" charset="0"/>
              </a:rPr>
              <a:t> </a:t>
            </a:r>
            <a:r>
              <a:rPr lang="ru-RU" sz="3600" b="1" dirty="0" smtClean="0">
                <a:solidFill>
                  <a:srgbClr val="FFFF00"/>
                </a:solidFill>
                <a:latin typeface="Segoe Print" pitchFamily="2" charset="0"/>
              </a:rPr>
              <a:t>для белорусских земель </a:t>
            </a:r>
            <a:endParaRPr lang="ru-RU" sz="3600" b="1" dirty="0">
              <a:solidFill>
                <a:srgbClr val="FFFF00"/>
              </a:solidFill>
              <a:latin typeface="Segoe Print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88640"/>
            <a:ext cx="3024336" cy="92333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5400" b="1" dirty="0" smtClean="0">
                <a:ln w="11430">
                  <a:solidFill>
                    <a:schemeClr val="accent5"/>
                  </a:solidFill>
                </a:ln>
                <a:solidFill>
                  <a:schemeClr val="accent5">
                    <a:lumMod val="40000"/>
                    <a:lumOff val="60000"/>
                  </a:schemeClr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Segoe UI" pitchFamily="34" charset="0"/>
              </a:rPr>
              <a:t>План:</a:t>
            </a:r>
            <a:endParaRPr lang="ru-RU" sz="5400" b="1" dirty="0">
              <a:ln w="11430">
                <a:solidFill>
                  <a:schemeClr val="accent5"/>
                </a:solidFill>
              </a:ln>
              <a:solidFill>
                <a:schemeClr val="accent5">
                  <a:lumMod val="40000"/>
                  <a:lumOff val="60000"/>
                </a:schemeClr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Segoe UI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1196753"/>
            <a:ext cx="7704856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buFont typeface="Arial" pitchFamily="34" charset="0"/>
              <a:buChar char="•"/>
            </a:pPr>
            <a:r>
              <a:rPr lang="ru-RU" sz="3200" dirty="0" smtClean="0"/>
              <a:t> Причины и начало войны</a:t>
            </a:r>
          </a:p>
          <a:p>
            <a:r>
              <a:rPr lang="ru-RU" dirty="0" smtClean="0"/>
              <a:t>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467544" y="2132856"/>
            <a:ext cx="86764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dirty="0" smtClean="0"/>
              <a:t> Боевые действия на территории Беларуси</a:t>
            </a:r>
            <a:endParaRPr lang="ru-RU" sz="3200" dirty="0"/>
          </a:p>
        </p:txBody>
      </p:sp>
      <p:sp>
        <p:nvSpPr>
          <p:cNvPr id="10" name="TextBox 9"/>
          <p:cNvSpPr txBox="1"/>
          <p:nvPr/>
        </p:nvSpPr>
        <p:spPr>
          <a:xfrm>
            <a:off x="467544" y="3140968"/>
            <a:ext cx="83529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dirty="0" smtClean="0"/>
              <a:t> Бедствия населения Беларуси</a:t>
            </a:r>
            <a:endParaRPr lang="ru-RU" sz="3200" dirty="0"/>
          </a:p>
        </p:txBody>
      </p:sp>
      <p:sp>
        <p:nvSpPr>
          <p:cNvPr id="12" name="TextBox 11"/>
          <p:cNvSpPr txBox="1"/>
          <p:nvPr/>
        </p:nvSpPr>
        <p:spPr>
          <a:xfrm>
            <a:off x="539552" y="4221088"/>
            <a:ext cx="79928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3200" dirty="0" smtClean="0"/>
              <a:t> Результаты и последствия войны</a:t>
            </a:r>
            <a:endParaRPr lang="ru-RU" sz="32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WordArt 5"/>
          <p:cNvSpPr>
            <a:spLocks noChangeArrowheads="1" noChangeShapeType="1" noTextEdit="1"/>
          </p:cNvSpPr>
          <p:nvPr/>
        </p:nvSpPr>
        <p:spPr bwMode="auto">
          <a:xfrm>
            <a:off x="1403350" y="0"/>
            <a:ext cx="5689600" cy="5715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Цели войны</a:t>
            </a:r>
          </a:p>
        </p:txBody>
      </p:sp>
      <p:sp>
        <p:nvSpPr>
          <p:cNvPr id="6150" name="WordArt 6"/>
          <p:cNvSpPr>
            <a:spLocks noChangeArrowheads="1" noChangeShapeType="1" noTextEdit="1"/>
          </p:cNvSpPr>
          <p:nvPr/>
        </p:nvSpPr>
        <p:spPr bwMode="auto">
          <a:xfrm>
            <a:off x="0" y="1557338"/>
            <a:ext cx="2987675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BEAC7"/>
                    </a:gs>
                    <a:gs pos="17999">
                      <a:srgbClr val="FEE7F2"/>
                    </a:gs>
                    <a:gs pos="36000">
                      <a:srgbClr val="FAC77D"/>
                    </a:gs>
                    <a:gs pos="61000">
                      <a:srgbClr val="FBA97D"/>
                    </a:gs>
                    <a:gs pos="82001">
                      <a:srgbClr val="FBD49C"/>
                    </a:gs>
                    <a:gs pos="100000">
                      <a:srgbClr val="FEE7F2"/>
                    </a:gs>
                  </a:gsLst>
                  <a:lin ang="5400000" scaled="1"/>
                </a:gradFill>
                <a:latin typeface="Arial"/>
                <a:cs typeface="Arial"/>
              </a:rPr>
              <a:t>Добиться выхода</a:t>
            </a:r>
          </a:p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BEAC7"/>
                    </a:gs>
                    <a:gs pos="17999">
                      <a:srgbClr val="FEE7F2"/>
                    </a:gs>
                    <a:gs pos="36000">
                      <a:srgbClr val="FAC77D"/>
                    </a:gs>
                    <a:gs pos="61000">
                      <a:srgbClr val="FBA97D"/>
                    </a:gs>
                    <a:gs pos="82001">
                      <a:srgbClr val="FBD49C"/>
                    </a:gs>
                    <a:gs pos="100000">
                      <a:srgbClr val="FEE7F2"/>
                    </a:gs>
                  </a:gsLst>
                  <a:lin ang="5400000" scaled="1"/>
                </a:gradFill>
                <a:latin typeface="Arial"/>
                <a:cs typeface="Arial"/>
              </a:rPr>
              <a:t>к Балтийскому морю</a:t>
            </a:r>
          </a:p>
        </p:txBody>
      </p:sp>
      <p:sp>
        <p:nvSpPr>
          <p:cNvPr id="6151" name="WordArt 7"/>
          <p:cNvSpPr>
            <a:spLocks noChangeArrowheads="1" noChangeShapeType="1" noTextEdit="1"/>
          </p:cNvSpPr>
          <p:nvPr/>
        </p:nvSpPr>
        <p:spPr bwMode="auto">
          <a:xfrm>
            <a:off x="4319588" y="1628775"/>
            <a:ext cx="4824412" cy="20780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BEAC7"/>
                    </a:gs>
                    <a:gs pos="17999">
                      <a:srgbClr val="FEE7F2"/>
                    </a:gs>
                    <a:gs pos="36000">
                      <a:srgbClr val="FAC77D"/>
                    </a:gs>
                    <a:gs pos="61000">
                      <a:srgbClr val="FBA97D"/>
                    </a:gs>
                    <a:gs pos="82001">
                      <a:srgbClr val="FBD49C"/>
                    </a:gs>
                    <a:gs pos="100000">
                      <a:srgbClr val="FEE7F2"/>
                    </a:gs>
                  </a:gsLst>
                  <a:lin ang="5400000" scaled="1"/>
                </a:gradFill>
                <a:latin typeface="Arial"/>
                <a:cs typeface="Arial"/>
              </a:rPr>
              <a:t>Вернуть побережье</a:t>
            </a:r>
          </a:p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BEAC7"/>
                    </a:gs>
                    <a:gs pos="17999">
                      <a:srgbClr val="FEE7F2"/>
                    </a:gs>
                    <a:gs pos="36000">
                      <a:srgbClr val="FAC77D"/>
                    </a:gs>
                    <a:gs pos="61000">
                      <a:srgbClr val="FBA97D"/>
                    </a:gs>
                    <a:gs pos="82001">
                      <a:srgbClr val="FBD49C"/>
                    </a:gs>
                    <a:gs pos="100000">
                      <a:srgbClr val="FEE7F2"/>
                    </a:gs>
                  </a:gsLst>
                  <a:lin ang="5400000" scaled="1"/>
                </a:gradFill>
                <a:latin typeface="Arial"/>
                <a:cs typeface="Arial"/>
              </a:rPr>
              <a:t>Финского залива(Ингрию),</a:t>
            </a:r>
          </a:p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BEAC7"/>
                    </a:gs>
                    <a:gs pos="17999">
                      <a:srgbClr val="FEE7F2"/>
                    </a:gs>
                    <a:gs pos="36000">
                      <a:srgbClr val="FAC77D"/>
                    </a:gs>
                    <a:gs pos="61000">
                      <a:srgbClr val="FBA97D"/>
                    </a:gs>
                    <a:gs pos="82001">
                      <a:srgbClr val="FBD49C"/>
                    </a:gs>
                    <a:gs pos="100000">
                      <a:srgbClr val="FEE7F2"/>
                    </a:gs>
                  </a:gsLst>
                  <a:lin ang="5400000" scaled="1"/>
                </a:gradFill>
                <a:latin typeface="Arial"/>
                <a:cs typeface="Arial"/>
              </a:rPr>
              <a:t>отторгнутую Швецией в </a:t>
            </a:r>
          </a:p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BEAC7"/>
                    </a:gs>
                    <a:gs pos="17999">
                      <a:srgbClr val="FEE7F2"/>
                    </a:gs>
                    <a:gs pos="36000">
                      <a:srgbClr val="FAC77D"/>
                    </a:gs>
                    <a:gs pos="61000">
                      <a:srgbClr val="FBA97D"/>
                    </a:gs>
                    <a:gs pos="82001">
                      <a:srgbClr val="FBD49C"/>
                    </a:gs>
                    <a:gs pos="100000">
                      <a:srgbClr val="FEE7F2"/>
                    </a:gs>
                  </a:gsLst>
                  <a:lin ang="5400000" scaled="1"/>
                </a:gradFill>
                <a:latin typeface="Arial"/>
                <a:cs typeface="Arial"/>
              </a:rPr>
              <a:t>начале XVII века</a:t>
            </a:r>
          </a:p>
        </p:txBody>
      </p:sp>
      <p:sp>
        <p:nvSpPr>
          <p:cNvPr id="6152" name="WordArt 8"/>
          <p:cNvSpPr>
            <a:spLocks noChangeArrowheads="1" noChangeShapeType="1" noTextEdit="1"/>
          </p:cNvSpPr>
          <p:nvPr/>
        </p:nvSpPr>
        <p:spPr bwMode="auto">
          <a:xfrm>
            <a:off x="323850" y="4941888"/>
            <a:ext cx="8289925" cy="12398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BEAC7"/>
                    </a:gs>
                    <a:gs pos="17999">
                      <a:srgbClr val="FEE7F2"/>
                    </a:gs>
                    <a:gs pos="36000">
                      <a:srgbClr val="FAC77D"/>
                    </a:gs>
                    <a:gs pos="61000">
                      <a:srgbClr val="FBA97D"/>
                    </a:gs>
                    <a:gs pos="82001">
                      <a:srgbClr val="FBD49C"/>
                    </a:gs>
                    <a:gs pos="100000">
                      <a:srgbClr val="FEE7F2"/>
                    </a:gs>
                  </a:gsLst>
                  <a:lin ang="5400000" scaled="1"/>
                </a:gradFill>
                <a:latin typeface="Arial"/>
                <a:cs typeface="Arial"/>
              </a:rPr>
              <a:t>Повышение международного статуса России.</a:t>
            </a:r>
          </a:p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BEAC7"/>
                    </a:gs>
                    <a:gs pos="17999">
                      <a:srgbClr val="FEE7F2"/>
                    </a:gs>
                    <a:gs pos="36000">
                      <a:srgbClr val="FAC77D"/>
                    </a:gs>
                    <a:gs pos="61000">
                      <a:srgbClr val="FBA97D"/>
                    </a:gs>
                    <a:gs pos="82001">
                      <a:srgbClr val="FBD49C"/>
                    </a:gs>
                    <a:gs pos="100000">
                      <a:srgbClr val="FEE7F2"/>
                    </a:gs>
                  </a:gsLst>
                  <a:lin ang="5400000" scaled="1"/>
                </a:gradFill>
                <a:latin typeface="Arial"/>
                <a:cs typeface="Arial"/>
              </a:rPr>
              <a:t>Превращение России в морскую державу.</a:t>
            </a:r>
          </a:p>
        </p:txBody>
      </p:sp>
      <p:sp>
        <p:nvSpPr>
          <p:cNvPr id="6153" name="AutoShape 9"/>
          <p:cNvSpPr>
            <a:spLocks noChangeArrowheads="1"/>
          </p:cNvSpPr>
          <p:nvPr/>
        </p:nvSpPr>
        <p:spPr bwMode="auto">
          <a:xfrm>
            <a:off x="827088" y="765175"/>
            <a:ext cx="936625" cy="647700"/>
          </a:xfrm>
          <a:prstGeom prst="downArrowCallout">
            <a:avLst>
              <a:gd name="adj1" fmla="val 36152"/>
              <a:gd name="adj2" fmla="val 36152"/>
              <a:gd name="adj3" fmla="val 16667"/>
              <a:gd name="adj4" fmla="val 6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54" name="AutoShape 10"/>
          <p:cNvSpPr>
            <a:spLocks noChangeArrowheads="1"/>
          </p:cNvSpPr>
          <p:nvPr/>
        </p:nvSpPr>
        <p:spPr bwMode="auto">
          <a:xfrm>
            <a:off x="6084888" y="836613"/>
            <a:ext cx="936625" cy="647700"/>
          </a:xfrm>
          <a:prstGeom prst="downArrowCallout">
            <a:avLst>
              <a:gd name="adj1" fmla="val 36152"/>
              <a:gd name="adj2" fmla="val 36152"/>
              <a:gd name="adj3" fmla="val 16667"/>
              <a:gd name="adj4" fmla="val 6666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56" name="AutoShape 12"/>
          <p:cNvSpPr>
            <a:spLocks noChangeArrowheads="1"/>
          </p:cNvSpPr>
          <p:nvPr/>
        </p:nvSpPr>
        <p:spPr bwMode="auto">
          <a:xfrm>
            <a:off x="3492500" y="765175"/>
            <a:ext cx="431800" cy="4032250"/>
          </a:xfrm>
          <a:prstGeom prst="downArrow">
            <a:avLst>
              <a:gd name="adj1" fmla="val 50000"/>
              <a:gd name="adj2" fmla="val 233456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1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9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1" dur="2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50" grpId="0" animBg="1"/>
      <p:bldP spid="6151" grpId="0" animBg="1"/>
      <p:bldP spid="6152" grpId="0" animBg="1"/>
      <p:bldP spid="6153" grpId="0" animBg="1"/>
      <p:bldP spid="6154" grpId="0" animBg="1"/>
      <p:bldP spid="615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4" name="WordArt 6"/>
          <p:cNvSpPr>
            <a:spLocks noChangeArrowheads="1" noChangeShapeType="1" noTextEdit="1"/>
          </p:cNvSpPr>
          <p:nvPr/>
        </p:nvSpPr>
        <p:spPr bwMode="auto">
          <a:xfrm>
            <a:off x="539750" y="0"/>
            <a:ext cx="7777163" cy="7191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 err="1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А</a:t>
            </a:r>
            <a:r>
              <a:rPr lang="ru-RU" sz="3600" kern="10" dirty="0" err="1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нтишведская</a:t>
            </a:r>
            <a:r>
              <a:rPr lang="ru-RU" sz="3600" kern="10" dirty="0" smtClean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Impact"/>
              </a:rPr>
              <a:t>  коалиция </a:t>
            </a:r>
            <a:endParaRPr lang="ru-RU" sz="3600" kern="10" dirty="0">
              <a:ln w="9525">
                <a:noFill/>
                <a:round/>
                <a:headEnd/>
                <a:tailEnd/>
              </a:ln>
              <a:gradFill rotWithShape="1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35921" dir="2700000" algn="ctr" rotWithShape="0">
                  <a:srgbClr val="C0C0C0">
                    <a:alpha val="79999"/>
                  </a:srgbClr>
                </a:outerShdw>
              </a:effectLst>
              <a:latin typeface="Impact"/>
            </a:endParaRPr>
          </a:p>
        </p:txBody>
      </p:sp>
      <p:sp>
        <p:nvSpPr>
          <p:cNvPr id="7176" name="WordArt 8"/>
          <p:cNvSpPr>
            <a:spLocks noChangeArrowheads="1" noChangeShapeType="1" noTextEdit="1"/>
          </p:cNvSpPr>
          <p:nvPr/>
        </p:nvSpPr>
        <p:spPr bwMode="auto">
          <a:xfrm>
            <a:off x="1619250" y="981075"/>
            <a:ext cx="5867400" cy="1571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 dirty="0" smtClean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BEAC7"/>
                    </a:gs>
                    <a:gs pos="17999">
                      <a:srgbClr val="FEE7F2"/>
                    </a:gs>
                    <a:gs pos="36000">
                      <a:srgbClr val="FAC77D"/>
                    </a:gs>
                    <a:gs pos="61000">
                      <a:srgbClr val="FBA97D"/>
                    </a:gs>
                    <a:gs pos="82001">
                      <a:srgbClr val="FBD49C"/>
                    </a:gs>
                    <a:gs pos="100000">
                      <a:srgbClr val="FEE7F2"/>
                    </a:gs>
                  </a:gsLst>
                  <a:lin ang="5400000" scaled="1"/>
                </a:gradFill>
                <a:latin typeface="Arial"/>
                <a:cs typeface="Arial"/>
              </a:rPr>
              <a:t>Дания </a:t>
            </a:r>
            <a:r>
              <a:rPr lang="ru-RU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BEAC7"/>
                    </a:gs>
                    <a:gs pos="17999">
                      <a:srgbClr val="FEE7F2"/>
                    </a:gs>
                    <a:gs pos="36000">
                      <a:srgbClr val="FAC77D"/>
                    </a:gs>
                    <a:gs pos="61000">
                      <a:srgbClr val="FBA97D"/>
                    </a:gs>
                    <a:gs pos="82001">
                      <a:srgbClr val="FBD49C"/>
                    </a:gs>
                    <a:gs pos="100000">
                      <a:srgbClr val="FEE7F2"/>
                    </a:gs>
                  </a:gsLst>
                  <a:lin ang="5400000" scaled="1"/>
                </a:gradFill>
                <a:latin typeface="Arial"/>
                <a:cs typeface="Arial"/>
              </a:rPr>
              <a:t>, Саксония,</a:t>
            </a:r>
          </a:p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BEAC7"/>
                    </a:gs>
                    <a:gs pos="17999">
                      <a:srgbClr val="FEE7F2"/>
                    </a:gs>
                    <a:gs pos="36000">
                      <a:srgbClr val="FAC77D"/>
                    </a:gs>
                    <a:gs pos="61000">
                      <a:srgbClr val="FBA97D"/>
                    </a:gs>
                    <a:gs pos="82001">
                      <a:srgbClr val="FBD49C"/>
                    </a:gs>
                    <a:gs pos="100000">
                      <a:srgbClr val="FEE7F2"/>
                    </a:gs>
                  </a:gsLst>
                  <a:lin ang="5400000" scaled="1"/>
                </a:gradFill>
                <a:latin typeface="Arial"/>
                <a:cs typeface="Arial"/>
              </a:rPr>
              <a:t>Россия , Речь </a:t>
            </a:r>
            <a:r>
              <a:rPr lang="ru-RU" sz="3600" kern="10" dirty="0" err="1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BEAC7"/>
                    </a:gs>
                    <a:gs pos="17999">
                      <a:srgbClr val="FEE7F2"/>
                    </a:gs>
                    <a:gs pos="36000">
                      <a:srgbClr val="FAC77D"/>
                    </a:gs>
                    <a:gs pos="61000">
                      <a:srgbClr val="FBA97D"/>
                    </a:gs>
                    <a:gs pos="82001">
                      <a:srgbClr val="FBD49C"/>
                    </a:gs>
                    <a:gs pos="100000">
                      <a:srgbClr val="FEE7F2"/>
                    </a:gs>
                  </a:gsLst>
                  <a:lin ang="5400000" scaled="1"/>
                </a:gradFill>
                <a:latin typeface="Arial"/>
                <a:cs typeface="Arial"/>
              </a:rPr>
              <a:t>Посполитая</a:t>
            </a:r>
            <a:r>
              <a:rPr lang="ru-RU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FBEAC7"/>
                    </a:gs>
                    <a:gs pos="17999">
                      <a:srgbClr val="FEE7F2"/>
                    </a:gs>
                    <a:gs pos="36000">
                      <a:srgbClr val="FAC77D"/>
                    </a:gs>
                    <a:gs pos="61000">
                      <a:srgbClr val="FBA97D"/>
                    </a:gs>
                    <a:gs pos="82001">
                      <a:srgbClr val="FBD49C"/>
                    </a:gs>
                    <a:gs pos="100000">
                      <a:srgbClr val="FEE7F2"/>
                    </a:gs>
                  </a:gsLst>
                  <a:lin ang="5400000" scaled="1"/>
                </a:gradFill>
                <a:latin typeface="Arial"/>
                <a:cs typeface="Arial"/>
              </a:rPr>
              <a:t>. </a:t>
            </a:r>
          </a:p>
        </p:txBody>
      </p:sp>
      <p:sp>
        <p:nvSpPr>
          <p:cNvPr id="9220" name="Rectangle 9"/>
          <p:cNvSpPr>
            <a:spLocks noChangeArrowheads="1"/>
          </p:cNvSpPr>
          <p:nvPr/>
        </p:nvSpPr>
        <p:spPr bwMode="auto">
          <a:xfrm>
            <a:off x="323850" y="32781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7178" name="WordArt 10"/>
          <p:cNvSpPr>
            <a:spLocks noChangeArrowheads="1" noChangeShapeType="1" noTextEdit="1"/>
          </p:cNvSpPr>
          <p:nvPr/>
        </p:nvSpPr>
        <p:spPr bwMode="auto">
          <a:xfrm>
            <a:off x="323850" y="2924175"/>
            <a:ext cx="9021763" cy="15128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DDEBCF"/>
                    </a:gs>
                    <a:gs pos="50000">
                      <a:srgbClr val="9CB86E"/>
                    </a:gs>
                    <a:gs pos="100000">
                      <a:srgbClr val="156B13"/>
                    </a:gs>
                  </a:gsLst>
                  <a:lin ang="5400000" scaled="1"/>
                </a:gradFill>
                <a:latin typeface="Arial"/>
                <a:cs typeface="Arial"/>
              </a:rPr>
              <a:t>Военная слабость и несогласованность </a:t>
            </a:r>
          </a:p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DDEBCF"/>
                    </a:gs>
                    <a:gs pos="50000">
                      <a:srgbClr val="9CB86E"/>
                    </a:gs>
                    <a:gs pos="100000">
                      <a:srgbClr val="156B13"/>
                    </a:gs>
                  </a:gsLst>
                  <a:lin ang="5400000" scaled="1"/>
                </a:gradFill>
                <a:latin typeface="Arial"/>
                <a:cs typeface="Arial"/>
              </a:rPr>
              <a:t>в действиях союзников</a:t>
            </a:r>
          </a:p>
          <a:p>
            <a:pPr algn="ctr"/>
            <a:r>
              <a:rPr lang="ru-RU" sz="3600" kern="10" dirty="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DDEBCF"/>
                    </a:gs>
                    <a:gs pos="50000">
                      <a:srgbClr val="9CB86E"/>
                    </a:gs>
                    <a:gs pos="100000">
                      <a:srgbClr val="156B13"/>
                    </a:gs>
                  </a:gsLst>
                  <a:lin ang="5400000" scaled="1"/>
                </a:gradFill>
                <a:latin typeface="Arial"/>
                <a:cs typeface="Arial"/>
              </a:rPr>
              <a:t> привели к их </a:t>
            </a:r>
          </a:p>
        </p:txBody>
      </p:sp>
      <p:sp>
        <p:nvSpPr>
          <p:cNvPr id="7180" name="WordArt 12"/>
          <p:cNvSpPr>
            <a:spLocks noChangeArrowheads="1" noChangeShapeType="1" noTextEdit="1"/>
          </p:cNvSpPr>
          <p:nvPr/>
        </p:nvSpPr>
        <p:spPr bwMode="auto">
          <a:xfrm>
            <a:off x="539750" y="4652963"/>
            <a:ext cx="7972425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Right"/>
              <a:lightRig rig="legacyHarsh3" dir="t"/>
            </a:scene3d>
            <a:sp3d extrusionH="100000" prstMaterial="legacyMatte">
              <a:extrusionClr>
                <a:srgbClr val="663300"/>
              </a:extrusionClr>
            </a:sp3d>
          </a:bodyPr>
          <a:lstStyle/>
          <a:p>
            <a:pPr algn="ctr"/>
            <a:r>
              <a:rPr lang="ru-RU" sz="3600" kern="10">
                <a:ln w="9525">
                  <a:round/>
                  <a:headEnd/>
                  <a:tailEnd/>
                </a:ln>
                <a:gradFill rotWithShape="1">
                  <a:gsLst>
                    <a:gs pos="0">
                      <a:srgbClr val="DDEBCF"/>
                    </a:gs>
                    <a:gs pos="50000">
                      <a:srgbClr val="9CB86E"/>
                    </a:gs>
                    <a:gs pos="100000">
                      <a:srgbClr val="156B13"/>
                    </a:gs>
                  </a:gsLst>
                  <a:lin ang="5400000" scaled="1"/>
                </a:gradFill>
                <a:latin typeface="Arial"/>
                <a:cs typeface="Arial"/>
              </a:rPr>
              <a:t>к крупным неудачам в начале войны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71600" y="404664"/>
            <a:ext cx="7128792" cy="1107996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balanced" dir="t">
              <a:rot lat="0" lon="0" rev="2100000"/>
            </a:lightRig>
          </a:scene3d>
          <a:sp3d>
            <a:bevelT w="101600" prst="riblet"/>
          </a:sp3d>
        </p:spPr>
        <p:txBody>
          <a:bodyPr wrap="square" rtlCol="0">
            <a:spAutoFit/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r>
              <a:rPr lang="ru-RU" sz="6600" b="1" dirty="0" smtClean="0">
                <a:ln w="50800">
                  <a:solidFill>
                    <a:schemeClr val="tx2">
                      <a:lumMod val="10000"/>
                    </a:schemeClr>
                  </a:solidFill>
                </a:ln>
              </a:rPr>
              <a:t>Коалиция -</a:t>
            </a:r>
            <a:endParaRPr lang="ru-RU" sz="6600" b="1" dirty="0">
              <a:ln w="50800">
                <a:solidFill>
                  <a:schemeClr val="tx2">
                    <a:lumMod val="10000"/>
                  </a:schemeClr>
                </a:solidFill>
              </a:ln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2060848"/>
            <a:ext cx="8379217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dirty="0" smtClean="0"/>
              <a:t>Политический и военный союз </a:t>
            </a:r>
            <a:br>
              <a:rPr lang="ru-RU" sz="4400" dirty="0" smtClean="0"/>
            </a:br>
            <a:r>
              <a:rPr lang="ru-RU" sz="4400" dirty="0" smtClean="0"/>
              <a:t>двух и более государств</a:t>
            </a:r>
            <a:endParaRPr lang="ru-RU" sz="4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карлллл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5688632" cy="58937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107504" y="5949280"/>
            <a:ext cx="6625532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Карл </a:t>
            </a:r>
            <a:r>
              <a:rPr lang="en-US" sz="4000" dirty="0" smtClean="0"/>
              <a:t>XII –</a:t>
            </a:r>
            <a:r>
              <a:rPr lang="ru-RU" sz="4000" dirty="0" smtClean="0"/>
              <a:t> король Швеции</a:t>
            </a:r>
            <a:r>
              <a:rPr lang="en-US" sz="4000" dirty="0" smtClean="0"/>
              <a:t> </a:t>
            </a: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3788296" y="41304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5652120" y="332656"/>
            <a:ext cx="331236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Годы жизни:          17  июня 1682  –       30 ноября 1718</a:t>
            </a:r>
            <a:endParaRPr lang="ru-RU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5652120" y="2060848"/>
            <a:ext cx="3121367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Годы правления: </a:t>
            </a:r>
            <a:br>
              <a:rPr lang="ru-RU" sz="2800" dirty="0" smtClean="0"/>
            </a:br>
            <a:r>
              <a:rPr lang="ru-RU" sz="2800" dirty="0" smtClean="0"/>
              <a:t>5 апреля 1697 – </a:t>
            </a:r>
            <a:br>
              <a:rPr lang="ru-RU" sz="2800" dirty="0" smtClean="0"/>
            </a:br>
            <a:r>
              <a:rPr lang="ru-RU" sz="2800" dirty="0" smtClean="0"/>
              <a:t>30 ноября 1718</a:t>
            </a:r>
            <a:endParaRPr lang="ru-RU" sz="28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етр 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4860032" cy="59606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0" y="6021288"/>
            <a:ext cx="53832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dirty="0" smtClean="0"/>
              <a:t>Петр </a:t>
            </a:r>
            <a:r>
              <a:rPr lang="en-US" sz="4000" dirty="0" smtClean="0"/>
              <a:t>I – </a:t>
            </a:r>
            <a:r>
              <a:rPr lang="ru-RU" sz="4000" dirty="0" smtClean="0"/>
              <a:t>русский царь</a:t>
            </a:r>
            <a:endParaRPr lang="ru-RU" sz="4000" dirty="0"/>
          </a:p>
        </p:txBody>
      </p:sp>
      <p:sp>
        <p:nvSpPr>
          <p:cNvPr id="4" name="TextBox 3"/>
          <p:cNvSpPr txBox="1"/>
          <p:nvPr/>
        </p:nvSpPr>
        <p:spPr>
          <a:xfrm>
            <a:off x="5220072" y="548680"/>
            <a:ext cx="3744416" cy="20162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Годы жизни:          </a:t>
            </a:r>
            <a:br>
              <a:rPr lang="ru-RU" sz="2800" dirty="0" smtClean="0"/>
            </a:br>
            <a:r>
              <a:rPr lang="ru-RU" sz="2800" dirty="0" smtClean="0"/>
              <a:t>9 июня 1672 г. –</a:t>
            </a:r>
            <a:br>
              <a:rPr lang="ru-RU" sz="2800" dirty="0" smtClean="0"/>
            </a:br>
            <a:r>
              <a:rPr lang="ru-RU" sz="2800" dirty="0" smtClean="0"/>
              <a:t>8 февраля 1725 г.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5364088" y="3645024"/>
            <a:ext cx="3121367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Годы правления: </a:t>
            </a:r>
            <a:br>
              <a:rPr lang="ru-RU" sz="2800" dirty="0" smtClean="0"/>
            </a:br>
            <a:r>
              <a:rPr lang="ru-RU" sz="2800" dirty="0" smtClean="0"/>
              <a:t>1682 -1725 гг.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00px-August_II_the_Strong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" y="1"/>
            <a:ext cx="4797839" cy="60212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TextBox 3"/>
          <p:cNvSpPr txBox="1"/>
          <p:nvPr/>
        </p:nvSpPr>
        <p:spPr>
          <a:xfrm>
            <a:off x="5364088" y="188640"/>
            <a:ext cx="3070071" cy="16619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 Годы жизни: </a:t>
            </a:r>
            <a:br>
              <a:rPr lang="ru-RU" sz="2800" dirty="0" smtClean="0"/>
            </a:br>
            <a:r>
              <a:rPr lang="ru-RU" sz="2800" dirty="0" smtClean="0"/>
              <a:t> 22 мая 1670 г. –</a:t>
            </a:r>
            <a:br>
              <a:rPr lang="ru-RU" sz="2800" dirty="0" smtClean="0"/>
            </a:br>
            <a:r>
              <a:rPr lang="ru-RU" sz="2800" dirty="0" smtClean="0"/>
              <a:t>1 февраля 1733г.</a:t>
            </a:r>
          </a:p>
          <a:p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0" y="6165304"/>
            <a:ext cx="926888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Август </a:t>
            </a:r>
            <a:r>
              <a:rPr lang="en-US" sz="2800" dirty="0" smtClean="0"/>
              <a:t>II</a:t>
            </a:r>
            <a:r>
              <a:rPr lang="ru-RU" sz="2800" dirty="0" smtClean="0"/>
              <a:t> Сильный</a:t>
            </a:r>
            <a:r>
              <a:rPr lang="ru-RU" sz="2700" dirty="0" smtClean="0"/>
              <a:t>–король Речи </a:t>
            </a:r>
            <a:r>
              <a:rPr lang="ru-RU" sz="2700" dirty="0" err="1" smtClean="0"/>
              <a:t>Посполитой</a:t>
            </a:r>
            <a:r>
              <a:rPr lang="ru-RU" sz="2700" dirty="0" smtClean="0"/>
              <a:t> и Саксонии</a:t>
            </a:r>
            <a:endParaRPr lang="ru-RU" sz="2700" dirty="0"/>
          </a:p>
        </p:txBody>
      </p:sp>
      <p:sp>
        <p:nvSpPr>
          <p:cNvPr id="6" name="TextBox 5"/>
          <p:cNvSpPr txBox="1"/>
          <p:nvPr/>
        </p:nvSpPr>
        <p:spPr>
          <a:xfrm>
            <a:off x="5436096" y="1988840"/>
            <a:ext cx="3384376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Годы правления:</a:t>
            </a:r>
            <a:br>
              <a:rPr lang="ru-RU" sz="2800" dirty="0" smtClean="0"/>
            </a:br>
            <a:r>
              <a:rPr lang="ru-RU" sz="2800" dirty="0" smtClean="0"/>
              <a:t>1697 — 1704 гг.</a:t>
            </a:r>
          </a:p>
          <a:p>
            <a:r>
              <a:rPr lang="ru-RU" sz="2800" dirty="0" smtClean="0"/>
              <a:t>1709 — 1733 гг.</a:t>
            </a:r>
          </a:p>
          <a:p>
            <a:endParaRPr lang="ru-RU" dirty="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азовая">
  <a:themeElements>
    <a:clrScheme name="Базовая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629DD1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азовая">
      <a: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48000">
              <a:schemeClr val="phClr">
                <a:tint val="54000"/>
                <a:satMod val="140000"/>
              </a:schemeClr>
            </a:gs>
            <a:gs pos="100000">
              <a:schemeClr val="phClr">
                <a:tint val="24000"/>
                <a:satMod val="260000"/>
              </a:schemeClr>
            </a:gs>
          </a:gsLst>
          <a:lin ang="1620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48000"/>
                <a:satMod val="180000"/>
                <a:lumMod val="94000"/>
              </a:schemeClr>
            </a:gs>
            <a:gs pos="100000">
              <a:schemeClr val="phClr">
                <a:shade val="48000"/>
                <a:satMod val="180000"/>
                <a:lumMod val="94000"/>
              </a:schemeClr>
            </a:gs>
          </a:gsLst>
          <a:lin ang="4140000" scaled="1"/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12700" dir="5400000" sx="102000" sy="102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762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19800000"/>
            </a:lightRig>
          </a:scene3d>
          <a:sp3d prstMaterial="metal">
            <a:bevelT w="38100" h="38100"/>
          </a:sp3d>
        </a:effectStyle>
        <a:effectStyle>
          <a:effectLst>
            <a:outerShdw blurRad="114300" dist="114300" dir="5400000" rotWithShape="0">
              <a:srgbClr val="000000">
                <a:alpha val="7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plastic"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821</TotalTime>
  <Words>208</Words>
  <Application>Microsoft Office PowerPoint</Application>
  <PresentationFormat>Экран (4:3)</PresentationFormat>
  <Paragraphs>52</Paragraphs>
  <Slides>16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Базовая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putnik</dc:creator>
  <cp:lastModifiedBy>Я</cp:lastModifiedBy>
  <cp:revision>66</cp:revision>
  <dcterms:created xsi:type="dcterms:W3CDTF">2010-02-28T11:05:18Z</dcterms:created>
  <dcterms:modified xsi:type="dcterms:W3CDTF">2015-03-17T10:21:24Z</dcterms:modified>
</cp:coreProperties>
</file>