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</p:sldMasterIdLst>
  <p:sldIdLst>
    <p:sldId id="256" r:id="rId4"/>
    <p:sldId id="266" r:id="rId5"/>
    <p:sldId id="262" r:id="rId6"/>
    <p:sldId id="263" r:id="rId7"/>
    <p:sldId id="26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72538" cy="6858000"/>
            <a:chOff x="0" y="0"/>
            <a:chExt cx="5589" cy="4320"/>
          </a:xfrm>
        </p:grpSpPr>
        <p:sp>
          <p:nvSpPr>
            <p:cNvPr id="5" name="Rectangle 3" descr="Stationery"/>
            <p:cNvSpPr>
              <a:spLocks noChangeArrowheads="1"/>
            </p:cNvSpPr>
            <p:nvPr/>
          </p:nvSpPr>
          <p:spPr bwMode="white">
            <a:xfrm>
              <a:off x="336" y="150"/>
              <a:ext cx="5253" cy="4026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402000"/>
                </a:solidFill>
              </a:endParaRPr>
            </a:p>
          </p:txBody>
        </p:sp>
        <p:pic>
          <p:nvPicPr>
            <p:cNvPr id="6" name="Picture 4" descr="minispir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0" y="0"/>
              <a:ext cx="67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3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962025" y="1925638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Щелчок правит образец заголовка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647825" y="3738563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ru-RU"/>
              <a:t>Щелчок правит образец подзаголовка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962025" y="6100763"/>
            <a:ext cx="1905000" cy="457200"/>
          </a:xfrm>
        </p:spPr>
        <p:txBody>
          <a:bodyPr/>
          <a:lstStyle>
            <a:lvl1pPr>
              <a:defRPr smtClean="0">
                <a:solidFill>
                  <a:srgbClr val="A0836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400425" y="6100763"/>
            <a:ext cx="2895600" cy="457200"/>
          </a:xfrm>
        </p:spPr>
        <p:txBody>
          <a:bodyPr/>
          <a:lstStyle>
            <a:lvl1pPr>
              <a:defRPr smtClean="0">
                <a:solidFill>
                  <a:srgbClr val="A0836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29425" y="6100763"/>
            <a:ext cx="1905000" cy="457200"/>
          </a:xfrm>
        </p:spPr>
        <p:txBody>
          <a:bodyPr/>
          <a:lstStyle>
            <a:lvl1pPr>
              <a:defRPr smtClean="0">
                <a:solidFill>
                  <a:srgbClr val="A08366"/>
                </a:solidFill>
              </a:defRPr>
            </a:lvl1pPr>
          </a:lstStyle>
          <a:p>
            <a:pPr>
              <a:defRPr/>
            </a:pPr>
            <a:fld id="{1A122579-AA60-4270-ABF8-AA511F299E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952938"/>
      </p:ext>
    </p:extLst>
  </p:cSld>
  <p:clrMapOvr>
    <a:masterClrMapping/>
  </p:clrMapOvr>
  <p:transition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2E73CC-FD2D-42BD-B7E6-A75ACE953DC9}" type="slidenum">
              <a:rPr lang="ru-RU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91525"/>
      </p:ext>
    </p:extLst>
  </p:cSld>
  <p:clrMapOvr>
    <a:masterClrMapping/>
  </p:clrMapOvr>
  <p:transition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C2581-64BE-4488-B39A-A6580DF126D2}" type="slidenum">
              <a:rPr lang="ru-RU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733923"/>
      </p:ext>
    </p:extLst>
  </p:cSld>
  <p:clrMapOvr>
    <a:masterClrMapping/>
  </p:clrMapOvr>
  <p:transition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906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5C5201-74CF-46BB-98A2-CF7F76E95215}" type="slidenum">
              <a:rPr lang="ru-RU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05116"/>
      </p:ext>
    </p:extLst>
  </p:cSld>
  <p:clrMapOvr>
    <a:masterClrMapping/>
  </p:clrMapOvr>
  <p:transition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A999EE-BEE8-4F18-860C-14D361410D23}" type="slidenum">
              <a:rPr lang="ru-RU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028077"/>
      </p:ext>
    </p:extLst>
  </p:cSld>
  <p:clrMapOvr>
    <a:masterClrMapping/>
  </p:clrMapOvr>
  <p:transition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BBD38-9937-404B-8673-260331980D59}" type="slidenum">
              <a:rPr lang="ru-RU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937937"/>
      </p:ext>
    </p:extLst>
  </p:cSld>
  <p:clrMapOvr>
    <a:masterClrMapping/>
  </p:clrMapOvr>
  <p:transition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3BC45-D9D4-4A7D-9BED-B3C446E9E69A}" type="slidenum">
              <a:rPr lang="ru-RU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900563"/>
      </p:ext>
    </p:extLst>
  </p:cSld>
  <p:clrMapOvr>
    <a:masterClrMapping/>
  </p:clrMapOvr>
  <p:transition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17B3D-DBDE-4A17-8A94-EE7B37D75FE4}" type="slidenum">
              <a:rPr lang="ru-RU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181911"/>
      </p:ext>
    </p:extLst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23B1A-76DF-4FF8-85A2-28686B78FA10}" type="slidenum">
              <a:rPr lang="ru-RU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638795"/>
      </p:ext>
    </p:extLst>
  </p:cSld>
  <p:clrMapOvr>
    <a:masterClrMapping/>
  </p:clrMapOvr>
  <p:transition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599490-9734-41EC-A496-DDFA57398C36}" type="slidenum">
              <a:rPr lang="ru-RU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893028"/>
      </p:ext>
    </p:extLst>
  </p:cSld>
  <p:clrMapOvr>
    <a:masterClrMapping/>
  </p:clrMapOvr>
  <p:transition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90600" y="4572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B8EF1-6A6F-4EB5-9C73-40E08DED735E}" type="slidenum">
              <a:rPr lang="ru-RU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407667"/>
      </p:ext>
    </p:extLst>
  </p:cSld>
  <p:clrMapOvr>
    <a:masterClrMapping/>
  </p:clrMapOvr>
  <p:transition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72538" cy="6858000"/>
            <a:chOff x="0" y="0"/>
            <a:chExt cx="5589" cy="4320"/>
          </a:xfrm>
        </p:grpSpPr>
        <p:sp>
          <p:nvSpPr>
            <p:cNvPr id="5" name="Rectangle 3" descr="Stationery"/>
            <p:cNvSpPr>
              <a:spLocks noChangeArrowheads="1"/>
            </p:cNvSpPr>
            <p:nvPr/>
          </p:nvSpPr>
          <p:spPr bwMode="white">
            <a:xfrm>
              <a:off x="336" y="150"/>
              <a:ext cx="5253" cy="4026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402000"/>
                </a:solidFill>
              </a:endParaRPr>
            </a:p>
          </p:txBody>
        </p:sp>
        <p:pic>
          <p:nvPicPr>
            <p:cNvPr id="6" name="Picture 4" descr="minispir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0" y="0"/>
              <a:ext cx="67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3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962025" y="1925638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Щелчок правит образец заголовка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647825" y="3738563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ru-RU"/>
              <a:t>Щелчок правит образец подзаголовка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962025" y="6100763"/>
            <a:ext cx="1905000" cy="457200"/>
          </a:xfrm>
        </p:spPr>
        <p:txBody>
          <a:bodyPr/>
          <a:lstStyle>
            <a:lvl1pPr>
              <a:defRPr smtClean="0">
                <a:solidFill>
                  <a:srgbClr val="A0836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400425" y="6100763"/>
            <a:ext cx="2895600" cy="457200"/>
          </a:xfrm>
        </p:spPr>
        <p:txBody>
          <a:bodyPr/>
          <a:lstStyle>
            <a:lvl1pPr>
              <a:defRPr smtClean="0">
                <a:solidFill>
                  <a:srgbClr val="A0836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29425" y="6100763"/>
            <a:ext cx="1905000" cy="457200"/>
          </a:xfrm>
        </p:spPr>
        <p:txBody>
          <a:bodyPr/>
          <a:lstStyle>
            <a:lvl1pPr>
              <a:defRPr smtClean="0">
                <a:solidFill>
                  <a:srgbClr val="A08366"/>
                </a:solidFill>
              </a:defRPr>
            </a:lvl1pPr>
          </a:lstStyle>
          <a:p>
            <a:pPr>
              <a:defRPr/>
            </a:pPr>
            <a:fld id="{1A122579-AA60-4270-ABF8-AA511F299E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804754"/>
      </p:ext>
    </p:extLst>
  </p:cSld>
  <p:clrMapOvr>
    <a:masterClrMapping/>
  </p:clrMapOvr>
  <p:transition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2E73CC-FD2D-42BD-B7E6-A75ACE953DC9}" type="slidenum">
              <a:rPr lang="ru-RU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625125"/>
      </p:ext>
    </p:extLst>
  </p:cSld>
  <p:clrMapOvr>
    <a:masterClrMapping/>
  </p:clrMapOvr>
  <p:transition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C2581-64BE-4488-B39A-A6580DF126D2}" type="slidenum">
              <a:rPr lang="ru-RU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735648"/>
      </p:ext>
    </p:extLst>
  </p:cSld>
  <p:clrMapOvr>
    <a:masterClrMapping/>
  </p:clrMapOvr>
  <p:transition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906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5C5201-74CF-46BB-98A2-CF7F76E95215}" type="slidenum">
              <a:rPr lang="ru-RU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879791"/>
      </p:ext>
    </p:extLst>
  </p:cSld>
  <p:clrMapOvr>
    <a:masterClrMapping/>
  </p:clrMapOvr>
  <p:transition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A999EE-BEE8-4F18-860C-14D361410D23}" type="slidenum">
              <a:rPr lang="ru-RU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568952"/>
      </p:ext>
    </p:extLst>
  </p:cSld>
  <p:clrMapOvr>
    <a:masterClrMapping/>
  </p:clrMapOvr>
  <p:transition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BBD38-9937-404B-8673-260331980D59}" type="slidenum">
              <a:rPr lang="ru-RU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422491"/>
      </p:ext>
    </p:extLst>
  </p:cSld>
  <p:clrMapOvr>
    <a:masterClrMapping/>
  </p:clrMapOvr>
  <p:transition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3BC45-D9D4-4A7D-9BED-B3C446E9E69A}" type="slidenum">
              <a:rPr lang="ru-RU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269069"/>
      </p:ext>
    </p:extLst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17B3D-DBDE-4A17-8A94-EE7B37D75FE4}" type="slidenum">
              <a:rPr lang="ru-RU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570281"/>
      </p:ext>
    </p:extLst>
  </p:cSld>
  <p:clrMapOvr>
    <a:masterClrMapping/>
  </p:clrMapOvr>
  <p:transition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23B1A-76DF-4FF8-85A2-28686B78FA10}" type="slidenum">
              <a:rPr lang="ru-RU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005709"/>
      </p:ext>
    </p:extLst>
  </p:cSld>
  <p:clrMapOvr>
    <a:masterClrMapping/>
  </p:clrMapOvr>
  <p:transition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599490-9734-41EC-A496-DDFA57398C36}" type="slidenum">
              <a:rPr lang="ru-RU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002859"/>
      </p:ext>
    </p:extLst>
  </p:cSld>
  <p:clrMapOvr>
    <a:masterClrMapping/>
  </p:clrMapOvr>
  <p:transition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90600" y="4572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B8EF1-6A6F-4EB5-9C73-40E08DED735E}" type="slidenum">
              <a:rPr lang="ru-RU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21938"/>
      </p:ext>
    </p:extLst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8C735A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872538" cy="6858000"/>
            <a:chOff x="0" y="0"/>
            <a:chExt cx="5589" cy="4320"/>
          </a:xfrm>
        </p:grpSpPr>
        <p:sp>
          <p:nvSpPr>
            <p:cNvPr id="17411" name="Rectangle 3"/>
            <p:cNvSpPr>
              <a:spLocks noChangeArrowheads="1"/>
            </p:cNvSpPr>
            <p:nvPr/>
          </p:nvSpPr>
          <p:spPr bwMode="ltGray">
            <a:xfrm>
              <a:off x="336" y="150"/>
              <a:ext cx="5253" cy="402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402000"/>
                </a:solidFill>
              </a:endParaRPr>
            </a:p>
          </p:txBody>
        </p:sp>
        <p:pic>
          <p:nvPicPr>
            <p:cNvPr id="1033" name="Picture 4" descr="minispir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0" y="0"/>
              <a:ext cx="67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3" name="Line 5"/>
            <p:cNvSpPr>
              <a:spLocks noChangeShapeType="1"/>
            </p:cNvSpPr>
            <p:nvPr/>
          </p:nvSpPr>
          <p:spPr bwMode="ltGray">
            <a:xfrm>
              <a:off x="640" y="1008"/>
              <a:ext cx="4880" cy="0"/>
            </a:xfrm>
            <a:prstGeom prst="line">
              <a:avLst/>
            </a:prstGeom>
            <a:noFill/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402000"/>
                </a:solidFill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4572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8288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41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0960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 smtClean="0">
                <a:solidFill>
                  <a:schemeClr val="bg2"/>
                </a:solidFill>
              </a:defRPr>
            </a:lvl1pPr>
          </a:lstStyle>
          <a:p>
            <a:pPr eaLnBrk="0" fontAlgn="base" hangingPunct="0">
              <a:spcAft>
                <a:spcPct val="0"/>
              </a:spcAft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1741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0960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 smtClean="0">
                <a:solidFill>
                  <a:schemeClr val="bg2"/>
                </a:solidFill>
              </a:defRPr>
            </a:lvl1pPr>
          </a:lstStyle>
          <a:p>
            <a:pPr eaLnBrk="0" fontAlgn="base" hangingPunct="0">
              <a:spcAft>
                <a:spcPct val="0"/>
              </a:spcAft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1741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960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 smtClean="0">
                <a:solidFill>
                  <a:schemeClr val="bg2"/>
                </a:solidFill>
              </a:defRPr>
            </a:lvl1pPr>
          </a:lstStyle>
          <a:p>
            <a:pPr eaLnBrk="0" fontAlgn="base" hangingPunct="0">
              <a:spcAft>
                <a:spcPct val="0"/>
              </a:spcAft>
              <a:defRPr/>
            </a:pPr>
            <a:fld id="{35410A28-8C26-4EAE-A413-B837FDB13B7C}" type="slidenum">
              <a:rPr lang="ru-RU">
                <a:solidFill>
                  <a:srgbClr val="A08366"/>
                </a:solidFill>
              </a:rPr>
              <a:pPr eaLnBrk="0" fontAlgn="base" hangingPunct="0"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071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Monotype Sorts" pitchFamily="2" charset="2"/>
        <a:buChar char="4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8C735A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872538" cy="6858000"/>
            <a:chOff x="0" y="0"/>
            <a:chExt cx="5589" cy="4320"/>
          </a:xfrm>
        </p:grpSpPr>
        <p:sp>
          <p:nvSpPr>
            <p:cNvPr id="17411" name="Rectangle 3"/>
            <p:cNvSpPr>
              <a:spLocks noChangeArrowheads="1"/>
            </p:cNvSpPr>
            <p:nvPr/>
          </p:nvSpPr>
          <p:spPr bwMode="ltGray">
            <a:xfrm>
              <a:off x="336" y="150"/>
              <a:ext cx="5253" cy="402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402000"/>
                </a:solidFill>
              </a:endParaRPr>
            </a:p>
          </p:txBody>
        </p:sp>
        <p:pic>
          <p:nvPicPr>
            <p:cNvPr id="1033" name="Picture 4" descr="minispir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0" y="0"/>
              <a:ext cx="67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3" name="Line 5"/>
            <p:cNvSpPr>
              <a:spLocks noChangeShapeType="1"/>
            </p:cNvSpPr>
            <p:nvPr/>
          </p:nvSpPr>
          <p:spPr bwMode="ltGray">
            <a:xfrm>
              <a:off x="640" y="1008"/>
              <a:ext cx="4880" cy="0"/>
            </a:xfrm>
            <a:prstGeom prst="line">
              <a:avLst/>
            </a:prstGeom>
            <a:noFill/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402000"/>
                </a:solidFill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4572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8288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41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0960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 smtClean="0">
                <a:solidFill>
                  <a:schemeClr val="bg2"/>
                </a:solidFill>
              </a:defRPr>
            </a:lvl1pPr>
          </a:lstStyle>
          <a:p>
            <a:pPr eaLnBrk="0" fontAlgn="base" hangingPunct="0">
              <a:spcAft>
                <a:spcPct val="0"/>
              </a:spcAft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1741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0960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 smtClean="0">
                <a:solidFill>
                  <a:schemeClr val="bg2"/>
                </a:solidFill>
              </a:defRPr>
            </a:lvl1pPr>
          </a:lstStyle>
          <a:p>
            <a:pPr eaLnBrk="0" fontAlgn="base" hangingPunct="0">
              <a:spcAft>
                <a:spcPct val="0"/>
              </a:spcAft>
              <a:defRPr/>
            </a:pPr>
            <a:endParaRPr lang="ru-RU">
              <a:solidFill>
                <a:srgbClr val="A08366"/>
              </a:solidFill>
            </a:endParaRPr>
          </a:p>
        </p:txBody>
      </p:sp>
      <p:sp>
        <p:nvSpPr>
          <p:cNvPr id="1741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960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 smtClean="0">
                <a:solidFill>
                  <a:schemeClr val="bg2"/>
                </a:solidFill>
              </a:defRPr>
            </a:lvl1pPr>
          </a:lstStyle>
          <a:p>
            <a:pPr eaLnBrk="0" fontAlgn="base" hangingPunct="0">
              <a:spcAft>
                <a:spcPct val="0"/>
              </a:spcAft>
              <a:defRPr/>
            </a:pPr>
            <a:fld id="{35410A28-8C26-4EAE-A413-B837FDB13B7C}" type="slidenum">
              <a:rPr lang="ru-RU">
                <a:solidFill>
                  <a:srgbClr val="A08366"/>
                </a:solidFill>
              </a:rPr>
              <a:pPr eaLnBrk="0" fontAlgn="base" hangingPunct="0"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A08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611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ip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Monotype Sorts" pitchFamily="2" charset="2"/>
        <a:buChar char="4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5"/>
          <p:cNvSpPr>
            <a:spLocks noGrp="1"/>
          </p:cNvSpPr>
          <p:nvPr>
            <p:ph type="ctrTitle"/>
          </p:nvPr>
        </p:nvSpPr>
        <p:spPr>
          <a:xfrm>
            <a:off x="971600" y="908720"/>
            <a:ext cx="7772400" cy="2592288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ea typeface="Calibri"/>
              </a:rPr>
              <a:t>Государственное учреждение образования</a:t>
            </a:r>
            <a:br>
              <a:rPr lang="ru-RU" sz="2400" b="1" dirty="0" smtClean="0">
                <a:solidFill>
                  <a:schemeClr val="tx1"/>
                </a:solidFill>
                <a:ea typeface="Calibri"/>
              </a:rPr>
            </a:br>
            <a:r>
              <a:rPr lang="ru-RU" sz="2400" b="1" dirty="0" smtClean="0">
                <a:solidFill>
                  <a:schemeClr val="tx1"/>
                </a:solidFill>
                <a:ea typeface="Calibri"/>
              </a:rPr>
              <a:t>«Средняя школа № 21 г. Орши»</a:t>
            </a:r>
            <a:br>
              <a:rPr lang="ru-RU" sz="2400" b="1" dirty="0" smtClean="0">
                <a:solidFill>
                  <a:schemeClr val="tx1"/>
                </a:solidFill>
                <a:ea typeface="Calibri"/>
              </a:rPr>
            </a:br>
            <a:r>
              <a:rPr lang="ru-RU" sz="2400" b="1" dirty="0" smtClean="0">
                <a:solidFill>
                  <a:schemeClr val="tx1"/>
                </a:solidFill>
                <a:ea typeface="Calibri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a typeface="Calibri"/>
              </a:rPr>
            </a:br>
            <a:r>
              <a:rPr lang="ru-RU" sz="2400" b="1" dirty="0" smtClean="0">
                <a:solidFill>
                  <a:schemeClr val="tx1"/>
                </a:solidFill>
                <a:ea typeface="Calibri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a typeface="Calibri"/>
              </a:rPr>
            </a:br>
            <a:r>
              <a:rPr lang="ru-RU" sz="2400" b="1" dirty="0">
                <a:solidFill>
                  <a:schemeClr val="tx1"/>
                </a:solidFill>
                <a:ea typeface="Calibri"/>
              </a:rPr>
              <a:t/>
            </a:r>
            <a:br>
              <a:rPr lang="ru-RU" sz="2400" b="1" dirty="0">
                <a:solidFill>
                  <a:schemeClr val="tx1"/>
                </a:solidFill>
                <a:ea typeface="Calibri"/>
              </a:rPr>
            </a:br>
            <a:r>
              <a:rPr lang="ru-RU" sz="2800" b="1" dirty="0" smtClean="0">
                <a:solidFill>
                  <a:srgbClr val="002060"/>
                </a:solidFill>
                <a:ea typeface="Calibri"/>
              </a:rPr>
              <a:t>Диагностика психолого-педагогической и общекультурной готовности педагогов школы к самообразованию</a:t>
            </a:r>
            <a:r>
              <a:rPr lang="ru-RU" sz="2800" b="1" dirty="0" smtClean="0">
                <a:solidFill>
                  <a:srgbClr val="002060"/>
                </a:solidFill>
                <a:ea typeface="Calibri"/>
              </a:rPr>
              <a:t> </a:t>
            </a:r>
            <a:endParaRPr lang="ru-RU" sz="2800" b="1" dirty="0" smtClean="0">
              <a:solidFill>
                <a:srgbClr val="002060"/>
              </a:solidFill>
            </a:endParaRPr>
          </a:p>
        </p:txBody>
      </p:sp>
      <p:sp>
        <p:nvSpPr>
          <p:cNvPr id="3075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647824" y="5445224"/>
            <a:ext cx="7172647" cy="864096"/>
          </a:xfrm>
        </p:spPr>
        <p:txBody>
          <a:bodyPr/>
          <a:lstStyle/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Педагог-психолог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Спиридонова Л.А.</a:t>
            </a:r>
          </a:p>
        </p:txBody>
      </p:sp>
    </p:spTree>
    <p:extLst>
      <p:ext uri="{BB962C8B-B14F-4D97-AF65-F5344CB8AC3E}">
        <p14:creationId xmlns:p14="http://schemas.microsoft.com/office/powerpoint/2010/main" val="151154860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6"/>
          <p:cNvSpPr>
            <a:spLocks noGrp="1"/>
          </p:cNvSpPr>
          <p:nvPr>
            <p:ph idx="1"/>
          </p:nvPr>
        </p:nvSpPr>
        <p:spPr>
          <a:xfrm>
            <a:off x="899592" y="692696"/>
            <a:ext cx="7772400" cy="5250904"/>
          </a:xfrm>
        </p:spPr>
        <p:txBody>
          <a:bodyPr/>
          <a:lstStyle/>
          <a:p>
            <a:pPr marL="0" indent="0"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Georgia" pitchFamily="18" charset="0"/>
              </a:rPr>
              <a:t>Познав самого себя, никто не останется тем, кто он есть.</a:t>
            </a:r>
          </a:p>
          <a:p>
            <a:pPr marL="0" indent="0" algn="r">
              <a:buNone/>
            </a:pPr>
            <a:r>
              <a:rPr lang="ru-RU" sz="2400" dirty="0" smtClean="0">
                <a:latin typeface="Georgia" pitchFamily="18" charset="0"/>
              </a:rPr>
              <a:t>Томас </a:t>
            </a:r>
            <a:r>
              <a:rPr lang="ru-RU" sz="2400" dirty="0" smtClean="0">
                <a:latin typeface="Georgia" pitchFamily="18" charset="0"/>
              </a:rPr>
              <a:t>Мани</a:t>
            </a:r>
          </a:p>
          <a:p>
            <a:pPr marL="0" indent="0"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Georgia" pitchFamily="18" charset="0"/>
              </a:rPr>
              <a:t>Учитель </a:t>
            </a:r>
            <a:r>
              <a:rPr lang="ru-RU" sz="2400" b="1" i="1" dirty="0">
                <a:solidFill>
                  <a:srgbClr val="002060"/>
                </a:solidFill>
                <a:latin typeface="Georgia" pitchFamily="18" charset="0"/>
              </a:rPr>
              <a:t>живёт до тех пор, пока учится, как только он перестает учиться, в нём умирает </a:t>
            </a:r>
            <a:r>
              <a:rPr lang="ru-RU" sz="2400" b="1" i="1" dirty="0" smtClean="0">
                <a:solidFill>
                  <a:srgbClr val="002060"/>
                </a:solidFill>
                <a:latin typeface="Georgia" pitchFamily="18" charset="0"/>
              </a:rPr>
              <a:t>учитель.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                                                                      </a:t>
            </a:r>
            <a:r>
              <a:rPr lang="ru-RU" sz="2400" dirty="0" err="1" smtClean="0">
                <a:solidFill>
                  <a:srgbClr val="0D1216"/>
                </a:solidFill>
                <a:latin typeface="Georgia" pitchFamily="18" charset="0"/>
              </a:rPr>
              <a:t>К.Д.Ушинский</a:t>
            </a:r>
            <a:endParaRPr lang="ru-RU" sz="2400" dirty="0" smtClean="0">
              <a:solidFill>
                <a:srgbClr val="0D1216"/>
              </a:solidFill>
              <a:latin typeface="Georgia" pitchFamily="18" charset="0"/>
            </a:endParaRPr>
          </a:p>
          <a:p>
            <a:pPr marL="0" indent="0">
              <a:buNone/>
            </a:pPr>
            <a:endParaRPr lang="ru-RU" sz="2400" b="1" dirty="0" smtClean="0">
              <a:latin typeface="Georgia" pitchFamily="18" charset="0"/>
            </a:endParaRPr>
          </a:p>
          <a:p>
            <a:pPr marL="0" indent="0"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Georgia" pitchFamily="18" charset="0"/>
              </a:rPr>
              <a:t>И маленькая победа над собой делает человека намного сильнее.</a:t>
            </a:r>
          </a:p>
          <a:p>
            <a:pPr marL="0" indent="0" algn="r">
              <a:buNone/>
            </a:pPr>
            <a:r>
              <a:rPr lang="ru-RU" sz="2400" dirty="0" err="1" smtClean="0">
                <a:latin typeface="Georgia" pitchFamily="18" charset="0"/>
              </a:rPr>
              <a:t>М.Горький</a:t>
            </a:r>
            <a:endParaRPr lang="ru-RU" sz="2400" dirty="0" smtClean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13097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5"/>
          <p:cNvSpPr>
            <a:spLocks noGrp="1"/>
          </p:cNvSpPr>
          <p:nvPr>
            <p:ph type="title"/>
          </p:nvPr>
        </p:nvSpPr>
        <p:spPr>
          <a:xfrm>
            <a:off x="990600" y="692696"/>
            <a:ext cx="7772400" cy="360040"/>
          </a:xfrm>
        </p:spPr>
        <p:txBody>
          <a:bodyPr/>
          <a:lstStyle/>
          <a:p>
            <a:pPr marL="342900" lvl="0" indent="-342900" algn="ctr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</a:pP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Стимулирующие факторы:</a:t>
            </a: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/>
            </a:r>
            <a:b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</a:br>
            <a:endParaRPr lang="ru-RU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9" name="Содержимое 6"/>
          <p:cNvSpPr>
            <a:spLocks noGrp="1"/>
          </p:cNvSpPr>
          <p:nvPr>
            <p:ph idx="1"/>
          </p:nvPr>
        </p:nvSpPr>
        <p:spPr>
          <a:xfrm>
            <a:off x="827584" y="836712"/>
            <a:ext cx="8064896" cy="5616624"/>
          </a:xfrm>
        </p:spPr>
        <p:txBody>
          <a:bodyPr numCol="2"/>
          <a:lstStyle/>
          <a:p>
            <a:pPr marL="0" lv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600" b="1" u="sng" dirty="0" smtClean="0">
                <a:ea typeface="Calibri"/>
                <a:cs typeface="Times New Roman"/>
              </a:rPr>
              <a:t>2017-2018 учебный год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 smtClean="0">
                <a:solidFill>
                  <a:srgbClr val="C00000"/>
                </a:solidFill>
                <a:ea typeface="Calibri"/>
                <a:cs typeface="Times New Roman"/>
              </a:rPr>
              <a:t>Занятия </a:t>
            </a:r>
            <a:r>
              <a:rPr lang="ru-RU" sz="1600" b="1" dirty="0">
                <a:solidFill>
                  <a:srgbClr val="C00000"/>
                </a:solidFill>
                <a:ea typeface="Calibri"/>
                <a:cs typeface="Times New Roman"/>
              </a:rPr>
              <a:t>самообразованием – 88,2 %</a:t>
            </a:r>
            <a:endParaRPr lang="ru-RU" sz="16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solidFill>
                  <a:srgbClr val="C00000"/>
                </a:solidFill>
                <a:ea typeface="Calibri"/>
                <a:cs typeface="Times New Roman"/>
              </a:rPr>
              <a:t>Интерес к работе – 82,3 %</a:t>
            </a:r>
            <a:endParaRPr lang="ru-RU" sz="16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solidFill>
                  <a:srgbClr val="C00000"/>
                </a:solidFill>
                <a:ea typeface="Calibri"/>
                <a:cs typeface="Times New Roman"/>
              </a:rPr>
              <a:t>Обучение на курсах – 76,5 %</a:t>
            </a:r>
            <a:endParaRPr lang="ru-RU" sz="16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solidFill>
                  <a:srgbClr val="C00000"/>
                </a:solidFill>
                <a:ea typeface="Calibri"/>
                <a:cs typeface="Times New Roman"/>
              </a:rPr>
              <a:t>Школьная методическая работа – 70,6 </a:t>
            </a:r>
            <a:r>
              <a:rPr lang="ru-RU" sz="1600" dirty="0">
                <a:solidFill>
                  <a:srgbClr val="C00000"/>
                </a:solidFill>
                <a:ea typeface="Calibri"/>
                <a:cs typeface="Times New Roman"/>
              </a:rPr>
              <a:t>%</a:t>
            </a:r>
            <a:endParaRPr lang="ru-RU" sz="16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ea typeface="Calibri"/>
                <a:cs typeface="Times New Roman"/>
              </a:rPr>
              <a:t>Пример и влияние коллег; возрастающая ответственность – 58,8 %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ea typeface="Calibri"/>
                <a:cs typeface="Times New Roman"/>
              </a:rPr>
              <a:t>Пример и влияние руководителей – 52,9 %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ea typeface="Calibri"/>
                <a:cs typeface="Times New Roman"/>
              </a:rPr>
              <a:t>Новизна деятельности, условия работы и возможность экспериментирования; доверие коллег и администрации – 47,1 %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ea typeface="Calibri"/>
                <a:cs typeface="Times New Roman"/>
              </a:rPr>
              <a:t>Возможность получения признания в коллективе – 41,2 %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ea typeface="Calibri"/>
                <a:cs typeface="Times New Roman"/>
              </a:rPr>
              <a:t>Организация труда в школе – 35,3 </a:t>
            </a:r>
            <a:r>
              <a:rPr lang="ru-RU" sz="1600" dirty="0" smtClean="0">
                <a:ea typeface="Calibri"/>
                <a:cs typeface="Times New Roman"/>
              </a:rPr>
              <a:t>%</a:t>
            </a:r>
            <a:endParaRPr lang="ru-RU" sz="1600" dirty="0" smtClean="0">
              <a:latin typeface="Calibri"/>
              <a:ea typeface="Calibri"/>
              <a:cs typeface="Times New Roman"/>
            </a:endParaRP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1600" dirty="0" smtClean="0">
              <a:ea typeface="Calibri"/>
              <a:cs typeface="Times New Roman"/>
            </a:endParaRPr>
          </a:p>
          <a:p>
            <a:pPr marL="0" lv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600" b="1" u="sng" dirty="0" smtClean="0">
                <a:ea typeface="Calibri"/>
                <a:cs typeface="Times New Roman"/>
              </a:rPr>
              <a:t>2016-2017 учебный год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  <a:buClrTx/>
              <a:buFont typeface="+mj-lt"/>
              <a:buAutoNum type="arabicPeriod"/>
            </a:pPr>
            <a:r>
              <a:rPr lang="ru-RU" sz="1600" b="1" dirty="0" smtClean="0">
                <a:solidFill>
                  <a:srgbClr val="C00000"/>
                </a:solidFill>
                <a:ea typeface="Calibri"/>
                <a:cs typeface="Times New Roman"/>
              </a:rPr>
              <a:t>Интерес </a:t>
            </a:r>
            <a:r>
              <a:rPr lang="ru-RU" sz="1600" b="1" dirty="0">
                <a:solidFill>
                  <a:srgbClr val="C00000"/>
                </a:solidFill>
                <a:ea typeface="Calibri"/>
                <a:cs typeface="Times New Roman"/>
              </a:rPr>
              <a:t>к работе – </a:t>
            </a:r>
            <a:r>
              <a:rPr lang="ru-RU" sz="1600" b="1" dirty="0" smtClean="0">
                <a:solidFill>
                  <a:srgbClr val="C00000"/>
                </a:solidFill>
                <a:ea typeface="Calibri"/>
                <a:cs typeface="Times New Roman"/>
              </a:rPr>
              <a:t>62,2 %</a:t>
            </a:r>
            <a:endParaRPr lang="ru-RU" sz="1600" b="1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ClrTx/>
              <a:buFont typeface="+mj-lt"/>
              <a:buAutoNum type="arabicPeriod"/>
            </a:pPr>
            <a:r>
              <a:rPr lang="ru-RU" sz="1600" b="1" dirty="0">
                <a:solidFill>
                  <a:srgbClr val="C00000"/>
                </a:solidFill>
                <a:ea typeface="Calibri"/>
                <a:cs typeface="Times New Roman"/>
              </a:rPr>
              <a:t>Занятия самообразованием – </a:t>
            </a:r>
            <a:r>
              <a:rPr lang="ru-RU" sz="1600" b="1" dirty="0" smtClean="0">
                <a:solidFill>
                  <a:srgbClr val="C00000"/>
                </a:solidFill>
                <a:ea typeface="Calibri"/>
                <a:cs typeface="Times New Roman"/>
              </a:rPr>
              <a:t>57,8 %</a:t>
            </a:r>
            <a:endParaRPr lang="ru-RU" sz="1600" b="1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ClrTx/>
              <a:buFont typeface="+mj-lt"/>
              <a:buAutoNum type="arabicPeriod"/>
            </a:pPr>
            <a:r>
              <a:rPr lang="ru-RU" sz="1600" b="1" dirty="0">
                <a:solidFill>
                  <a:srgbClr val="C00000"/>
                </a:solidFill>
                <a:ea typeface="Calibri"/>
                <a:cs typeface="Times New Roman"/>
              </a:rPr>
              <a:t>Школьная методическая работа – </a:t>
            </a:r>
            <a:r>
              <a:rPr lang="ru-RU" sz="1600" b="1" dirty="0" smtClean="0">
                <a:solidFill>
                  <a:srgbClr val="C00000"/>
                </a:solidFill>
                <a:ea typeface="Calibri"/>
                <a:cs typeface="Times New Roman"/>
              </a:rPr>
              <a:t>55,5 %</a:t>
            </a:r>
            <a:endParaRPr lang="ru-RU" sz="1600" b="1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ClrTx/>
              <a:buFont typeface="+mj-lt"/>
              <a:buAutoNum type="arabicPeriod"/>
            </a:pPr>
            <a:r>
              <a:rPr lang="ru-RU" sz="1600" b="1" dirty="0">
                <a:solidFill>
                  <a:srgbClr val="C00000"/>
                </a:solidFill>
                <a:ea typeface="Calibri"/>
                <a:cs typeface="Times New Roman"/>
              </a:rPr>
              <a:t>Пример и влияние коллег – </a:t>
            </a:r>
            <a:r>
              <a:rPr lang="ru-RU" sz="1600" b="1" dirty="0" smtClean="0">
                <a:solidFill>
                  <a:srgbClr val="C00000"/>
                </a:solidFill>
                <a:ea typeface="Calibri"/>
                <a:cs typeface="Times New Roman"/>
              </a:rPr>
              <a:t>51,1 %</a:t>
            </a:r>
            <a:endParaRPr lang="ru-RU" sz="1600" b="1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ClrTx/>
              <a:buFont typeface="+mj-lt"/>
              <a:buAutoNum type="arabicPeriod"/>
            </a:pPr>
            <a:r>
              <a:rPr lang="ru-RU" sz="1600" dirty="0">
                <a:ea typeface="Calibri"/>
                <a:cs typeface="Times New Roman"/>
              </a:rPr>
              <a:t>Возрастающая ответственность – </a:t>
            </a:r>
            <a:r>
              <a:rPr lang="ru-RU" sz="1600" dirty="0" smtClean="0">
                <a:ea typeface="Calibri"/>
                <a:cs typeface="Times New Roman"/>
              </a:rPr>
              <a:t>44,4 %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  <a:buClrTx/>
              <a:buFont typeface="+mj-lt"/>
              <a:buAutoNum type="arabicPeriod"/>
            </a:pPr>
            <a:r>
              <a:rPr lang="ru-RU" sz="1600" dirty="0" smtClean="0">
                <a:effectLst/>
                <a:latin typeface="Calibri"/>
                <a:ea typeface="Calibri"/>
                <a:cs typeface="Times New Roman"/>
              </a:rPr>
              <a:t> </a:t>
            </a:r>
            <a:r>
              <a:rPr lang="ru-RU" sz="1600" dirty="0" smtClean="0">
                <a:ea typeface="Calibri"/>
                <a:cs typeface="Times New Roman"/>
              </a:rPr>
              <a:t>Организация </a:t>
            </a:r>
            <a:r>
              <a:rPr lang="ru-RU" sz="1600" dirty="0">
                <a:ea typeface="Calibri"/>
                <a:cs typeface="Times New Roman"/>
              </a:rPr>
              <a:t>труда в школе – </a:t>
            </a:r>
            <a:r>
              <a:rPr lang="ru-RU" sz="1600" dirty="0" smtClean="0">
                <a:ea typeface="Calibri"/>
                <a:cs typeface="Times New Roman"/>
              </a:rPr>
              <a:t>40 %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ClrTx/>
              <a:buFont typeface="+mj-lt"/>
              <a:buAutoNum type="arabicPeriod"/>
            </a:pPr>
            <a:r>
              <a:rPr lang="ru-RU" sz="1600" dirty="0">
                <a:ea typeface="Calibri"/>
                <a:cs typeface="Times New Roman"/>
              </a:rPr>
              <a:t>Обучение на курсах – </a:t>
            </a:r>
            <a:r>
              <a:rPr lang="ru-RU" sz="1600" dirty="0" smtClean="0">
                <a:ea typeface="Calibri"/>
                <a:cs typeface="Times New Roman"/>
              </a:rPr>
              <a:t>35,5 %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ClrTx/>
              <a:buFont typeface="+mj-lt"/>
              <a:buAutoNum type="arabicPeriod"/>
            </a:pPr>
            <a:r>
              <a:rPr lang="ru-RU" sz="1600" dirty="0">
                <a:ea typeface="Calibri"/>
                <a:cs typeface="Times New Roman"/>
              </a:rPr>
              <a:t>Новизна деятельности, условия работы и возможность экспериментирования – </a:t>
            </a:r>
            <a:r>
              <a:rPr lang="ru-RU" sz="1600" dirty="0" smtClean="0">
                <a:ea typeface="Calibri"/>
                <a:cs typeface="Times New Roman"/>
              </a:rPr>
              <a:t>28,9 %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ClrTx/>
              <a:buFont typeface="+mj-lt"/>
              <a:buAutoNum type="arabicPeriod"/>
            </a:pPr>
            <a:r>
              <a:rPr lang="ru-RU" sz="1600" dirty="0">
                <a:ea typeface="Calibri"/>
                <a:cs typeface="Times New Roman"/>
              </a:rPr>
              <a:t>Возможность получения признания в коллективе – </a:t>
            </a:r>
            <a:r>
              <a:rPr lang="ru-RU" sz="1600" dirty="0" smtClean="0">
                <a:ea typeface="Calibri"/>
                <a:cs typeface="Times New Roman"/>
              </a:rPr>
              <a:t>26,7 %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8292056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5"/>
          <p:cNvSpPr>
            <a:spLocks noGrp="1"/>
          </p:cNvSpPr>
          <p:nvPr>
            <p:ph type="title"/>
          </p:nvPr>
        </p:nvSpPr>
        <p:spPr>
          <a:xfrm>
            <a:off x="990600" y="764704"/>
            <a:ext cx="7772400" cy="288032"/>
          </a:xfrm>
        </p:spPr>
        <p:txBody>
          <a:bodyPr/>
          <a:lstStyle/>
          <a:p>
            <a:pPr marL="342900" lvl="0" indent="-342900" algn="ctr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</a:pP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Препятствующие факторы:</a:t>
            </a: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/>
            </a:r>
            <a:b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</a:br>
            <a:endParaRPr lang="ru-RU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9" name="Содержимое 6"/>
          <p:cNvSpPr>
            <a:spLocks noGrp="1"/>
          </p:cNvSpPr>
          <p:nvPr>
            <p:ph idx="1"/>
          </p:nvPr>
        </p:nvSpPr>
        <p:spPr>
          <a:xfrm>
            <a:off x="899592" y="836712"/>
            <a:ext cx="7863408" cy="5106888"/>
          </a:xfrm>
        </p:spPr>
        <p:txBody>
          <a:bodyPr numCol="2"/>
          <a:lstStyle/>
          <a:p>
            <a:pPr marL="0" lv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b="1" u="sng" dirty="0" smtClean="0">
                <a:ea typeface="Calibri"/>
                <a:cs typeface="Times New Roman"/>
              </a:rPr>
              <a:t>2017-2018 учебный год</a:t>
            </a: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b="1" dirty="0" smtClean="0">
                <a:ea typeface="Calibri"/>
                <a:cs typeface="Times New Roman"/>
              </a:rPr>
              <a:t>1</a:t>
            </a:r>
            <a:r>
              <a:rPr lang="ru-RU" sz="1800" b="1" dirty="0" smtClean="0">
                <a:solidFill>
                  <a:srgbClr val="C00000"/>
                </a:solidFill>
                <a:ea typeface="Calibri"/>
                <a:cs typeface="Times New Roman"/>
              </a:rPr>
              <a:t>. Недостаток </a:t>
            </a:r>
            <a:r>
              <a:rPr lang="ru-RU" sz="1800" b="1" dirty="0">
                <a:solidFill>
                  <a:srgbClr val="C00000"/>
                </a:solidFill>
                <a:ea typeface="Calibri"/>
                <a:cs typeface="Times New Roman"/>
              </a:rPr>
              <a:t>времени – 76,5 </a:t>
            </a:r>
            <a:r>
              <a:rPr lang="ru-RU" sz="1800" b="1" dirty="0" smtClean="0">
                <a:solidFill>
                  <a:srgbClr val="C00000"/>
                </a:solidFill>
                <a:ea typeface="Calibri"/>
                <a:cs typeface="Times New Roman"/>
              </a:rPr>
              <a:t>%</a:t>
            </a: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2. </a:t>
            </a:r>
            <a:r>
              <a:rPr lang="ru-RU" sz="1800" b="1" dirty="0" smtClean="0">
                <a:solidFill>
                  <a:srgbClr val="C00000"/>
                </a:solidFill>
                <a:ea typeface="Calibri"/>
                <a:cs typeface="Times New Roman"/>
              </a:rPr>
              <a:t>Отсутствие </a:t>
            </a:r>
            <a:r>
              <a:rPr lang="ru-RU" sz="1800" b="1" dirty="0">
                <a:solidFill>
                  <a:srgbClr val="C00000"/>
                </a:solidFill>
                <a:ea typeface="Calibri"/>
                <a:cs typeface="Times New Roman"/>
              </a:rPr>
              <a:t>поощрения за результаты труда – 58,8 %</a:t>
            </a:r>
            <a:endParaRPr lang="ru-RU" sz="18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rgbClr val="C00000"/>
                </a:solidFill>
                <a:ea typeface="Calibri"/>
                <a:cs typeface="Times New Roman"/>
              </a:rPr>
              <a:t>3. Состояние </a:t>
            </a:r>
            <a:r>
              <a:rPr lang="ru-RU" sz="1800" b="1" dirty="0">
                <a:solidFill>
                  <a:srgbClr val="C00000"/>
                </a:solidFill>
                <a:ea typeface="Calibri"/>
                <a:cs typeface="Times New Roman"/>
              </a:rPr>
              <a:t>здоровья – 47,1 %</a:t>
            </a:r>
            <a:endParaRPr lang="ru-RU" sz="18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 smtClean="0">
                <a:ea typeface="Calibri"/>
                <a:cs typeface="Times New Roman"/>
              </a:rPr>
              <a:t>4. Отсутствие </a:t>
            </a:r>
            <a:r>
              <a:rPr lang="ru-RU" sz="1800" dirty="0">
                <a:ea typeface="Calibri"/>
                <a:cs typeface="Times New Roman"/>
              </a:rPr>
              <a:t>поддержки и помощи со стороны администрации – 41,2 %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 smtClean="0">
                <a:ea typeface="Calibri"/>
                <a:cs typeface="Times New Roman"/>
              </a:rPr>
              <a:t>5. Ограниченные </a:t>
            </a:r>
            <a:r>
              <a:rPr lang="ru-RU" sz="1800" dirty="0">
                <a:ea typeface="Calibri"/>
                <a:cs typeface="Times New Roman"/>
              </a:rPr>
              <a:t>ресурсы – 35,3 %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 smtClean="0">
                <a:ea typeface="Calibri"/>
                <a:cs typeface="Times New Roman"/>
              </a:rPr>
              <a:t>6. Разочарование </a:t>
            </a:r>
            <a:r>
              <a:rPr lang="ru-RU" sz="1800" dirty="0">
                <a:ea typeface="Calibri"/>
                <a:cs typeface="Times New Roman"/>
              </a:rPr>
              <a:t>в результате имевшихся ранее неудач – 17,6 %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 smtClean="0">
                <a:ea typeface="Calibri"/>
                <a:cs typeface="Times New Roman"/>
              </a:rPr>
              <a:t>7. Враждебность </a:t>
            </a:r>
            <a:r>
              <a:rPr lang="ru-RU" sz="1800" dirty="0">
                <a:ea typeface="Calibri"/>
                <a:cs typeface="Times New Roman"/>
              </a:rPr>
              <a:t>окружающих (ревность, зависть), плохо воспринимающих перемены и стремление к новому; собственная инерция – 5,9 %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11430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>
                <a:ea typeface="Calibri"/>
                <a:cs typeface="Times New Roman"/>
              </a:rPr>
              <a:t> 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>
                <a:ea typeface="Calibri"/>
                <a:cs typeface="Times New Roman"/>
              </a:rPr>
              <a:t>	</a:t>
            </a:r>
            <a:endParaRPr lang="ru-RU" sz="1800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457200" lvl="0" indent="-457200" algn="just">
              <a:lnSpc>
                <a:spcPct val="115000"/>
              </a:lnSpc>
              <a:spcAft>
                <a:spcPts val="0"/>
              </a:spcAft>
              <a:buClrTx/>
              <a:buFont typeface="+mj-lt"/>
              <a:buAutoNum type="arabicPeriod"/>
            </a:pPr>
            <a:endParaRPr lang="ru-RU" sz="18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ClrTx/>
              <a:buNone/>
            </a:pPr>
            <a:endParaRPr lang="ru-RU" sz="18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lvl="0" indent="0" algn="ctr">
              <a:lnSpc>
                <a:spcPct val="115000"/>
              </a:lnSpc>
              <a:spcAft>
                <a:spcPts val="0"/>
              </a:spcAft>
              <a:buClrTx/>
              <a:buNone/>
            </a:pPr>
            <a:r>
              <a:rPr lang="ru-RU" sz="1800" b="1" u="sng" dirty="0" smtClean="0">
                <a:ea typeface="Calibri"/>
                <a:cs typeface="Times New Roman"/>
              </a:rPr>
              <a:t>2016-2017 учебный год </a:t>
            </a:r>
            <a:endParaRPr lang="ru-RU" sz="1800" b="1" u="sng" dirty="0" smtClean="0">
              <a:ea typeface="Calibri"/>
              <a:cs typeface="Times New Roman"/>
            </a:endParaRPr>
          </a:p>
          <a:p>
            <a:pPr marL="457200" lvl="0" indent="-457200" algn="just">
              <a:lnSpc>
                <a:spcPct val="115000"/>
              </a:lnSpc>
              <a:spcAft>
                <a:spcPts val="0"/>
              </a:spcAft>
              <a:buClrTx/>
              <a:buFont typeface="+mj-lt"/>
              <a:buAutoNum type="arabicPeriod"/>
            </a:pPr>
            <a:r>
              <a:rPr lang="ru-RU" sz="1800" b="1" dirty="0" smtClean="0">
                <a:solidFill>
                  <a:srgbClr val="C00000"/>
                </a:solidFill>
                <a:ea typeface="Calibri"/>
                <a:cs typeface="Times New Roman"/>
              </a:rPr>
              <a:t>Недостаток </a:t>
            </a:r>
            <a:r>
              <a:rPr lang="ru-RU" sz="1800" b="1" dirty="0">
                <a:solidFill>
                  <a:srgbClr val="C00000"/>
                </a:solidFill>
                <a:ea typeface="Calibri"/>
                <a:cs typeface="Times New Roman"/>
              </a:rPr>
              <a:t>времени – </a:t>
            </a:r>
            <a:r>
              <a:rPr lang="ru-RU" sz="1800" b="1" dirty="0" smtClean="0">
                <a:solidFill>
                  <a:srgbClr val="C00000"/>
                </a:solidFill>
                <a:ea typeface="Calibri"/>
                <a:cs typeface="Times New Roman"/>
              </a:rPr>
              <a:t>62,2 %</a:t>
            </a:r>
            <a:endParaRPr lang="ru-RU" sz="1800" b="1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457200" lvl="0" indent="-457200" algn="just">
              <a:lnSpc>
                <a:spcPct val="115000"/>
              </a:lnSpc>
              <a:spcAft>
                <a:spcPts val="0"/>
              </a:spcAft>
              <a:buClrTx/>
              <a:buFont typeface="+mj-lt"/>
              <a:buAutoNum type="arabicPeriod"/>
            </a:pPr>
            <a:r>
              <a:rPr lang="ru-RU" sz="1800" b="1" dirty="0">
                <a:solidFill>
                  <a:srgbClr val="C00000"/>
                </a:solidFill>
                <a:ea typeface="Calibri"/>
                <a:cs typeface="Times New Roman"/>
              </a:rPr>
              <a:t>Ограниченные ресурсы – </a:t>
            </a:r>
            <a:r>
              <a:rPr lang="ru-RU" sz="1800" b="1" dirty="0" smtClean="0">
                <a:solidFill>
                  <a:srgbClr val="C00000"/>
                </a:solidFill>
                <a:ea typeface="Calibri"/>
                <a:cs typeface="Times New Roman"/>
              </a:rPr>
              <a:t>31,1 %</a:t>
            </a:r>
            <a:endParaRPr lang="ru-RU" sz="1800" b="1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457200" lvl="0" indent="-457200" algn="just">
              <a:lnSpc>
                <a:spcPct val="115000"/>
              </a:lnSpc>
              <a:spcAft>
                <a:spcPts val="0"/>
              </a:spcAft>
              <a:buClrTx/>
              <a:buFont typeface="+mj-lt"/>
              <a:buAutoNum type="arabicPeriod"/>
            </a:pPr>
            <a:r>
              <a:rPr lang="ru-RU" sz="1800" b="1" dirty="0">
                <a:solidFill>
                  <a:srgbClr val="C00000"/>
                </a:solidFill>
                <a:ea typeface="Calibri"/>
                <a:cs typeface="Times New Roman"/>
              </a:rPr>
              <a:t>Состояние здоровья – </a:t>
            </a:r>
            <a:r>
              <a:rPr lang="ru-RU" sz="1800" b="1" dirty="0" smtClean="0">
                <a:solidFill>
                  <a:srgbClr val="C00000"/>
                </a:solidFill>
                <a:ea typeface="Calibri"/>
                <a:cs typeface="Times New Roman"/>
              </a:rPr>
              <a:t>26,7 %</a:t>
            </a:r>
            <a:endParaRPr lang="ru-RU" sz="1800" b="1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457200" lvl="0" indent="-457200" algn="just">
              <a:lnSpc>
                <a:spcPct val="115000"/>
              </a:lnSpc>
              <a:spcAft>
                <a:spcPts val="0"/>
              </a:spcAft>
              <a:buClrTx/>
              <a:buFont typeface="+mj-lt"/>
              <a:buAutoNum type="arabicPeriod"/>
            </a:pPr>
            <a:r>
              <a:rPr lang="ru-RU" sz="1800" dirty="0">
                <a:ea typeface="Calibri"/>
                <a:cs typeface="Times New Roman"/>
              </a:rPr>
              <a:t>Отсутствие поощрения за результаты труда – </a:t>
            </a:r>
            <a:r>
              <a:rPr lang="ru-RU" sz="1800" dirty="0" smtClean="0">
                <a:ea typeface="Calibri"/>
                <a:cs typeface="Times New Roman"/>
              </a:rPr>
              <a:t>20 %</a:t>
            </a:r>
            <a:endParaRPr lang="ru-RU" sz="1800" dirty="0" smtClean="0">
              <a:effectLst/>
              <a:latin typeface="Calibri"/>
              <a:ea typeface="Calibri"/>
              <a:cs typeface="Times New Roman"/>
            </a:endParaRPr>
          </a:p>
          <a:p>
            <a:pPr marL="457200" lvl="0" indent="-457200" algn="just">
              <a:lnSpc>
                <a:spcPct val="115000"/>
              </a:lnSpc>
              <a:spcAft>
                <a:spcPts val="0"/>
              </a:spcAft>
              <a:buClrTx/>
              <a:buFont typeface="+mj-lt"/>
              <a:buAutoNum type="arabicPeriod"/>
            </a:pPr>
            <a:r>
              <a:rPr lang="ru-RU" sz="1800" dirty="0">
                <a:ea typeface="Calibri"/>
                <a:cs typeface="Times New Roman"/>
              </a:rPr>
              <a:t>Отсутствие поддержки и помощи со стороны администрации – </a:t>
            </a:r>
            <a:r>
              <a:rPr lang="ru-RU" sz="1800" dirty="0" smtClean="0">
                <a:ea typeface="Calibri"/>
                <a:cs typeface="Times New Roman"/>
              </a:rPr>
              <a:t> 6,7 %</a:t>
            </a:r>
            <a:endParaRPr lang="ru-RU" sz="1800" dirty="0" smtClean="0">
              <a:effectLst/>
              <a:latin typeface="Calibri"/>
              <a:ea typeface="Calibri"/>
              <a:cs typeface="Times New Roman"/>
            </a:endParaRPr>
          </a:p>
          <a:p>
            <a:pPr marL="457200" lvl="0" indent="-457200" algn="just">
              <a:lnSpc>
                <a:spcPct val="115000"/>
              </a:lnSpc>
              <a:spcAft>
                <a:spcPts val="0"/>
              </a:spcAft>
              <a:buClrTx/>
              <a:buFont typeface="+mj-lt"/>
              <a:buAutoNum type="arabicPeriod"/>
            </a:pPr>
            <a:r>
              <a:rPr lang="ru-RU" sz="1800" dirty="0">
                <a:ea typeface="Calibri"/>
                <a:cs typeface="Times New Roman"/>
              </a:rPr>
              <a:t>Враждебность окружающих (ревность, зависть), плохо воспринимающих перемены и стремление к новому – </a:t>
            </a:r>
            <a:r>
              <a:rPr lang="ru-RU" sz="1800" dirty="0" smtClean="0">
                <a:ea typeface="Calibri"/>
                <a:cs typeface="Times New Roman"/>
              </a:rPr>
              <a:t>4,4 %</a:t>
            </a:r>
            <a:endParaRPr lang="ru-RU" sz="1800" dirty="0" smtClean="0">
              <a:effectLst/>
              <a:latin typeface="Calibri"/>
              <a:ea typeface="Calibri"/>
              <a:cs typeface="Times New Roman"/>
            </a:endParaRPr>
          </a:p>
          <a:p>
            <a:pPr marL="457200" lvl="0" indent="-457200" algn="just">
              <a:lnSpc>
                <a:spcPct val="115000"/>
              </a:lnSpc>
              <a:spcAft>
                <a:spcPts val="0"/>
              </a:spcAft>
              <a:buClrTx/>
              <a:buFont typeface="+mj-lt"/>
              <a:buAutoNum type="arabicPeriod"/>
            </a:pPr>
            <a:r>
              <a:rPr lang="ru-RU" sz="1800" dirty="0">
                <a:ea typeface="Calibri"/>
                <a:cs typeface="Times New Roman"/>
              </a:rPr>
              <a:t>Разочарование в результате имевшихся ранее неудач – </a:t>
            </a:r>
            <a:r>
              <a:rPr lang="ru-RU" sz="1800" dirty="0" smtClean="0">
                <a:ea typeface="Calibri"/>
                <a:cs typeface="Times New Roman"/>
              </a:rPr>
              <a:t>4,4 %</a:t>
            </a:r>
            <a:endParaRPr lang="ru-RU" sz="1800" dirty="0" smtClean="0">
              <a:effectLst/>
              <a:latin typeface="Calibri"/>
              <a:ea typeface="Calibri"/>
              <a:cs typeface="Times New Roman"/>
            </a:endParaRPr>
          </a:p>
          <a:p>
            <a:pPr marL="457200" lvl="0" indent="-457200" algn="just">
              <a:lnSpc>
                <a:spcPct val="115000"/>
              </a:lnSpc>
              <a:spcAft>
                <a:spcPts val="0"/>
              </a:spcAft>
              <a:buClrTx/>
              <a:buFont typeface="+mj-lt"/>
              <a:buAutoNum type="arabicPeriod"/>
            </a:pPr>
            <a:r>
              <a:rPr lang="ru-RU" sz="1800" dirty="0">
                <a:ea typeface="Calibri"/>
                <a:cs typeface="Times New Roman"/>
              </a:rPr>
              <a:t>Собственная инерция – </a:t>
            </a:r>
            <a:r>
              <a:rPr lang="ru-RU" sz="1800" dirty="0" smtClean="0">
                <a:ea typeface="Calibri"/>
                <a:cs typeface="Times New Roman"/>
              </a:rPr>
              <a:t>2,2 %</a:t>
            </a:r>
            <a:endParaRPr lang="ru-RU" sz="1800" dirty="0" smtClean="0">
              <a:effectLst/>
              <a:latin typeface="Calibri"/>
              <a:ea typeface="Calibri"/>
              <a:cs typeface="Times New Roman"/>
            </a:endParaRPr>
          </a:p>
          <a:p>
            <a:pPr marL="571500" indent="-457200" algn="just">
              <a:lnSpc>
                <a:spcPct val="115000"/>
              </a:lnSpc>
              <a:spcAft>
                <a:spcPts val="0"/>
              </a:spcAft>
              <a:buClrTx/>
              <a:buFont typeface="+mj-lt"/>
              <a:buAutoNum type="arabicPeriod"/>
            </a:pPr>
            <a:endParaRPr lang="ru-RU" sz="1800" dirty="0" smtClean="0">
              <a:effectLst/>
              <a:latin typeface="Calibri"/>
              <a:ea typeface="Calibri"/>
              <a:cs typeface="Times New Roman"/>
            </a:endParaRPr>
          </a:p>
          <a:p>
            <a:pPr marL="457200" indent="-457200">
              <a:buClrTx/>
              <a:buFont typeface="+mj-lt"/>
              <a:buAutoNum type="arabicPeriod"/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218292056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57200"/>
            <a:ext cx="8424936" cy="523528"/>
          </a:xfrm>
        </p:spPr>
        <p:txBody>
          <a:bodyPr/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Georgia" pitchFamily="18" charset="0"/>
              </a:rPr>
              <a:t>Образ педагога нашей школы</a:t>
            </a:r>
            <a:endParaRPr lang="ru-RU" sz="32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908720"/>
            <a:ext cx="7992888" cy="5760640"/>
          </a:xfrm>
        </p:spPr>
        <p:txBody>
          <a:bodyPr numCol="2"/>
          <a:lstStyle/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 smtClean="0"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 smtClean="0"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 smtClean="0"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 smtClean="0"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 smtClean="0"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 smtClean="0"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 smtClean="0"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 smtClean="0"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2000" dirty="0" smtClean="0"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2000" dirty="0">
              <a:ea typeface="Calibri"/>
              <a:cs typeface="Times New Roman"/>
            </a:endParaRPr>
          </a:p>
          <a:p>
            <a:pPr marL="685800" algn="just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C00000"/>
                </a:solidFill>
                <a:ea typeface="Calibri"/>
                <a:cs typeface="Times New Roman"/>
              </a:rPr>
              <a:t>Трудолюбивая   </a:t>
            </a:r>
          </a:p>
          <a:p>
            <a:pPr marL="685800" algn="just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C00000"/>
                </a:solidFill>
                <a:ea typeface="Calibri"/>
                <a:cs typeface="Times New Roman"/>
              </a:rPr>
              <a:t>Требовательная </a:t>
            </a:r>
          </a:p>
          <a:p>
            <a:pPr marL="685800" algn="just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C00000"/>
                </a:solidFill>
                <a:ea typeface="Calibri"/>
                <a:cs typeface="Times New Roman"/>
              </a:rPr>
              <a:t>Любознательная </a:t>
            </a:r>
          </a:p>
          <a:p>
            <a:pPr marL="685800" algn="just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C00000"/>
                </a:solidFill>
                <a:ea typeface="Calibri"/>
                <a:cs typeface="Times New Roman"/>
              </a:rPr>
              <a:t>Обязательная </a:t>
            </a:r>
          </a:p>
          <a:p>
            <a:pPr marL="685800" algn="just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C00000"/>
                </a:solidFill>
                <a:ea typeface="Calibri"/>
                <a:cs typeface="Times New Roman"/>
              </a:rPr>
              <a:t>Ответственная </a:t>
            </a:r>
          </a:p>
          <a:p>
            <a:pPr marL="685800" algn="just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C00000"/>
                </a:solidFill>
                <a:ea typeface="Calibri"/>
                <a:cs typeface="Times New Roman"/>
              </a:rPr>
              <a:t>Доброжелательная личность</a:t>
            </a:r>
          </a:p>
          <a:p>
            <a:pPr marL="685800" algn="just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C00000"/>
                </a:solidFill>
                <a:ea typeface="Calibri"/>
                <a:cs typeface="Times New Roman"/>
              </a:rPr>
              <a:t>Увлекается чтением	</a:t>
            </a:r>
          </a:p>
          <a:p>
            <a:pPr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i="1" dirty="0" smtClean="0">
                <a:solidFill>
                  <a:srgbClr val="002060"/>
                </a:solidFill>
                <a:ea typeface="Calibri"/>
                <a:cs typeface="Times New Roman"/>
              </a:rPr>
              <a:t>Принцип </a:t>
            </a:r>
            <a:r>
              <a:rPr lang="ru-RU" sz="2200" i="1" dirty="0">
                <a:solidFill>
                  <a:srgbClr val="002060"/>
                </a:solidFill>
                <a:ea typeface="Calibri"/>
                <a:cs typeface="Times New Roman"/>
              </a:rPr>
              <a:t>жизни нашего педагога – «В жизни всегда есть место самосовершенствованию», </a:t>
            </a:r>
            <a:r>
              <a:rPr lang="ru-RU" sz="2200" dirty="0">
                <a:ea typeface="Calibri"/>
                <a:cs typeface="Times New Roman"/>
              </a:rPr>
              <a:t>а идеалом является</a:t>
            </a:r>
            <a:r>
              <a:rPr lang="ru-RU" sz="2200" i="1" dirty="0">
                <a:ea typeface="Calibri"/>
                <a:cs typeface="Times New Roman"/>
              </a:rPr>
              <a:t> </a:t>
            </a:r>
            <a:r>
              <a:rPr lang="ru-RU" sz="2200" i="1" dirty="0">
                <a:solidFill>
                  <a:srgbClr val="002060"/>
                </a:solidFill>
                <a:ea typeface="Calibri"/>
                <a:cs typeface="Times New Roman"/>
              </a:rPr>
              <a:t>человек с сильным духом, крепкой волей, творческий, много знающий и умеющий.</a:t>
            </a:r>
            <a:endParaRPr lang="ru-RU" sz="2200" i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endParaRPr lang="ru-RU" sz="1800" dirty="0"/>
          </a:p>
        </p:txBody>
      </p:sp>
      <p:pic>
        <p:nvPicPr>
          <p:cNvPr id="1028" name="Picture 4" descr="F:\учитель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80728"/>
            <a:ext cx="3783816" cy="5329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41155"/>
      </p:ext>
    </p:extLst>
  </p:cSld>
  <p:clrMapOvr>
    <a:masterClrMapping/>
  </p:clrMapOvr>
  <p:transition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традь">
  <a:themeElements>
    <a:clrScheme name="Тетрадь 1">
      <a:dk1>
        <a:srgbClr val="402000"/>
      </a:dk1>
      <a:lt1>
        <a:srgbClr val="FBFAE2"/>
      </a:lt1>
      <a:dk2>
        <a:srgbClr val="996633"/>
      </a:dk2>
      <a:lt2>
        <a:srgbClr val="A08366"/>
      </a:lt2>
      <a:accent1>
        <a:srgbClr val="CE9964"/>
      </a:accent1>
      <a:accent2>
        <a:srgbClr val="CD3333"/>
      </a:accent2>
      <a:accent3>
        <a:srgbClr val="FDFCEE"/>
      </a:accent3>
      <a:accent4>
        <a:srgbClr val="351A00"/>
      </a:accent4>
      <a:accent5>
        <a:srgbClr val="E3CAB8"/>
      </a:accent5>
      <a:accent6>
        <a:srgbClr val="BA2D2D"/>
      </a:accent6>
      <a:hlink>
        <a:srgbClr val="9A7F32"/>
      </a:hlink>
      <a:folHlink>
        <a:srgbClr val="ECA07A"/>
      </a:folHlink>
    </a:clrScheme>
    <a:fontScheme name="Тетрадь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традь 1">
        <a:dk1>
          <a:srgbClr val="402000"/>
        </a:dk1>
        <a:lt1>
          <a:srgbClr val="FBFAE2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DFCEE"/>
        </a:accent3>
        <a:accent4>
          <a:srgbClr val="351A00"/>
        </a:accent4>
        <a:accent5>
          <a:srgbClr val="E3CAB8"/>
        </a:accent5>
        <a:accent6>
          <a:srgbClr val="BA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2">
        <a:dk1>
          <a:srgbClr val="402000"/>
        </a:dk1>
        <a:lt1>
          <a:srgbClr val="FFFFFF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FFFFF"/>
        </a:accent3>
        <a:accent4>
          <a:srgbClr val="351A00"/>
        </a:accent4>
        <a:accent5>
          <a:srgbClr val="E3CAB8"/>
        </a:accent5>
        <a:accent6>
          <a:srgbClr val="BA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4">
        <a:dk1>
          <a:srgbClr val="1C1C1C"/>
        </a:dk1>
        <a:lt1>
          <a:srgbClr val="FFFFFF"/>
        </a:lt1>
        <a:dk2>
          <a:srgbClr val="000066"/>
        </a:dk2>
        <a:lt2>
          <a:srgbClr val="666699"/>
        </a:lt2>
        <a:accent1>
          <a:srgbClr val="FF5050"/>
        </a:accent1>
        <a:accent2>
          <a:srgbClr val="009999"/>
        </a:accent2>
        <a:accent3>
          <a:srgbClr val="FFFFFF"/>
        </a:accent3>
        <a:accent4>
          <a:srgbClr val="161616"/>
        </a:accent4>
        <a:accent5>
          <a:srgbClr val="FFB3B3"/>
        </a:accent5>
        <a:accent6>
          <a:srgbClr val="008A8A"/>
        </a:accent6>
        <a:hlink>
          <a:srgbClr val="3366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Тетрадь">
  <a:themeElements>
    <a:clrScheme name="Тетрадь 1">
      <a:dk1>
        <a:srgbClr val="402000"/>
      </a:dk1>
      <a:lt1>
        <a:srgbClr val="FBFAE2"/>
      </a:lt1>
      <a:dk2>
        <a:srgbClr val="996633"/>
      </a:dk2>
      <a:lt2>
        <a:srgbClr val="A08366"/>
      </a:lt2>
      <a:accent1>
        <a:srgbClr val="CE9964"/>
      </a:accent1>
      <a:accent2>
        <a:srgbClr val="CD3333"/>
      </a:accent2>
      <a:accent3>
        <a:srgbClr val="FDFCEE"/>
      </a:accent3>
      <a:accent4>
        <a:srgbClr val="351A00"/>
      </a:accent4>
      <a:accent5>
        <a:srgbClr val="E3CAB8"/>
      </a:accent5>
      <a:accent6>
        <a:srgbClr val="BA2D2D"/>
      </a:accent6>
      <a:hlink>
        <a:srgbClr val="9A7F32"/>
      </a:hlink>
      <a:folHlink>
        <a:srgbClr val="ECA07A"/>
      </a:folHlink>
    </a:clrScheme>
    <a:fontScheme name="Тетрадь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традь 1">
        <a:dk1>
          <a:srgbClr val="402000"/>
        </a:dk1>
        <a:lt1>
          <a:srgbClr val="FBFAE2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DFCEE"/>
        </a:accent3>
        <a:accent4>
          <a:srgbClr val="351A00"/>
        </a:accent4>
        <a:accent5>
          <a:srgbClr val="E3CAB8"/>
        </a:accent5>
        <a:accent6>
          <a:srgbClr val="BA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2">
        <a:dk1>
          <a:srgbClr val="402000"/>
        </a:dk1>
        <a:lt1>
          <a:srgbClr val="FFFFFF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FFFFF"/>
        </a:accent3>
        <a:accent4>
          <a:srgbClr val="351A00"/>
        </a:accent4>
        <a:accent5>
          <a:srgbClr val="E3CAB8"/>
        </a:accent5>
        <a:accent6>
          <a:srgbClr val="BA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4">
        <a:dk1>
          <a:srgbClr val="1C1C1C"/>
        </a:dk1>
        <a:lt1>
          <a:srgbClr val="FFFFFF"/>
        </a:lt1>
        <a:dk2>
          <a:srgbClr val="000066"/>
        </a:dk2>
        <a:lt2>
          <a:srgbClr val="666699"/>
        </a:lt2>
        <a:accent1>
          <a:srgbClr val="FF5050"/>
        </a:accent1>
        <a:accent2>
          <a:srgbClr val="009999"/>
        </a:accent2>
        <a:accent3>
          <a:srgbClr val="FFFFFF"/>
        </a:accent3>
        <a:accent4>
          <a:srgbClr val="161616"/>
        </a:accent4>
        <a:accent5>
          <a:srgbClr val="FFB3B3"/>
        </a:accent5>
        <a:accent6>
          <a:srgbClr val="008A8A"/>
        </a:accent6>
        <a:hlink>
          <a:srgbClr val="3366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292</Words>
  <Application>Microsoft Office PowerPoint</Application>
  <PresentationFormat>Экран (4:3)</PresentationFormat>
  <Paragraphs>79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Тема Office</vt:lpstr>
      <vt:lpstr>Тетрадь</vt:lpstr>
      <vt:lpstr>2_Тетрадь</vt:lpstr>
      <vt:lpstr>Государственное учреждение образования «Средняя школа № 21 г. Орши»    Диагностика психолого-педагогической и общекультурной готовности педагогов школы к самообразованию </vt:lpstr>
      <vt:lpstr>Презентация PowerPoint</vt:lpstr>
      <vt:lpstr>Стимулирующие факторы: </vt:lpstr>
      <vt:lpstr>Препятствующие факторы: </vt:lpstr>
      <vt:lpstr>Образ педагога нашей школы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учреждение образования «Средняя школа № 21 г. Орши»    Педагогический совет  «О работе педагогического коллектива по повышению качества образования через обеспечение непрерывности работы по повышению квалификации педагогов»</dc:title>
  <dc:creator>Мила</dc:creator>
  <cp:lastModifiedBy>irina</cp:lastModifiedBy>
  <cp:revision>13</cp:revision>
  <dcterms:created xsi:type="dcterms:W3CDTF">2017-03-27T08:45:50Z</dcterms:created>
  <dcterms:modified xsi:type="dcterms:W3CDTF">2017-10-25T08:31:01Z</dcterms:modified>
</cp:coreProperties>
</file>