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ms-office.legacyDiagramTex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00"/>
    <a:srgbClr val="863522"/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3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microsoft.com/office/2006/relationships/legacyDocTextInfo" Target="legacyDocTextInfo.bin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5" Type="http://schemas.microsoft.com/office/2006/relationships/legacyDiagramText" Target="legacyDiagramText5.bin"/><Relationship Id="rId4" Type="http://schemas.microsoft.com/office/2006/relationships/legacyDiagramText" Target="legacyDiagramText4.bin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79525" y="1600200"/>
            <a:ext cx="7085013" cy="1066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79525" y="2819400"/>
            <a:ext cx="5256213" cy="11430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F1440-02A3-47B4-89AA-A9A2A97D79AF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47068-B826-4ADC-B119-F416996DA3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4B71DD-38BB-47BF-B139-EB4FCE1345B2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6B4D7B-3AE0-40D5-B57A-979F2CC243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94475" y="685800"/>
            <a:ext cx="1771650" cy="5440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79525" y="685800"/>
            <a:ext cx="5162550" cy="5440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802A20-A0F2-41EF-A336-50154928E0D3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0B3E2A-8421-4A60-BE9B-435240AA04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gray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1">
                    <a:lumMod val="75000"/>
                  </a:schemeClr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849B97-068C-425A-895C-26770B4FF4B6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CEB25B-3D3A-4CCD-8C0E-AC96A5B76E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2C25B-3DB5-47FA-BA41-828D4A65CBE8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C9F94-4256-4EE7-8888-0FADACDBF8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631146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2F4E37-3D49-4AEF-9694-CF27E0024A60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89F740-A24E-446F-8F0D-B1087988FC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A2815B-F872-4F4D-8B54-281F78BBF3EA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28ABA-0635-4790-BFEA-E3B9F4B393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C94C7-61E7-405F-9CE3-158DE16107CB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DE8F3-40F7-43C2-BEBC-AC1D8FA311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5E1DD8-9FF1-434F-B64B-3DA8635941D6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7EDB5-91C9-4FB8-9846-62AB762351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F269D-5F18-45F3-BB36-3761CF7E2853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7938AF-2FE4-4D6F-9FFE-D2CB0E5B9A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51C125-94FA-4E20-9B2D-2F69EABAD635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44D0FD-BC61-47B5-865B-B6326EAE4C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C6FC95-9574-4CFF-AEA1-6925B9E300C7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1604F9-254E-4987-B16F-2A005F8FDD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4AA5D4-64BA-478D-BC8A-B1B812401A5E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769F44-216D-4800-94BB-65439C00E5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FAA28A-CECF-49C5-9F08-D76220A57428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9FE2C-33B0-40B5-8A2E-6AD01733B7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09F9F7-BE48-4097-BD8B-C7B1BBB0ED29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3FA8D4-D130-4065-8FAD-F13E05C415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6B1B3B-6FF6-4B2C-8AD2-EB85B97D8D46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316BA7-5EF1-4782-B095-C16CE63274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D074FD-E5AB-4CBB-8541-B2B8A9FEBADB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9E239E-FBB6-414F-BD47-A37B472CBE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0187A6-56BE-4E9B-8671-17AE9207E99A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6EC37C-69E0-4333-897C-C67B77FC93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279525" y="1600200"/>
            <a:ext cx="2552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984625" y="1600200"/>
            <a:ext cx="2552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85966B-8AD5-4D53-B3C2-1A6CE18F3A96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E154A0-C030-4726-A02D-F3EEA43C3F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08B56C-9B3F-4743-8B01-7FA9EDE892EC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F49457-5082-4CDF-A971-E94AC65263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AA8FD5-E338-475C-B05C-CACA08A350B2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A78460-9985-4319-9E01-EE7BABB56B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BED61C-8F02-47D7-A8D8-573DC38CC73D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CDADF8-D676-4248-95EE-2EEDDFE986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EF2A9B-9B0C-4402-9AC6-9CBEE004165C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652247-377F-41D7-8A8A-AAFC05C28E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9ABF4B-FD99-4D73-B296-A3E32DEBF5E0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F11393-1F97-4675-94A7-64EDF4B974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79525" y="685800"/>
            <a:ext cx="70866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Нажмите кнопку, чтобы изменить стиль основного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9525" y="1600200"/>
            <a:ext cx="5257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Нажмите кнопку, чтобы изменить стили основного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2937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636FAE7-AA5C-4576-808F-3A2620DC2FCD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29375"/>
            <a:ext cx="2895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2937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7614380-D1B0-4716-A683-9B2D5B384A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accent1">
                    <a:lumMod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591ABA9-93AF-4992-BE6A-5CED127F9E61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accent1">
                    <a:lumMod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accent1">
                    <a:lumMod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9EB6B10-BC75-4F2A-B09E-B48DE8D178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924104"/>
          </a:solidFill>
          <a:latin typeface="+mj-lt"/>
          <a:ea typeface="Verdana" pitchFamily="34" charset="0"/>
          <a:cs typeface="Verdana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924104"/>
          </a:solidFill>
          <a:latin typeface="Arial" charset="0"/>
          <a:ea typeface="Verdana" pitchFamily="34" charset="0"/>
          <a:cs typeface="Verdan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924104"/>
          </a:solidFill>
          <a:latin typeface="Arial" charset="0"/>
          <a:ea typeface="Verdana" pitchFamily="34" charset="0"/>
          <a:cs typeface="Verdan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924104"/>
          </a:solidFill>
          <a:latin typeface="Arial" charset="0"/>
          <a:ea typeface="Verdana" pitchFamily="34" charset="0"/>
          <a:cs typeface="Verdan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924104"/>
          </a:solidFill>
          <a:latin typeface="Arial" charset="0"/>
          <a:ea typeface="Verdana" pitchFamily="34" charset="0"/>
          <a:cs typeface="Verdan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924104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924104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924104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924104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3200" kern="1200">
          <a:solidFill>
            <a:srgbClr val="5F174A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2800" kern="1200">
          <a:solidFill>
            <a:srgbClr val="5F174A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400" kern="1200">
          <a:solidFill>
            <a:srgbClr val="5F174A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2000" kern="1200">
          <a:solidFill>
            <a:srgbClr val="5F174A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000" kern="1200">
          <a:solidFill>
            <a:srgbClr val="5F174A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17"/>
        </a:buBlip>
        <a:defRPr sz="1800" kern="1200">
          <a:solidFill>
            <a:srgbClr val="631146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Tx/>
        <a:buBlip>
          <a:blip r:embed="rId16"/>
        </a:buBlip>
        <a:defRPr sz="1800" kern="1200">
          <a:solidFill>
            <a:srgbClr val="631146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Tx/>
        <a:buBlip>
          <a:blip r:embed="rId17"/>
        </a:buBlip>
        <a:defRPr sz="1600" kern="1200">
          <a:solidFill>
            <a:srgbClr val="631146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Tx/>
        <a:buBlip>
          <a:blip r:embed="rId16"/>
        </a:buBlip>
        <a:defRPr sz="1400" kern="1200">
          <a:solidFill>
            <a:srgbClr val="631146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3.xml"/><Relationship Id="rId1" Type="http://schemas.openxmlformats.org/officeDocument/2006/relationships/audio" Target="file:///F:\&#1082;&#1083;&#1072;&#1089;&#1080;&#1082;&#1072;\Track%20No02.mp3" TargetMode="Externa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1"/>
          <p:cNvSpPr>
            <a:spLocks noGrp="1"/>
          </p:cNvSpPr>
          <p:nvPr>
            <p:ph type="title" idx="4294967295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sz="6600" smtClean="0">
                <a:latin typeface="Arial Black" pitchFamily="34" charset="0"/>
              </a:rPr>
              <a:t> </a:t>
            </a:r>
          </a:p>
        </p:txBody>
      </p:sp>
      <p:sp>
        <p:nvSpPr>
          <p:cNvPr id="5134" name="Rectangle 14"/>
          <p:cNvSpPr>
            <a:spLocks noGrp="1"/>
          </p:cNvSpPr>
          <p:nvPr>
            <p:ph type="body" sz="half" idx="4294967295"/>
          </p:nvPr>
        </p:nvSpPr>
        <p:spPr>
          <a:xfrm>
            <a:off x="1979613" y="1341438"/>
            <a:ext cx="6707187" cy="4392612"/>
          </a:xfrm>
          <a:noFill/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6000" i="1" smtClean="0">
                <a:solidFill>
                  <a:schemeClr val="accent1"/>
                </a:solidFill>
              </a:rPr>
              <a:t>рганизованные</a:t>
            </a:r>
          </a:p>
          <a:p>
            <a:pPr eaLnBrk="1" hangingPunct="1">
              <a:buFontTx/>
              <a:buNone/>
            </a:pPr>
            <a:r>
              <a:rPr lang="ru-RU" sz="6000" i="1" smtClean="0">
                <a:solidFill>
                  <a:schemeClr val="accent1"/>
                </a:solidFill>
              </a:rPr>
              <a:t>ешительные</a:t>
            </a:r>
          </a:p>
          <a:p>
            <a:pPr eaLnBrk="1" hangingPunct="1">
              <a:buFontTx/>
              <a:buNone/>
            </a:pPr>
            <a:r>
              <a:rPr lang="ru-RU" sz="6000" i="1" smtClean="0">
                <a:solidFill>
                  <a:schemeClr val="accent1"/>
                </a:solidFill>
              </a:rPr>
              <a:t>икарные</a:t>
            </a:r>
          </a:p>
          <a:p>
            <a:pPr eaLnBrk="1" hangingPunct="1">
              <a:buFontTx/>
              <a:buNone/>
            </a:pPr>
            <a:r>
              <a:rPr lang="ru-RU" sz="6000" i="1" smtClean="0">
                <a:solidFill>
                  <a:schemeClr val="accent1"/>
                </a:solidFill>
              </a:rPr>
              <a:t>ккуратные</a:t>
            </a:r>
          </a:p>
          <a:p>
            <a:pPr eaLnBrk="1" hangingPunct="1">
              <a:buFontTx/>
              <a:buNone/>
            </a:pPr>
            <a:endParaRPr lang="ru-RU" sz="6000" i="1" smtClean="0">
              <a:solidFill>
                <a:schemeClr val="accent1"/>
              </a:solidFill>
            </a:endParaRPr>
          </a:p>
        </p:txBody>
      </p:sp>
      <p:sp>
        <p:nvSpPr>
          <p:cNvPr id="6148" name="WordArt 12"/>
          <p:cNvSpPr>
            <a:spLocks noChangeArrowheads="1" noChangeShapeType="1" noTextEdit="1"/>
          </p:cNvSpPr>
          <p:nvPr/>
        </p:nvSpPr>
        <p:spPr bwMode="auto">
          <a:xfrm>
            <a:off x="827088" y="1484313"/>
            <a:ext cx="1152525" cy="4032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3300"/>
                </a:solidFill>
                <a:latin typeface="Book Antiqua"/>
              </a:rPr>
              <a:t>О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3300"/>
                </a:solidFill>
                <a:latin typeface="Book Antiqua"/>
              </a:rPr>
              <a:t>Р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3300"/>
                </a:solidFill>
                <a:latin typeface="Book Antiqua"/>
              </a:rPr>
              <a:t>Ш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3300"/>
                </a:solidFill>
                <a:latin typeface="Book Antiqua"/>
              </a:rPr>
              <a:t>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sz="5400" smtClean="0"/>
              <a:t>Тест</a:t>
            </a:r>
            <a:r>
              <a:rPr lang="ru-RU" smtClean="0"/>
              <a:t> </a:t>
            </a:r>
          </a:p>
        </p:txBody>
      </p:sp>
      <p:sp>
        <p:nvSpPr>
          <p:cNvPr id="14339" name="Rectangle 3"/>
          <p:cNvSpPr>
            <a:spLocks noGrp="1"/>
          </p:cNvSpPr>
          <p:nvPr>
            <p:ph type="body" sz="half" idx="1"/>
          </p:nvPr>
        </p:nvSpPr>
        <p:spPr>
          <a:xfrm>
            <a:off x="1979712" y="1628800"/>
            <a:ext cx="4536504" cy="4497363"/>
          </a:xfrm>
        </p:spPr>
        <p:txBody>
          <a:bodyPr/>
          <a:lstStyle/>
          <a:p>
            <a:pPr marL="609600" indent="-609600" eaLnBrk="1" hangingPunct="1">
              <a:buFontTx/>
              <a:buAutoNum type="arabicPeriod"/>
            </a:pPr>
            <a:r>
              <a:rPr lang="ru-RU" sz="2800" dirty="0" smtClean="0">
                <a:solidFill>
                  <a:srgbClr val="863522"/>
                </a:solidFill>
              </a:rPr>
              <a:t>в) трёхзначные.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ru-RU" sz="2800" dirty="0" smtClean="0">
                <a:solidFill>
                  <a:srgbClr val="863522"/>
                </a:solidFill>
              </a:rPr>
              <a:t>б) 100</a:t>
            </a:r>
            <a:r>
              <a:rPr lang="ru-RU" sz="2800" dirty="0" smtClean="0">
                <a:solidFill>
                  <a:srgbClr val="863522"/>
                </a:solidFill>
              </a:rPr>
              <a:t>.</a:t>
            </a:r>
            <a:endParaRPr lang="ru-RU" sz="2800" dirty="0" smtClean="0">
              <a:solidFill>
                <a:srgbClr val="863522"/>
              </a:solidFill>
            </a:endParaRPr>
          </a:p>
          <a:p>
            <a:pPr marL="609600" indent="-609600" eaLnBrk="1" hangingPunct="1">
              <a:buFontTx/>
              <a:buAutoNum type="arabicPeriod"/>
            </a:pPr>
            <a:r>
              <a:rPr lang="ru-RU" sz="2800" dirty="0" smtClean="0">
                <a:solidFill>
                  <a:srgbClr val="863522"/>
                </a:solidFill>
              </a:rPr>
              <a:t>500, 800.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ru-RU" sz="2800" dirty="0" smtClean="0">
                <a:solidFill>
                  <a:srgbClr val="863522"/>
                </a:solidFill>
              </a:rPr>
              <a:t>а</a:t>
            </a:r>
            <a:r>
              <a:rPr lang="ru-RU" sz="2800" dirty="0" smtClean="0">
                <a:solidFill>
                  <a:srgbClr val="863522"/>
                </a:solidFill>
              </a:rPr>
              <a:t>)99</a:t>
            </a:r>
            <a:r>
              <a:rPr lang="ru-RU" sz="2800" dirty="0" smtClean="0">
                <a:solidFill>
                  <a:srgbClr val="863522"/>
                </a:solidFill>
              </a:rPr>
              <a:t>, 100, 101;  </a:t>
            </a:r>
            <a:r>
              <a:rPr lang="ru-RU" sz="2800" dirty="0" smtClean="0">
                <a:solidFill>
                  <a:srgbClr val="863522"/>
                </a:solidFill>
              </a:rPr>
              <a:t>б)142,143</a:t>
            </a:r>
            <a:r>
              <a:rPr lang="ru-RU" sz="2800" dirty="0" smtClean="0">
                <a:solidFill>
                  <a:srgbClr val="863522"/>
                </a:solidFill>
              </a:rPr>
              <a:t>, 144</a:t>
            </a:r>
            <a:r>
              <a:rPr lang="ru-RU" sz="2800" dirty="0" smtClean="0">
                <a:solidFill>
                  <a:srgbClr val="863522"/>
                </a:solidFill>
              </a:rPr>
              <a:t>.</a:t>
            </a:r>
            <a:endParaRPr lang="ru-RU" sz="2800" dirty="0" smtClean="0">
              <a:solidFill>
                <a:srgbClr val="863522"/>
              </a:solidFill>
            </a:endParaRPr>
          </a:p>
          <a:p>
            <a:pPr marL="609600" indent="-609600" eaLnBrk="1" hangingPunct="1">
              <a:buFontTx/>
              <a:buAutoNum type="arabicPeriod" startAt="5"/>
            </a:pPr>
            <a:r>
              <a:rPr lang="ru-RU" sz="2800" dirty="0" smtClean="0">
                <a:solidFill>
                  <a:srgbClr val="863522"/>
                </a:solidFill>
              </a:rPr>
              <a:t>а)500+200=700</a:t>
            </a:r>
          </a:p>
          <a:p>
            <a:pPr marL="609600" indent="-609600" eaLnBrk="1" hangingPunct="1">
              <a:buNone/>
            </a:pPr>
            <a:r>
              <a:rPr lang="ru-RU" sz="2800" dirty="0" smtClean="0">
                <a:solidFill>
                  <a:srgbClr val="863522"/>
                </a:solidFill>
              </a:rPr>
              <a:t> </a:t>
            </a:r>
            <a:r>
              <a:rPr lang="ru-RU" sz="2800" dirty="0" smtClean="0">
                <a:solidFill>
                  <a:srgbClr val="863522"/>
                </a:solidFill>
              </a:rPr>
              <a:t>      б)300+700=1000</a:t>
            </a:r>
          </a:p>
          <a:p>
            <a:pPr marL="609600" indent="-609600" eaLnBrk="1" hangingPunct="1">
              <a:buNone/>
            </a:pPr>
            <a:r>
              <a:rPr lang="ru-RU" sz="2800" dirty="0" smtClean="0">
                <a:solidFill>
                  <a:srgbClr val="863522"/>
                </a:solidFill>
              </a:rPr>
              <a:t> </a:t>
            </a:r>
            <a:r>
              <a:rPr lang="ru-RU" sz="2800" dirty="0" smtClean="0">
                <a:solidFill>
                  <a:srgbClr val="863522"/>
                </a:solidFill>
              </a:rPr>
              <a:t>      в)800-100=700</a:t>
            </a:r>
          </a:p>
          <a:p>
            <a:pPr marL="609600" indent="-609600" eaLnBrk="1" hangingPunct="1">
              <a:buNone/>
            </a:pPr>
            <a:r>
              <a:rPr lang="ru-RU" sz="2800" dirty="0" smtClean="0">
                <a:solidFill>
                  <a:srgbClr val="863522"/>
                </a:solidFill>
              </a:rPr>
              <a:t> </a:t>
            </a:r>
            <a:r>
              <a:rPr lang="ru-RU" sz="2800" dirty="0" smtClean="0">
                <a:solidFill>
                  <a:srgbClr val="863522"/>
                </a:solidFill>
              </a:rPr>
              <a:t>      г)900-400=500</a:t>
            </a:r>
            <a:r>
              <a:rPr lang="ru-RU" sz="2800" dirty="0" smtClean="0">
                <a:solidFill>
                  <a:srgbClr val="863522"/>
                </a:solidFill>
              </a:rPr>
              <a:t>					</a:t>
            </a:r>
          </a:p>
          <a:p>
            <a:pPr marL="609600" indent="-609600" eaLnBrk="1" hangingPunct="1">
              <a:buFontTx/>
              <a:buNone/>
            </a:pPr>
            <a:r>
              <a:rPr lang="ru-RU" sz="2800" dirty="0" smtClean="0">
                <a:solidFill>
                  <a:srgbClr val="863522"/>
                </a:solidFill>
              </a:rPr>
              <a:t>		</a:t>
            </a:r>
          </a:p>
          <a:p>
            <a:pPr marL="609600" indent="-609600" eaLnBrk="1" hangingPunct="1">
              <a:buFontTx/>
              <a:buNone/>
            </a:pPr>
            <a:endParaRPr lang="ru-RU" sz="2800" dirty="0" smtClean="0">
              <a:solidFill>
                <a:srgbClr val="863522"/>
              </a:solidFill>
            </a:endParaRPr>
          </a:p>
          <a:p>
            <a:pPr marL="609600" indent="-609600" eaLnBrk="1" hangingPunct="1">
              <a:buFontTx/>
              <a:buNone/>
            </a:pPr>
            <a:endParaRPr 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sz="6600" smtClean="0">
                <a:latin typeface="Arial Black" pitchFamily="34" charset="0"/>
              </a:rPr>
              <a:t> </a:t>
            </a:r>
          </a:p>
        </p:txBody>
      </p:sp>
      <p:sp>
        <p:nvSpPr>
          <p:cNvPr id="15363" name="Rectangle 3"/>
          <p:cNvSpPr>
            <a:spLocks noGrp="1"/>
          </p:cNvSpPr>
          <p:nvPr>
            <p:ph type="body" sz="half" idx="2"/>
          </p:nvPr>
        </p:nvSpPr>
        <p:spPr>
          <a:xfrm>
            <a:off x="827088" y="1341438"/>
            <a:ext cx="7632700" cy="4392612"/>
          </a:xfrm>
        </p:spPr>
        <p:txBody>
          <a:bodyPr/>
          <a:lstStyle/>
          <a:p>
            <a:pPr algn="ctr" eaLnBrk="1" hangingPunct="1">
              <a:buFontTx/>
              <a:buNone/>
            </a:pPr>
            <a:endParaRPr lang="ru-RU" sz="9600" b="1" smtClean="0">
              <a:solidFill>
                <a:srgbClr val="863522"/>
              </a:solidFill>
            </a:endParaRPr>
          </a:p>
        </p:txBody>
      </p:sp>
      <p:sp>
        <p:nvSpPr>
          <p:cNvPr id="15364" name="WordArt 5"/>
          <p:cNvSpPr>
            <a:spLocks noChangeArrowheads="1" noChangeShapeType="1" noTextEdit="1"/>
          </p:cNvSpPr>
          <p:nvPr/>
        </p:nvSpPr>
        <p:spPr bwMode="auto">
          <a:xfrm>
            <a:off x="1676400" y="2068513"/>
            <a:ext cx="5791200" cy="2724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9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3300"/>
                </a:solidFill>
                <a:latin typeface="Times New Roman"/>
                <a:cs typeface="Times New Roman"/>
              </a:rPr>
              <a:t>Спасибо </a:t>
            </a:r>
          </a:p>
          <a:p>
            <a:pPr algn="ctr"/>
            <a:r>
              <a:rPr lang="ru-RU" sz="9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3300"/>
                </a:solidFill>
                <a:latin typeface="Times New Roman"/>
                <a:cs typeface="Times New Roman"/>
              </a:rPr>
              <a:t>за работу!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Rectangle 6"/>
          <p:cNvSpPr>
            <a:spLocks noGrp="1"/>
          </p:cNvSpPr>
          <p:nvPr>
            <p:ph type="title" sz="quarter" idx="4294967295"/>
          </p:nvPr>
        </p:nvSpPr>
        <p:spPr>
          <a:xfrm>
            <a:off x="457200" y="274638"/>
            <a:ext cx="8229600" cy="13017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endParaRPr lang="ru-RU" sz="4000" smtClean="0">
              <a:ea typeface="+mj-ea"/>
            </a:endParaRPr>
          </a:p>
        </p:txBody>
      </p:sp>
      <p:pic>
        <p:nvPicPr>
          <p:cNvPr id="7171" name="Picture 5" descr="город - 10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42988" y="1412875"/>
            <a:ext cx="2914650" cy="2160588"/>
          </a:xfrm>
        </p:spPr>
      </p:pic>
      <p:sp>
        <p:nvSpPr>
          <p:cNvPr id="7172" name="Rectangle 8"/>
          <p:cNvSpPr>
            <a:spLocks noGrp="1"/>
          </p:cNvSpPr>
          <p:nvPr>
            <p:ph sz="quarter" idx="4294967295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eaLnBrk="1" hangingPunct="1"/>
            <a:endParaRPr lang="ru-RU" sz="2400" smtClean="0"/>
          </a:p>
        </p:txBody>
      </p:sp>
      <p:pic>
        <p:nvPicPr>
          <p:cNvPr id="7173" name="Picture 10" descr="ГОСШ № 1-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1412875"/>
            <a:ext cx="3887787" cy="238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16" descr="1239906495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349875" y="4076700"/>
            <a:ext cx="2913063" cy="2185988"/>
          </a:xfrm>
        </p:spPr>
      </p:pic>
      <p:pic>
        <p:nvPicPr>
          <p:cNvPr id="7175" name="Picture 17" descr="03532al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8313" y="3933825"/>
            <a:ext cx="4030662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6"/>
          <p:cNvSpPr>
            <a:spLocks noGrp="1"/>
          </p:cNvSpPr>
          <p:nvPr>
            <p:ph type="title" idx="4294967295"/>
          </p:nvPr>
        </p:nvSpPr>
        <p:spPr>
          <a:xfrm>
            <a:off x="250825" y="1484313"/>
            <a:ext cx="8497888" cy="3960812"/>
          </a:xfrm>
          <a:noFill/>
        </p:spPr>
        <p:txBody>
          <a:bodyPr/>
          <a:lstStyle/>
          <a:p>
            <a:pPr eaLnBrk="1" hangingPunct="1"/>
            <a:r>
              <a:rPr lang="ru-RU" sz="3800" dirty="0" smtClean="0">
                <a:latin typeface="Arial" charset="0"/>
              </a:rPr>
              <a:t>24 </a:t>
            </a:r>
            <a:r>
              <a:rPr lang="be-BY" sz="3800" dirty="0" smtClean="0">
                <a:latin typeface="Arial" charset="0"/>
              </a:rPr>
              <a:t>: 8 =3</a:t>
            </a:r>
            <a:r>
              <a:rPr lang="ru-RU" sz="3800" dirty="0" smtClean="0"/>
              <a:t>		</a:t>
            </a:r>
            <a:r>
              <a:rPr lang="ru-RU" sz="3800" dirty="0" smtClean="0"/>
              <a:t>46 : 2 = 23</a:t>
            </a:r>
            <a:r>
              <a:rPr lang="ru-RU" sz="3800" dirty="0" smtClean="0">
                <a:solidFill>
                  <a:schemeClr val="accent1"/>
                </a:solidFill>
              </a:rPr>
              <a:t/>
            </a:r>
            <a:br>
              <a:rPr lang="ru-RU" sz="3800" dirty="0" smtClean="0">
                <a:solidFill>
                  <a:schemeClr val="accent1"/>
                </a:solidFill>
              </a:rPr>
            </a:br>
            <a:r>
              <a:rPr lang="ru-RU" sz="3800" dirty="0" smtClean="0"/>
              <a:t>29 : 8 = 3(ост.1)</a:t>
            </a:r>
            <a:r>
              <a:rPr lang="ru-RU" sz="3800" dirty="0" smtClean="0">
                <a:solidFill>
                  <a:schemeClr val="tx1"/>
                </a:solidFill>
              </a:rPr>
              <a:t>	</a:t>
            </a:r>
            <a:r>
              <a:rPr lang="ru-RU" sz="3800" dirty="0" smtClean="0"/>
              <a:t> </a:t>
            </a:r>
            <a:r>
              <a:rPr lang="ru-RU" sz="3800" dirty="0" smtClean="0"/>
              <a:t>47:2 =23(ост.1)</a:t>
            </a:r>
            <a:r>
              <a:rPr lang="ru-RU" sz="3800" dirty="0" smtClean="0">
                <a:solidFill>
                  <a:schemeClr val="accent1"/>
                </a:solidFill>
              </a:rPr>
              <a:t/>
            </a:r>
            <a:br>
              <a:rPr lang="ru-RU" sz="3800" dirty="0" smtClean="0">
                <a:solidFill>
                  <a:schemeClr val="accent1"/>
                </a:solidFill>
              </a:rPr>
            </a:br>
            <a:r>
              <a:rPr lang="ru-RU" sz="3800" dirty="0" smtClean="0"/>
              <a:t/>
            </a:r>
            <a:br>
              <a:rPr lang="ru-RU" sz="3800" dirty="0" smtClean="0"/>
            </a:br>
            <a:r>
              <a:rPr lang="ru-RU" sz="3800" dirty="0" smtClean="0"/>
              <a:t>72 : 3 = 24</a:t>
            </a:r>
            <a:br>
              <a:rPr lang="ru-RU" sz="3800" dirty="0" smtClean="0"/>
            </a:br>
            <a:r>
              <a:rPr lang="ru-RU" sz="3800" dirty="0" smtClean="0"/>
              <a:t>74 : 3 = 24(ост.2)</a:t>
            </a:r>
            <a:r>
              <a:rPr lang="ru-RU" sz="3800" dirty="0" smtClean="0">
                <a:solidFill>
                  <a:schemeClr val="accent1"/>
                </a:solidFill>
              </a:rPr>
              <a:t>	</a:t>
            </a:r>
            <a:r>
              <a:rPr lang="ru-RU" sz="3800" dirty="0" smtClean="0"/>
              <a:t>	</a:t>
            </a:r>
            <a:endParaRPr lang="ru-RU" sz="3800" dirty="0" smtClean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Grp="1"/>
          </p:cNvSpPr>
          <p:nvPr>
            <p:ph type="title"/>
          </p:nvPr>
        </p:nvSpPr>
        <p:spPr>
          <a:xfrm>
            <a:off x="457200" y="1125538"/>
            <a:ext cx="8229600" cy="4248150"/>
          </a:xfrm>
          <a:noFill/>
        </p:spPr>
        <p:txBody>
          <a:bodyPr/>
          <a:lstStyle/>
          <a:p>
            <a:pPr eaLnBrk="1" hangingPunct="1"/>
            <a:r>
              <a:rPr lang="ru-RU" smtClean="0"/>
              <a:t>   </a:t>
            </a:r>
            <a:r>
              <a:rPr lang="ru-RU" sz="6000" smtClean="0"/>
              <a:t>9, 99, 10, 22, 86, 28,</a:t>
            </a:r>
            <a:br>
              <a:rPr lang="ru-RU" sz="6000" smtClean="0"/>
            </a:br>
            <a:r>
              <a:rPr lang="ru-RU" sz="6000" smtClean="0"/>
              <a:t> </a:t>
            </a:r>
            <a:br>
              <a:rPr lang="ru-RU" sz="6000" smtClean="0"/>
            </a:br>
            <a:r>
              <a:rPr lang="ru-RU" sz="6000" smtClean="0"/>
              <a:t>33, 17, 26, 24.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rganization Chart 36"/>
          <p:cNvGraphicFramePr>
            <a:graphicFrameLocks/>
          </p:cNvGraphicFramePr>
          <p:nvPr>
            <p:ph/>
          </p:nvPr>
        </p:nvGraphicFramePr>
        <p:xfrm>
          <a:off x="431800" y="239713"/>
          <a:ext cx="8232775" cy="5832475"/>
        </p:xfrm>
        <a:graphic>
          <a:graphicData uri="http://schemas.openxmlformats.org/drawingml/2006/compatibility">
            <com:legacyDrawing xmlns:com="http://schemas.openxmlformats.org/drawingml/2006/compatibility" spid="_x0000_s1026"/>
          </a:graphicData>
        </a:graphic>
      </p:graphicFrame>
      <p:pic>
        <p:nvPicPr>
          <p:cNvPr id="1037" name="Рисунок 3" descr="03472kfb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2571750"/>
            <a:ext cx="1524000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8" name="Рисунок 5" descr="building_0414_b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00938" y="2571750"/>
            <a:ext cx="1476375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9" name="Рисунок 7" descr="6049283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85938" y="2571750"/>
            <a:ext cx="1428750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0" name="Рисунок 8" descr="12233246882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29313" y="2571750"/>
            <a:ext cx="1489075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4900" dirty="0" smtClean="0"/>
              <a:t>Образование трёхзначных </a:t>
            </a:r>
            <a:r>
              <a:rPr lang="ru-RU" sz="4900" dirty="0" smtClean="0"/>
              <a:t>чисел. Сотня как счётная единица</a:t>
            </a:r>
            <a:endParaRPr lang="ru-RU" sz="4900" dirty="0" smtClean="0"/>
          </a:p>
        </p:txBody>
      </p:sp>
      <p:sp>
        <p:nvSpPr>
          <p:cNvPr id="10243" name="Rectangle 3"/>
          <p:cNvSpPr>
            <a:spLocks noGrp="1"/>
          </p:cNvSpPr>
          <p:nvPr>
            <p:ph type="body" idx="1"/>
          </p:nvPr>
        </p:nvSpPr>
        <p:spPr>
          <a:xfrm>
            <a:off x="457200" y="1989138"/>
            <a:ext cx="8229600" cy="4137025"/>
          </a:xfrm>
        </p:spPr>
        <p:txBody>
          <a:bodyPr/>
          <a:lstStyle/>
          <a:p>
            <a:pPr eaLnBrk="1" hangingPunct="1">
              <a:buFontTx/>
              <a:buNone/>
            </a:pPr>
            <a:endParaRPr lang="ru-RU" smtClean="0"/>
          </a:p>
        </p:txBody>
      </p:sp>
      <p:sp>
        <p:nvSpPr>
          <p:cNvPr id="10244" name="WordArt 5"/>
          <p:cNvSpPr>
            <a:spLocks noChangeArrowheads="1" noChangeShapeType="1" noTextEdit="1"/>
          </p:cNvSpPr>
          <p:nvPr/>
        </p:nvSpPr>
        <p:spPr bwMode="auto">
          <a:xfrm>
            <a:off x="2051050" y="2924175"/>
            <a:ext cx="5257800" cy="2736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6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"/>
                <a:cs typeface="Arial"/>
              </a:rPr>
              <a:t>составлять</a:t>
            </a:r>
          </a:p>
          <a:p>
            <a:pPr algn="ctr"/>
            <a:r>
              <a:rPr lang="ru-RU" sz="6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"/>
                <a:cs typeface="Arial"/>
              </a:rPr>
              <a:t>читать</a:t>
            </a:r>
          </a:p>
          <a:p>
            <a:pPr algn="ctr"/>
            <a:r>
              <a:rPr lang="ru-RU" sz="6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"/>
                <a:cs typeface="Arial"/>
              </a:rPr>
              <a:t>решать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sz="5400" smtClean="0"/>
              <a:t>Задача</a:t>
            </a:r>
            <a:r>
              <a:rPr lang="ru-RU" smtClean="0"/>
              <a:t> </a:t>
            </a:r>
          </a:p>
        </p:txBody>
      </p:sp>
      <p:sp>
        <p:nvSpPr>
          <p:cNvPr id="11267" name="Rectangle 3"/>
          <p:cNvSpPr>
            <a:spLocks noGrp="1"/>
          </p:cNvSpPr>
          <p:nvPr>
            <p:ph type="body" idx="1"/>
          </p:nvPr>
        </p:nvSpPr>
        <p:spPr>
          <a:xfrm>
            <a:off x="467544" y="1268760"/>
            <a:ext cx="8229600" cy="4525963"/>
          </a:xfrm>
        </p:spPr>
        <p:txBody>
          <a:bodyPr/>
          <a:lstStyle/>
          <a:p>
            <a:pPr marL="609600" indent="-609600" eaLnBrk="1" hangingPunct="1">
              <a:buFontTx/>
              <a:buAutoNum type="arabicPeriod"/>
            </a:pPr>
            <a:r>
              <a:rPr lang="ru-RU" sz="3000" dirty="0" smtClean="0">
                <a:solidFill>
                  <a:srgbClr val="863522"/>
                </a:solidFill>
              </a:rPr>
              <a:t>Сколько </a:t>
            </a:r>
            <a:r>
              <a:rPr lang="ru-RU" sz="3000" dirty="0" smtClean="0">
                <a:solidFill>
                  <a:srgbClr val="863522"/>
                </a:solidFill>
              </a:rPr>
              <a:t>деталей делает ученик за 1 час</a:t>
            </a:r>
            <a:r>
              <a:rPr lang="ru-RU" sz="3000" dirty="0" smtClean="0">
                <a:solidFill>
                  <a:srgbClr val="863522"/>
                </a:solidFill>
              </a:rPr>
              <a:t>?</a:t>
            </a:r>
            <a:endParaRPr lang="ru-RU" sz="3000" dirty="0" smtClean="0">
              <a:solidFill>
                <a:srgbClr val="863522"/>
              </a:solidFill>
            </a:endParaRPr>
          </a:p>
          <a:p>
            <a:pPr marL="609600" indent="-609600" eaLnBrk="1" hangingPunct="1">
              <a:buFontTx/>
              <a:buNone/>
            </a:pPr>
            <a:r>
              <a:rPr lang="ru-RU" sz="3000" dirty="0" smtClean="0">
                <a:solidFill>
                  <a:srgbClr val="863522"/>
                </a:solidFill>
              </a:rPr>
              <a:t>	…………… (    )</a:t>
            </a:r>
          </a:p>
          <a:p>
            <a:pPr marL="609600" indent="-609600" eaLnBrk="1" hangingPunct="1">
              <a:buFontTx/>
              <a:buNone/>
            </a:pPr>
            <a:r>
              <a:rPr lang="ru-RU" sz="3000" dirty="0" smtClean="0">
                <a:solidFill>
                  <a:srgbClr val="863522"/>
                </a:solidFill>
              </a:rPr>
              <a:t>2. Сколько </a:t>
            </a:r>
            <a:r>
              <a:rPr lang="ru-RU" sz="3000" dirty="0" smtClean="0">
                <a:solidFill>
                  <a:srgbClr val="863522"/>
                </a:solidFill>
              </a:rPr>
              <a:t>деталей делают за 1 час мастер и ученик</a:t>
            </a:r>
            <a:r>
              <a:rPr lang="ru-RU" sz="3000" dirty="0" smtClean="0">
                <a:solidFill>
                  <a:srgbClr val="863522"/>
                </a:solidFill>
              </a:rPr>
              <a:t>?</a:t>
            </a:r>
            <a:endParaRPr lang="ru-RU" sz="3000" dirty="0" smtClean="0">
              <a:solidFill>
                <a:srgbClr val="863522"/>
              </a:solidFill>
            </a:endParaRPr>
          </a:p>
          <a:p>
            <a:pPr marL="609600" indent="-609600" eaLnBrk="1" hangingPunct="1">
              <a:buFontTx/>
              <a:buNone/>
            </a:pPr>
            <a:r>
              <a:rPr lang="ru-RU" sz="3000" dirty="0" smtClean="0">
                <a:solidFill>
                  <a:srgbClr val="863522"/>
                </a:solidFill>
              </a:rPr>
              <a:t>	…………… (    </a:t>
            </a:r>
            <a:r>
              <a:rPr lang="ru-RU" sz="3000" dirty="0" smtClean="0">
                <a:solidFill>
                  <a:srgbClr val="863522"/>
                </a:solidFill>
              </a:rPr>
              <a:t>)</a:t>
            </a:r>
          </a:p>
          <a:p>
            <a:pPr marL="609600" indent="-609600" eaLnBrk="1" hangingPunct="1">
              <a:buFontTx/>
              <a:buNone/>
            </a:pPr>
            <a:r>
              <a:rPr lang="ru-RU" sz="3000" dirty="0" smtClean="0">
                <a:solidFill>
                  <a:srgbClr val="863522"/>
                </a:solidFill>
              </a:rPr>
              <a:t>3. Сколько деталей они сделают за 3 часа?</a:t>
            </a:r>
          </a:p>
          <a:p>
            <a:pPr marL="609600" indent="-609600" eaLnBrk="1" hangingPunct="1">
              <a:buFontTx/>
              <a:buNone/>
            </a:pPr>
            <a:r>
              <a:rPr lang="ru-RU" sz="3000" dirty="0" smtClean="0">
                <a:solidFill>
                  <a:srgbClr val="863522"/>
                </a:solidFill>
              </a:rPr>
              <a:t> </a:t>
            </a:r>
            <a:r>
              <a:rPr lang="ru-RU" sz="3000" dirty="0" smtClean="0">
                <a:solidFill>
                  <a:srgbClr val="863522"/>
                </a:solidFill>
              </a:rPr>
              <a:t>     ……………. (    )</a:t>
            </a:r>
            <a:endParaRPr lang="ru-RU" sz="3000" dirty="0" smtClean="0">
              <a:solidFill>
                <a:srgbClr val="863522"/>
              </a:solidFill>
            </a:endParaRPr>
          </a:p>
          <a:p>
            <a:pPr marL="609600" indent="-609600" eaLnBrk="1" hangingPunct="1">
              <a:buFontTx/>
              <a:buNone/>
            </a:pPr>
            <a:r>
              <a:rPr lang="ru-RU" sz="3000" dirty="0" smtClean="0">
                <a:solidFill>
                  <a:srgbClr val="863522"/>
                </a:solidFill>
              </a:rPr>
              <a:t>Ответ: ………</a:t>
            </a:r>
          </a:p>
          <a:p>
            <a:pPr marL="609600" indent="-609600" eaLnBrk="1" hangingPunct="1">
              <a:buFontTx/>
              <a:buNone/>
            </a:pPr>
            <a:endParaRPr lang="ru-RU" sz="3600" dirty="0" smtClean="0">
              <a:solidFill>
                <a:srgbClr val="86352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sz="5400" smtClean="0"/>
              <a:t>Задача</a:t>
            </a:r>
            <a:r>
              <a:rPr lang="ru-RU" sz="4800" smtClean="0"/>
              <a:t> </a:t>
            </a:r>
          </a:p>
        </p:txBody>
      </p:sp>
      <p:sp>
        <p:nvSpPr>
          <p:cNvPr id="1229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buFontTx/>
              <a:buAutoNum type="arabicPeriod"/>
            </a:pPr>
            <a:r>
              <a:rPr lang="ru-RU" sz="3000" dirty="0" smtClean="0">
                <a:solidFill>
                  <a:srgbClr val="863522"/>
                </a:solidFill>
              </a:rPr>
              <a:t>Сколько деталей делает ученик за 1 час?</a:t>
            </a:r>
          </a:p>
          <a:p>
            <a:pPr marL="609600" indent="-609600" eaLnBrk="1" hangingPunct="1">
              <a:buFontTx/>
              <a:buNone/>
            </a:pPr>
            <a:r>
              <a:rPr lang="ru-RU" sz="3000" dirty="0" smtClean="0">
                <a:solidFill>
                  <a:srgbClr val="863522"/>
                </a:solidFill>
              </a:rPr>
              <a:t>	</a:t>
            </a:r>
            <a:r>
              <a:rPr lang="ru-RU" sz="3000" dirty="0" smtClean="0">
                <a:solidFill>
                  <a:srgbClr val="863522"/>
                </a:solidFill>
              </a:rPr>
              <a:t>15-6=9 </a:t>
            </a:r>
            <a:r>
              <a:rPr lang="ru-RU" sz="3000" dirty="0" smtClean="0">
                <a:solidFill>
                  <a:srgbClr val="863522"/>
                </a:solidFill>
              </a:rPr>
              <a:t>( </a:t>
            </a:r>
            <a:r>
              <a:rPr lang="ru-RU" sz="3000" dirty="0" smtClean="0">
                <a:solidFill>
                  <a:srgbClr val="863522"/>
                </a:solidFill>
              </a:rPr>
              <a:t>д. </a:t>
            </a:r>
            <a:r>
              <a:rPr lang="ru-RU" sz="3000" dirty="0" smtClean="0">
                <a:solidFill>
                  <a:srgbClr val="863522"/>
                </a:solidFill>
              </a:rPr>
              <a:t>)</a:t>
            </a:r>
          </a:p>
          <a:p>
            <a:pPr marL="609600" indent="-609600" eaLnBrk="1" hangingPunct="1">
              <a:buFontTx/>
              <a:buNone/>
            </a:pPr>
            <a:r>
              <a:rPr lang="ru-RU" sz="3000" dirty="0" smtClean="0">
                <a:solidFill>
                  <a:srgbClr val="863522"/>
                </a:solidFill>
              </a:rPr>
              <a:t>2. Сколько деталей делают за 1 час мастер и ученик?</a:t>
            </a:r>
          </a:p>
          <a:p>
            <a:pPr marL="609600" indent="-609600" eaLnBrk="1" hangingPunct="1">
              <a:buFontTx/>
              <a:buNone/>
            </a:pPr>
            <a:r>
              <a:rPr lang="ru-RU" sz="3000" dirty="0" smtClean="0">
                <a:solidFill>
                  <a:srgbClr val="863522"/>
                </a:solidFill>
              </a:rPr>
              <a:t>	</a:t>
            </a:r>
            <a:r>
              <a:rPr lang="ru-RU" sz="3000" dirty="0" smtClean="0">
                <a:solidFill>
                  <a:srgbClr val="863522"/>
                </a:solidFill>
              </a:rPr>
              <a:t>15+9=24 </a:t>
            </a:r>
            <a:r>
              <a:rPr lang="ru-RU" sz="3000" dirty="0" smtClean="0">
                <a:solidFill>
                  <a:srgbClr val="863522"/>
                </a:solidFill>
              </a:rPr>
              <a:t>( </a:t>
            </a:r>
            <a:r>
              <a:rPr lang="ru-RU" sz="3000" dirty="0" smtClean="0">
                <a:solidFill>
                  <a:srgbClr val="863522"/>
                </a:solidFill>
              </a:rPr>
              <a:t>д. </a:t>
            </a:r>
            <a:r>
              <a:rPr lang="ru-RU" sz="3000" dirty="0" smtClean="0">
                <a:solidFill>
                  <a:srgbClr val="863522"/>
                </a:solidFill>
              </a:rPr>
              <a:t>)</a:t>
            </a:r>
          </a:p>
          <a:p>
            <a:pPr marL="609600" indent="-609600" eaLnBrk="1" hangingPunct="1">
              <a:buFontTx/>
              <a:buNone/>
            </a:pPr>
            <a:r>
              <a:rPr lang="ru-RU" sz="3000" dirty="0" smtClean="0">
                <a:solidFill>
                  <a:srgbClr val="863522"/>
                </a:solidFill>
              </a:rPr>
              <a:t>3. Сколько деталей они сделают за 3 часа?</a:t>
            </a:r>
          </a:p>
          <a:p>
            <a:pPr marL="609600" indent="-609600" eaLnBrk="1" hangingPunct="1">
              <a:buFontTx/>
              <a:buNone/>
            </a:pPr>
            <a:r>
              <a:rPr lang="ru-RU" sz="3000" dirty="0" smtClean="0">
                <a:solidFill>
                  <a:srgbClr val="863522"/>
                </a:solidFill>
              </a:rPr>
              <a:t>      </a:t>
            </a:r>
            <a:r>
              <a:rPr lang="ru-RU" sz="3000" dirty="0" smtClean="0">
                <a:solidFill>
                  <a:srgbClr val="863522"/>
                </a:solidFill>
              </a:rPr>
              <a:t>24</a:t>
            </a:r>
            <a:r>
              <a:rPr lang="be-BY" sz="3000" dirty="0" smtClean="0">
                <a:solidFill>
                  <a:srgbClr val="863522"/>
                </a:solidFill>
              </a:rPr>
              <a:t>*3=72</a:t>
            </a:r>
            <a:r>
              <a:rPr lang="ru-RU" sz="3000" dirty="0" smtClean="0">
                <a:solidFill>
                  <a:srgbClr val="863522"/>
                </a:solidFill>
              </a:rPr>
              <a:t> </a:t>
            </a:r>
            <a:r>
              <a:rPr lang="ru-RU" sz="3000" dirty="0" smtClean="0">
                <a:solidFill>
                  <a:srgbClr val="863522"/>
                </a:solidFill>
              </a:rPr>
              <a:t>( </a:t>
            </a:r>
            <a:r>
              <a:rPr lang="ru-RU" sz="3000" dirty="0" smtClean="0">
                <a:solidFill>
                  <a:srgbClr val="863522"/>
                </a:solidFill>
              </a:rPr>
              <a:t>д. </a:t>
            </a:r>
            <a:r>
              <a:rPr lang="ru-RU" sz="3000" dirty="0" smtClean="0">
                <a:solidFill>
                  <a:srgbClr val="863522"/>
                </a:solidFill>
              </a:rPr>
              <a:t>)</a:t>
            </a:r>
          </a:p>
          <a:p>
            <a:pPr marL="609600" indent="-609600" eaLnBrk="1" hangingPunct="1">
              <a:buFontTx/>
              <a:buNone/>
            </a:pPr>
            <a:r>
              <a:rPr lang="ru-RU" sz="3000" dirty="0" smtClean="0">
                <a:solidFill>
                  <a:srgbClr val="863522"/>
                </a:solidFill>
              </a:rPr>
              <a:t>Ответ: </a:t>
            </a:r>
            <a:r>
              <a:rPr lang="ru-RU" sz="3000" dirty="0" smtClean="0">
                <a:solidFill>
                  <a:srgbClr val="863522"/>
                </a:solidFill>
              </a:rPr>
              <a:t>72 детали.</a:t>
            </a:r>
            <a:endParaRPr lang="ru-RU" sz="3000" dirty="0" smtClean="0">
              <a:solidFill>
                <a:srgbClr val="86352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Содержимое 2" descr="905758576.jpg"/>
          <p:cNvPicPr>
            <a:picLocks noGrp="1" noChangeAspect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14313" y="342900"/>
            <a:ext cx="8786812" cy="6086475"/>
          </a:xfrm>
        </p:spPr>
      </p:pic>
      <p:pic>
        <p:nvPicPr>
          <p:cNvPr id="4" name="Track No0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500" y="6000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477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10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11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Тема10</Template>
  <TotalTime>253</TotalTime>
  <Words>96</Words>
  <Application>Microsoft Office PowerPoint</Application>
  <PresentationFormat>Экран (4:3)</PresentationFormat>
  <Paragraphs>49</Paragraphs>
  <Slides>11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9" baseType="lpstr">
      <vt:lpstr>Arial</vt:lpstr>
      <vt:lpstr>Century Gothic</vt:lpstr>
      <vt:lpstr>Calibri</vt:lpstr>
      <vt:lpstr>Verdana</vt:lpstr>
      <vt:lpstr>Times New Roman</vt:lpstr>
      <vt:lpstr>Arial Black</vt:lpstr>
      <vt:lpstr>Тема10</vt:lpstr>
      <vt:lpstr>Тема11</vt:lpstr>
      <vt:lpstr> </vt:lpstr>
      <vt:lpstr>Слайд 2</vt:lpstr>
      <vt:lpstr>24 : 8 =3  46 : 2 = 23 29 : 8 = 3(ост.1)  47:2 =23(ост.1)  72 : 3 = 24 74 : 3 = 24(ост.2)  </vt:lpstr>
      <vt:lpstr>   9, 99, 10, 22, 86, 28,   33, 17, 26, 24.</vt:lpstr>
      <vt:lpstr>Слайд 5</vt:lpstr>
      <vt:lpstr>Образование трёхзначных чисел. Сотня как счётная единица</vt:lpstr>
      <vt:lpstr>Задача </vt:lpstr>
      <vt:lpstr>Задача </vt:lpstr>
      <vt:lpstr>Слайд 9</vt:lpstr>
      <vt:lpstr>Тест </vt:lpstr>
      <vt:lpstr> 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Customer</dc:creator>
  <cp:lastModifiedBy>Алла</cp:lastModifiedBy>
  <cp:revision>11</cp:revision>
  <dcterms:created xsi:type="dcterms:W3CDTF">2010-02-01T21:04:28Z</dcterms:created>
  <dcterms:modified xsi:type="dcterms:W3CDTF">2015-03-27T04:20:14Z</dcterms:modified>
</cp:coreProperties>
</file>