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9"/>
  </p:notesMasterIdLst>
  <p:sldIdLst>
    <p:sldId id="256" r:id="rId2"/>
    <p:sldId id="274" r:id="rId3"/>
    <p:sldId id="275" r:id="rId4"/>
    <p:sldId id="259" r:id="rId5"/>
    <p:sldId id="276" r:id="rId6"/>
    <p:sldId id="258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7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85" r:id="rId23"/>
    <p:sldId id="286" r:id="rId24"/>
    <p:sldId id="284" r:id="rId25"/>
    <p:sldId id="268" r:id="rId26"/>
    <p:sldId id="270" r:id="rId27"/>
    <p:sldId id="272" r:id="rId28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99"/>
    <a:srgbClr val="006600"/>
    <a:srgbClr val="FFFA06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90" autoAdjust="0"/>
  </p:normalViewPr>
  <p:slideViewPr>
    <p:cSldViewPr>
      <p:cViewPr varScale="1">
        <p:scale>
          <a:sx n="74" d="100"/>
          <a:sy n="74" d="100"/>
        </p:scale>
        <p:origin x="-1080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fld id="{393C23D8-0E29-4E1F-88BA-201FBF268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D6A59AA-520C-41EB-83E4-C508A3772720}" type="slidenum">
              <a:rPr lang="ru-RU"/>
              <a:pPr/>
              <a:t>1</a:t>
            </a:fld>
            <a:endParaRPr lang="ru-RU"/>
          </a:p>
        </p:txBody>
      </p:sp>
      <p:sp>
        <p:nvSpPr>
          <p:cNvPr id="204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1C9E589-E1BB-47CC-8462-1BD21DF9B961}" type="slidenum">
              <a:rPr lang="ru-RU"/>
              <a:pPr/>
              <a:t>6</a:t>
            </a:fld>
            <a:endParaRPr lang="ru-RU"/>
          </a:p>
        </p:txBody>
      </p:sp>
      <p:sp>
        <p:nvSpPr>
          <p:cNvPr id="225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72122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393C23D8-0E29-4E1F-88BA-201FBF26815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FE76E-D173-41A9-B7B3-36FCE5E35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AE4E5-FBD4-4C5B-BD20-E24AD8F15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8D230-A4FF-43FF-BE49-B3E0FB657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A57A-9E41-4CE0-B5B6-A1416A335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8BADB-F49D-4E49-87A1-9FDEEDB8A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5DAB4-5852-4CB7-B274-C682A7C89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05123-9837-4F5B-ADCE-F53099181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92DBD-04B6-444F-BAAF-19642A3C1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69B08-D3B4-4C88-9B47-781438B6D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ACA0A-339B-4580-B8CE-A2938BEE1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05954-5E10-4032-9980-24D75D069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fld id="{F61D5283-6214-4430-A193-CB269EDC8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82688" y="1636713"/>
            <a:ext cx="7643812" cy="2332037"/>
          </a:xfrm>
        </p:spPr>
        <p:txBody>
          <a:bodyPr/>
          <a:lstStyle/>
          <a:p>
            <a:pPr eaLnBrk="1">
              <a:defRPr/>
            </a:pP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русского языка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97063" y="5137150"/>
            <a:ext cx="6143625" cy="1931988"/>
          </a:xfrm>
        </p:spPr>
        <p:txBody>
          <a:bodyPr/>
          <a:lstStyle/>
          <a:p>
            <a:pPr eaLnBrk="1">
              <a:defRPr/>
            </a:pP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«Б» класс </a:t>
            </a:r>
          </a:p>
          <a:p>
            <a:pPr eaLnBrk="1">
              <a:defRPr/>
            </a:pP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Учитель: Вершкова Т. Е.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182660" y="404862"/>
            <a:ext cx="928694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            Т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ема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урока.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Правописание предлогов</a:t>
            </a:r>
            <a:endParaRPr kumimoji="0" lang="ru-RU" sz="6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4397370" y="1884978"/>
            <a:ext cx="42148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Цель урока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25800" y="2922581"/>
            <a:ext cx="650085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hangingPunct="1">
              <a:lnSpc>
                <a:spcPct val="100000"/>
              </a:lnSpc>
              <a:buClrTx/>
              <a:buSzTx/>
              <a:buBlip>
                <a:blip r:embed="rId2"/>
              </a:buBlip>
            </a:pPr>
            <a:r>
              <a:rPr lang="ru-RU" sz="3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Научиться правильно писать предлоги. </a:t>
            </a:r>
          </a:p>
          <a:p>
            <a:pPr lvl="0" algn="just" defTabSz="914400" hangingPunct="1">
              <a:lnSpc>
                <a:spcPct val="100000"/>
              </a:lnSpc>
              <a:buClrTx/>
              <a:buSzTx/>
              <a:buBlip>
                <a:blip r:embed="rId2"/>
              </a:buBlip>
            </a:pPr>
            <a:r>
              <a:rPr lang="ru-RU" sz="3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Научиться писать предлоги со словами.</a:t>
            </a:r>
            <a:endParaRPr lang="ru-RU" sz="1100" b="1" dirty="0" smtClean="0"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914400" hangingPunct="1">
              <a:lnSpc>
                <a:spcPct val="100000"/>
              </a:lnSpc>
              <a:buClrTx/>
              <a:buSzTx/>
              <a:buBlip>
                <a:blip r:embed="rId2"/>
              </a:buBlip>
            </a:pPr>
            <a:r>
              <a:rPr lang="ru-RU" sz="3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Правильно употреблять предлоги в устной и письменной речи.</a:t>
            </a:r>
            <a:endParaRPr lang="ru-RU" sz="4000" b="1" dirty="0" smtClean="0"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 descr="Наши дет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04" y="1922449"/>
            <a:ext cx="300039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82594" y="422251"/>
            <a:ext cx="9001188" cy="314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Предлоги: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о, об,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через, со,  без, в,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с, от, к, на, над, за, под, перед. </a:t>
            </a: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754296" y="4706938"/>
            <a:ext cx="692948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о, об,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через,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со,  без,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в, от, над,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под, перед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 descr="Лада - богиня любви и красоты у славян - &quot;Радогост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42" y="3779837"/>
            <a:ext cx="228601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350814"/>
            <a:ext cx="9286940" cy="6418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Написание предлогов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зависит от произношения. 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Предлоги всегда пишутся одинаково!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Правописание предлогов надо запомнить.</a:t>
            </a:r>
            <a:endParaRPr lang="ru-RU" sz="48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182924" y="2920529"/>
            <a:ext cx="6897701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  от  под  об  со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  за  над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под  над  перед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еред  без  через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без  через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842" y="350813"/>
            <a:ext cx="9144064" cy="31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hangingPunct="1">
              <a:lnSpc>
                <a:spcPct val="100000"/>
              </a:lnSpc>
              <a:buClrTx/>
              <a:buSzTx/>
            </a:pPr>
            <a:r>
              <a:rPr lang="ru-RU" sz="4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Предлоги:</a:t>
            </a:r>
            <a:endParaRPr lang="ru-RU" sz="4800" b="1" dirty="0" smtClean="0">
              <a:solidFill>
                <a:srgbClr val="006600"/>
              </a:solidFill>
              <a:ea typeface="Times New Roman" pitchFamily="18" charset="0"/>
              <a:cs typeface="Arial" pitchFamily="34" charset="0"/>
            </a:endParaRPr>
          </a:p>
          <a:p>
            <a:pPr lvl="0" defTabSz="914400" eaLnBrk="0">
              <a:lnSpc>
                <a:spcPct val="100000"/>
              </a:lnSpc>
              <a:buClrTx/>
              <a:buSzTx/>
            </a:pPr>
            <a:r>
              <a:rPr lang="ru-RU" sz="48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о, об, через, со,  без, в, </a:t>
            </a:r>
          </a:p>
          <a:p>
            <a:pPr lvl="0" defTabSz="914400" eaLnBrk="0">
              <a:lnSpc>
                <a:spcPct val="100000"/>
              </a:lnSpc>
              <a:buClrTx/>
              <a:buSzTx/>
            </a:pPr>
            <a:r>
              <a:rPr lang="ru-RU" sz="48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с, от, к, на, над, за, под, перед. </a:t>
            </a:r>
            <a:endParaRPr lang="ru-RU" sz="4800" dirty="0" smtClean="0"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 descr="Лада - богиня любви и красоты у славян - &quot;Радогост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04" y="3636961"/>
            <a:ext cx="228601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25866" y="191616"/>
            <a:ext cx="5857915" cy="47089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от солнца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60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горок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60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воздухе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60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од  сосной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  берегу</a:t>
            </a:r>
          </a:p>
        </p:txBody>
      </p:sp>
      <p:pic>
        <p:nvPicPr>
          <p:cNvPr id="3" name="Рисунок 2" descr="Лада - богиня любви и красоты у славян - &quot;Радогост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04" y="2493953"/>
            <a:ext cx="307183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rawing Out Line - ClipArt Best"/>
          <p:cNvPicPr/>
          <p:nvPr/>
        </p:nvPicPr>
        <p:blipFill>
          <a:blip r:embed="rId3" cstate="print">
            <a:duotone>
              <a:prstClr val="black"/>
              <a:srgbClr val="FFC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469204" y="5137159"/>
            <a:ext cx="2000264" cy="2000264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5404" y="493689"/>
            <a:ext cx="6218726" cy="1638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Найди</a:t>
            </a:r>
          </a:p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предлог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butterfly6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0681" y="779441"/>
            <a:ext cx="171450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388E-6 0.00567 C 0.04015 -0.06195 0.11147 -0.15834 0.19524 -0.15834 C 0.32042 -0.15834 0.42182 -0.05817 0.42182 0.06992 C 0.42182 0.11066 0.41159 0.14846 0.39127 0.18269 C 0.39426 0.18269 3.6388E-6 0.68836 3.6388E-6 0.69298 C 3.6388E-6 0.68836 -0.39443 0.18269 -0.39128 0.18269 C -0.41159 0.14846 -0.42104 0.11066 -0.42104 0.06992 C -0.42104 -0.05817 -0.32043 -0.15834 -0.1921 -0.15834 C -0.11132 -0.15834 -0.04063 -0.06195 3.6388E-6 0.00567 Z " pathEditMode="relative" rAng="0" ptsTypes="ffffffff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2511425"/>
          </a:xfrm>
        </p:spPr>
        <p:txBody>
          <a:bodyPr/>
          <a:lstStyle/>
          <a:p>
            <a:pPr eaLnBrk="1">
              <a:buFont typeface="Times New Roman" pitchFamily="16" charset="0"/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4208463"/>
            <a:ext cx="4459287" cy="2547937"/>
          </a:xfrm>
        </p:spPr>
        <p:txBody>
          <a:bodyPr/>
          <a:lstStyle/>
          <a:p>
            <a:pPr eaLnBrk="1">
              <a:buFont typeface="Times New Roman" pitchFamily="16" charset="0"/>
              <a:buNone/>
              <a:defRPr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 descr="butterfly6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914400"/>
            <a:ext cx="17145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44 4.51071E-6 C 0.05291 -0.06594 0.12534 -0.1596 0.21005 -0.1596 C 0.33696 -0.1596 0.43962 -0.06195 0.43962 0.06257 C 0.43962 0.10226 0.42891 0.13901 0.40829 0.1724 C 0.41191 0.1724 0.01244 0.66442 0.01244 0.66904 C 0.01244 0.66442 -0.38718 0.1724 -0.38387 0.1724 C -0.40434 0.13901 -0.41379 0.10226 -0.41379 0.06257 C -0.41379 -0.06195 -0.31239 -0.1596 -0.18217 -0.1596 C -0.10045 -0.1596 -0.02897 -0.06594 0.01244 4.51071E-6 Z " pathEditMode="relative" rAng="0" ptsTypes="fffffffff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1779588"/>
            <a:ext cx="4965700" cy="5357812"/>
          </a:xfrm>
        </p:spPr>
        <p:txBody>
          <a:bodyPr/>
          <a:lstStyle/>
          <a:p>
            <a:pPr eaLnBrk="1">
              <a:buFont typeface="Times New Roman" pitchFamily="16" charset="0"/>
              <a:buNone/>
              <a:defRPr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4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1314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2073 C 5E-6 0.01157 0.08872 -0.07724 0.19775 -0.07724 L 0.65521 -0.07724 C 0.76424 -0.07724 0.85313 0.01157 0.85313 0.12073 L 0.85313 0.57123 C 0.85313 0.68085 0.76424 0.7729 0.65521 0.7729 L 0.19775 0.7729 C 0.08872 0.7729 5E-6 0.68085 5E-6 0.57123 Z " pathEditMode="relative" rAng="0" ptsTypes="fFfFfFff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" y="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1636713"/>
            <a:ext cx="9069387" cy="5119687"/>
          </a:xfrm>
        </p:spPr>
        <p:txBody>
          <a:bodyPr/>
          <a:lstStyle/>
          <a:p>
            <a:pPr eaLnBrk="1">
              <a:buFont typeface="Arial" pitchFamily="34" charset="0"/>
              <a:buChar char="•"/>
              <a:defRPr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4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1314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2073 C 5E-6 0.01157 0.08872 -0.07724 0.19775 -0.07724 L 0.65521 -0.07724 C 0.76424 -0.07724 0.85313 0.01157 0.85313 0.12073 L 0.85313 0.57123 C 0.85313 0.68085 0.76424 0.7729 0.65521 0.7729 L 0.19775 0.7729 C 0.08872 0.7729 5E-6 0.68085 5E-6 0.57123 Z " pathEditMode="relative" rAng="0" ptsTypes="fFfFfFf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" y="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1422400"/>
            <a:ext cx="9069387" cy="5334000"/>
          </a:xfrm>
        </p:spPr>
        <p:txBody>
          <a:bodyPr/>
          <a:lstStyle/>
          <a:p>
            <a:pPr eaLnBrk="1">
              <a:buFont typeface="Arial" pitchFamily="34" charset="0"/>
              <a:buChar char="•"/>
              <a:defRPr/>
            </a:pPr>
            <a:endParaRPr lang="ru-RU" sz="2400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blbird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18756 C 0.00799 0.38252 0.02587 0.65634 0.09202 0.65172 C 0.18698 0.65172 0.19358 -0.26225 0.30677 -0.26503 C 0.40903 -0.26503 0.35452 0.53308 0.45295 0.53053 C 0.55538 0.53053 0.5 -0.04926 0.60972 -0.04926 C 0.70799 -0.04926 0.65365 0.34205 0.74115 0.34205 C 0.82518 0.34205 0.7816 0.04302 0.85834 0.04302 C 0.90209 0.04302 0.90521 0.12489 0.90938 0.18756 " pathEditMode="relative" rAng="0" ptsTypes="fffffff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imf.com.ua/catalog/images/dir3413/solnyshk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80" y="422251"/>
            <a:ext cx="9144064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lbird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8135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18756 C 0.00799 0.38252 0.02587 0.65634 0.09202 0.65172 C 0.18698 0.65172 0.19358 -0.26225 0.30677 -0.26503 C 0.40903 -0.26503 0.35452 0.53308 0.45295 0.53053 C 0.55538 0.53053 0.5 -0.04926 0.60972 -0.04926 C 0.70799 -0.04926 0.65365 0.34205 0.74115 0.34205 C 0.82518 0.34205 0.7816 0.04302 0.85834 0.04302 C 0.90209 0.04302 0.90521 0.12489 0.90938 0.18756 " pathEditMode="relative" rAng="0" ptsTypes="ffffffff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r>
              <a:rPr lang="ru-RU" sz="4000" b="1" dirty="0" smtClean="0">
                <a:solidFill>
                  <a:srgbClr val="006600"/>
                </a:solidFill>
                <a:latin typeface="+mn-lt"/>
              </a:rPr>
              <a:t>Вставьте подходящие по смыслу предлоги:</a:t>
            </a:r>
            <a:endParaRPr lang="ru-RU" sz="40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3966" y="1708135"/>
            <a:ext cx="9215502" cy="5286389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</a:t>
            </a:r>
            <a:r>
              <a:rPr lang="ru-RU" b="1" i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Пришла весна ...  лес. Распустились почки  ...  деревьях.  Оживает  ...  снегом молодая травка.</a:t>
            </a:r>
          </a:p>
          <a:p>
            <a:endParaRPr lang="ru-RU" b="1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611420" y="3596454"/>
            <a:ext cx="692948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Пришла весна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лес. Распустились почки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деревьях.  Оживает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под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снегом молодая травка.</a:t>
            </a:r>
          </a:p>
        </p:txBody>
      </p:sp>
      <p:pic>
        <p:nvPicPr>
          <p:cNvPr id="7" name="Рисунок 6" descr="Лада - богиня любви и красоты у славян - &quot;Радогост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04" y="3708399"/>
            <a:ext cx="221457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8280" y="279376"/>
            <a:ext cx="9286939" cy="657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1 </a:t>
            </a:r>
            <a:r>
              <a:rPr lang="ru-RU" sz="2400" b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Найдите в тексте все предлоги и подчеркните их.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В лесах цветет орешник. По склонам оврагов появились ранние цветы. Грач свил себе гнездо на дереве.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ru-RU" sz="2400" b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Выберите подходящий по смыслу предлог и подчеркните его: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Гриб (под, над) деревом,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солнце (к, за) облаком,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дорога (через, от) лес,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поляна (с ,без) цветов.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2400" b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Вставьте в предложения подходящие по смыслу предлоги и подчеркните их.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Дятел стучит ... коре осины. Вот ... ветки ... ветку прыгает белка. Ёжик прячется ... траве.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04" y="350813"/>
            <a:ext cx="935837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hangingPunct="1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1 . </a:t>
            </a:r>
            <a:r>
              <a:rPr lang="ru-RU" sz="2400" b="1" i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Найдите в тексте все предлоги и подчеркните их. </a:t>
            </a: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2400" b="1" u="sng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лесах цветет орешник. </a:t>
            </a:r>
            <a:r>
              <a:rPr lang="ru-RU" sz="2400" b="1" u="sng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склонам оврагов появились ранние цветы. Грач свил себе гнездо </a:t>
            </a:r>
            <a:r>
              <a:rPr lang="ru-RU" sz="2400" b="1" u="sng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дереве.</a:t>
            </a: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endParaRPr lang="ru-RU" sz="2400" b="1" dirty="0" smtClean="0"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</a:t>
            </a:r>
            <a:r>
              <a:rPr lang="ru-RU" sz="2400" b="1" i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Выберите подходящий по смыслу предлог и подчеркните его:</a:t>
            </a:r>
            <a:endParaRPr lang="ru-RU" sz="2400" b="1" dirty="0" smtClean="0">
              <a:solidFill>
                <a:srgbClr val="0066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Гриб (</a:t>
            </a:r>
            <a:r>
              <a:rPr lang="ru-RU" sz="2400" b="1" u="sng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над) деревом,</a:t>
            </a: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солнце (к, </a:t>
            </a:r>
            <a:r>
              <a:rPr lang="ru-RU" sz="2400" b="1" u="sng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 облаком,</a:t>
            </a: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дорога (</a:t>
            </a:r>
            <a:r>
              <a:rPr lang="ru-RU" sz="2400" b="1" u="sng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от) лес,</a:t>
            </a: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поляна (с ,</a:t>
            </a:r>
            <a:r>
              <a:rPr lang="ru-RU" sz="2400" b="1" u="sng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без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 цветов.</a:t>
            </a: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endParaRPr lang="ru-RU" sz="2400" b="1" dirty="0" smtClean="0"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 </a:t>
            </a:r>
            <a:r>
              <a:rPr lang="ru-RU" sz="2400" b="1" i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Вставьте в предложения подходящие по смыслу предлоги и подчеркните их.</a:t>
            </a:r>
            <a:endParaRPr lang="ru-RU" sz="2400" b="1" dirty="0" smtClean="0">
              <a:solidFill>
                <a:srgbClr val="0066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914400" eaLnBrk="0">
              <a:lnSpc>
                <a:spcPct val="100000"/>
              </a:lnSpc>
              <a:buClrTx/>
              <a:buSzTx/>
            </a:pP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Дятел стучит </a:t>
            </a:r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 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коре осины. Вот </a:t>
            </a:r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ветки </a:t>
            </a:r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ветку прыгает белка. Ёжик прячется </a:t>
            </a:r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</a:t>
            </a:r>
            <a:r>
              <a:rPr lang="ru-RU" sz="24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траве.</a:t>
            </a:r>
          </a:p>
        </p:txBody>
      </p:sp>
      <p:pic>
        <p:nvPicPr>
          <p:cNvPr id="3" name="Рисунок 2" descr="Drawing Out Line - ClipArt Best"/>
          <p:cNvPicPr/>
          <p:nvPr/>
        </p:nvPicPr>
        <p:blipFill>
          <a:blip r:embed="rId2" cstate="print">
            <a:duotone>
              <a:prstClr val="black"/>
              <a:srgbClr val="FFC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40642" y="3136895"/>
            <a:ext cx="2071702" cy="1928826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9" y="301625"/>
            <a:ext cx="7537470" cy="1260475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Вспомни:</a:t>
            </a:r>
            <a:endParaRPr lang="ru-RU" sz="5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5405" y="1422383"/>
            <a:ext cx="7429551" cy="5334017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Написание предлогов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зависит   ... . </a:t>
            </a:r>
          </a:p>
          <a:p>
            <a:pPr algn="ctr"/>
            <a:endParaRPr lang="ru-RU" sz="4400" b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Предлоги всегда  ... !</a:t>
            </a:r>
          </a:p>
          <a:p>
            <a:pPr algn="ctr">
              <a:buNone/>
            </a:pPr>
            <a:endParaRPr lang="ru-RU" sz="4400" b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Правописание предлогов   ... .</a:t>
            </a:r>
            <a:endParaRPr lang="ru-RU" sz="4400" dirty="0"/>
          </a:p>
        </p:txBody>
      </p:sp>
      <p:pic>
        <p:nvPicPr>
          <p:cNvPr id="4" name="Рисунок 3" descr="Лада - богиня любви и красоты у славян - &quot;Радогост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42" y="3494085"/>
            <a:ext cx="228601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5470" y="493689"/>
            <a:ext cx="9069387" cy="6572296"/>
          </a:xfrm>
        </p:spPr>
        <p:txBody>
          <a:bodyPr/>
          <a:lstStyle/>
          <a:p>
            <a:pPr>
              <a:buNone/>
            </a:pPr>
            <a:r>
              <a:rPr lang="ru-RU" sz="6000" b="1" dirty="0" smtClean="0">
                <a:solidFill>
                  <a:srgbClr val="0066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Домашнее задание</a:t>
            </a:r>
            <a:endParaRPr lang="ru-RU" sz="6000" i="1" dirty="0" smtClean="0">
              <a:solidFill>
                <a:srgbClr val="0066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6000" b="1" i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Упражнение № 81.</a:t>
            </a:r>
          </a:p>
          <a:p>
            <a:pPr eaLnBrk="1">
              <a:buFont typeface="Arial" pitchFamily="34" charset="0"/>
              <a:buChar char="•"/>
              <a:defRPr/>
            </a:pP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как правильно учить уроки Развивающие занятия для детей д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8478" y="2851143"/>
            <a:ext cx="6357982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2858" y="279375"/>
            <a:ext cx="6746891" cy="1260475"/>
          </a:xfrm>
        </p:spPr>
        <p:txBody>
          <a:bodyPr/>
          <a:lstStyle/>
          <a:p>
            <a:pPr algn="l" eaLnBrk="1">
              <a:defRPr/>
            </a:pPr>
            <a:r>
              <a:rPr lang="ru-RU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Самооценка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1768475"/>
          <a:ext cx="9069388" cy="4939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760"/>
                <a:gridCol w="4746628"/>
              </a:tblGrid>
              <a:tr h="11541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C0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endParaRPr lang="ru-RU" sz="1800" i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C0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C0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Оценка</a:t>
                      </a:r>
                      <a:endParaRPr lang="ru-RU" sz="3200" i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C0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ru-RU" sz="4000" i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06"/>
                    </a:solidFill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Молодец! </a:t>
                      </a:r>
                      <a:endParaRPr lang="ru-RU" sz="2400" b="1" i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Ты </a:t>
                      </a:r>
                      <a:r>
                        <a:rPr lang="ru-RU" sz="24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отлично усвоил новую тему!</a:t>
                      </a:r>
                      <a:endParaRPr lang="ru-RU" sz="2400" i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0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4 - 3</a:t>
                      </a:r>
                      <a:endParaRPr lang="ru-RU" sz="4000" i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06"/>
                    </a:solidFill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Очень хорошо! </a:t>
                      </a:r>
                      <a:endParaRPr lang="ru-RU" sz="2400" i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Ты справился почти со всеми заданиями!</a:t>
                      </a:r>
                      <a:endParaRPr lang="ru-RU" sz="2400" i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0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2 -1 </a:t>
                      </a:r>
                      <a:endParaRPr lang="ru-RU" sz="4000" i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06"/>
                    </a:solidFill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Почти хорошо! </a:t>
                      </a:r>
                      <a:r>
                        <a:rPr lang="ru-RU" sz="2400" b="1" i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Старайся </a:t>
                      </a:r>
                      <a:r>
                        <a:rPr lang="ru-RU" sz="2400" b="1" i="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верь в свой успех!</a:t>
                      </a:r>
                      <a:endParaRPr lang="ru-RU" sz="2400" i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06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День Солнца - 3 Мая 2014 - Блог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552" y="1779573"/>
            <a:ext cx="11334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endParaRPr lang="ru-RU" smtClean="0"/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04" y="207937"/>
            <a:ext cx="3071834" cy="3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3320" y="3994151"/>
            <a:ext cx="3643338" cy="331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7238" y="1851011"/>
            <a:ext cx="3286148" cy="319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1297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182528" y="4137028"/>
            <a:ext cx="3929090" cy="314327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Рисунок 7" descr="Лада - богиня любви и красоты у славян - &quot;Радогост&quot;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6262" y="279375"/>
            <a:ext cx="29289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да - богиня любви и красоты у славян - &quot;Радогост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312" y="279375"/>
            <a:ext cx="4786346" cy="685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3966" y="1235869"/>
            <a:ext cx="9826659" cy="420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 Narrow" pitchFamily="34" charset="0"/>
                <a:ea typeface="Verdana" pitchFamily="34" charset="0"/>
                <a:cs typeface="Verdana" pitchFamily="34" charset="0"/>
              </a:rPr>
              <a:t>Рыхлый снег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3600" b="1" dirty="0" smtClean="0">
                <a:solidFill>
                  <a:srgbClr val="000099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Н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 Narrow" pitchFamily="34" charset="0"/>
                <a:ea typeface="Verdana" pitchFamily="34" charset="0"/>
                <a:cs typeface="Verdana" pitchFamily="34" charset="0"/>
              </a:rPr>
              <a:t>а солнце тает,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 Narrow" pitchFamily="34" charset="0"/>
                <a:ea typeface="Verdana" pitchFamily="34" charset="0"/>
                <a:cs typeface="Verdana" pitchFamily="34" charset="0"/>
              </a:rPr>
              <a:t>Ветерок в ветвях играет,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 Narrow" pitchFamily="34" charset="0"/>
                <a:ea typeface="Verdana" pitchFamily="34" charset="0"/>
                <a:cs typeface="Verdana" pitchFamily="34" charset="0"/>
              </a:rPr>
              <a:t>Звонче птичьи голоса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 Narrow" pitchFamily="34" charset="0"/>
                <a:ea typeface="Verdana" pitchFamily="34" charset="0"/>
                <a:cs typeface="Verdana" pitchFamily="34" charset="0"/>
              </a:rPr>
              <a:t>Значит, к нам пришла ...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3600" b="1" dirty="0" smtClean="0">
              <a:solidFill>
                <a:srgbClr val="000099"/>
              </a:solidFill>
              <a:latin typeface="Arial Narrow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3600" b="1" dirty="0" smtClean="0">
                <a:solidFill>
                  <a:srgbClr val="000099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             </a:t>
            </a:r>
            <a:r>
              <a:rPr lang="ru-RU" sz="5400" b="1" dirty="0" smtClean="0">
                <a:solidFill>
                  <a:srgbClr val="008000"/>
                </a:solidFill>
                <a:latin typeface="Segoe Print" pitchFamily="2" charset="0"/>
                <a:ea typeface="Verdana" pitchFamily="34" charset="0"/>
                <a:cs typeface="Arabic Typesetting" pitchFamily="66" charset="-78"/>
              </a:rPr>
              <a:t>Весна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Segoe Print" pitchFamily="2" charset="0"/>
              <a:ea typeface="Verdana" pitchFamily="34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>
              <a:defRPr/>
            </a:pP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buFont typeface="Arial" pitchFamily="34" charset="0"/>
              <a:buChar char="•"/>
              <a:defRPr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>
              <a:buFont typeface="Arial" pitchFamily="34" charset="0"/>
              <a:buChar char="•"/>
              <a:defRPr/>
            </a:pP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Freeform 2"/>
          <p:cNvSpPr>
            <a:spLocks/>
          </p:cNvSpPr>
          <p:nvPr/>
        </p:nvSpPr>
        <p:spPr bwMode="auto">
          <a:xfrm>
            <a:off x="1611288" y="493689"/>
            <a:ext cx="3149600" cy="4640263"/>
          </a:xfrm>
          <a:custGeom>
            <a:avLst/>
            <a:gdLst/>
            <a:ahLst/>
            <a:cxnLst>
              <a:cxn ang="0">
                <a:pos x="553" y="2513"/>
              </a:cxn>
              <a:cxn ang="0">
                <a:pos x="608" y="2677"/>
              </a:cxn>
              <a:cxn ang="0">
                <a:pos x="859" y="2742"/>
              </a:cxn>
              <a:cxn ang="0">
                <a:pos x="1165" y="2520"/>
              </a:cxn>
              <a:cxn ang="0">
                <a:pos x="1453" y="1914"/>
              </a:cxn>
              <a:cxn ang="0">
                <a:pos x="1453" y="1614"/>
              </a:cxn>
              <a:cxn ang="0">
                <a:pos x="1333" y="1434"/>
              </a:cxn>
              <a:cxn ang="0">
                <a:pos x="1159" y="1380"/>
              </a:cxn>
              <a:cxn ang="0">
                <a:pos x="991" y="1356"/>
              </a:cxn>
              <a:cxn ang="0">
                <a:pos x="1532" y="1050"/>
              </a:cxn>
              <a:cxn ang="0">
                <a:pos x="1906" y="575"/>
              </a:cxn>
              <a:cxn ang="0">
                <a:pos x="1925" y="99"/>
              </a:cxn>
              <a:cxn ang="0">
                <a:pos x="1550" y="154"/>
              </a:cxn>
              <a:cxn ang="0">
                <a:pos x="800" y="1023"/>
              </a:cxn>
              <a:cxn ang="0">
                <a:pos x="215" y="1983"/>
              </a:cxn>
              <a:cxn ang="0">
                <a:pos x="32" y="2586"/>
              </a:cxn>
              <a:cxn ang="0">
                <a:pos x="407" y="2504"/>
              </a:cxn>
              <a:cxn ang="0">
                <a:pos x="1458" y="72"/>
              </a:cxn>
            </a:cxnLst>
            <a:rect l="0" t="0" r="r" b="b"/>
            <a:pathLst>
              <a:path w="1984" h="2923">
                <a:moveTo>
                  <a:pt x="553" y="2513"/>
                </a:moveTo>
                <a:cubicBezTo>
                  <a:pt x="562" y="2540"/>
                  <a:pt x="557" y="2639"/>
                  <a:pt x="608" y="2677"/>
                </a:cubicBezTo>
                <a:cubicBezTo>
                  <a:pt x="659" y="2715"/>
                  <a:pt x="766" y="2768"/>
                  <a:pt x="859" y="2742"/>
                </a:cubicBezTo>
                <a:cubicBezTo>
                  <a:pt x="952" y="2716"/>
                  <a:pt x="1066" y="2658"/>
                  <a:pt x="1165" y="2520"/>
                </a:cubicBezTo>
                <a:cubicBezTo>
                  <a:pt x="1264" y="2382"/>
                  <a:pt x="1405" y="2065"/>
                  <a:pt x="1453" y="1914"/>
                </a:cubicBezTo>
                <a:cubicBezTo>
                  <a:pt x="1501" y="1763"/>
                  <a:pt x="1473" y="1694"/>
                  <a:pt x="1453" y="1614"/>
                </a:cubicBezTo>
                <a:cubicBezTo>
                  <a:pt x="1433" y="1534"/>
                  <a:pt x="1382" y="1473"/>
                  <a:pt x="1333" y="1434"/>
                </a:cubicBezTo>
                <a:cubicBezTo>
                  <a:pt x="1284" y="1395"/>
                  <a:pt x="1216" y="1393"/>
                  <a:pt x="1159" y="1380"/>
                </a:cubicBezTo>
                <a:cubicBezTo>
                  <a:pt x="1102" y="1367"/>
                  <a:pt x="929" y="1411"/>
                  <a:pt x="991" y="1356"/>
                </a:cubicBezTo>
                <a:cubicBezTo>
                  <a:pt x="1053" y="1301"/>
                  <a:pt x="1380" y="1180"/>
                  <a:pt x="1532" y="1050"/>
                </a:cubicBezTo>
                <a:cubicBezTo>
                  <a:pt x="1684" y="920"/>
                  <a:pt x="1841" y="733"/>
                  <a:pt x="1906" y="575"/>
                </a:cubicBezTo>
                <a:cubicBezTo>
                  <a:pt x="1971" y="417"/>
                  <a:pt x="1984" y="169"/>
                  <a:pt x="1925" y="99"/>
                </a:cubicBezTo>
                <a:cubicBezTo>
                  <a:pt x="1866" y="29"/>
                  <a:pt x="1737" y="0"/>
                  <a:pt x="1550" y="154"/>
                </a:cubicBezTo>
                <a:cubicBezTo>
                  <a:pt x="1363" y="308"/>
                  <a:pt x="1022" y="718"/>
                  <a:pt x="800" y="1023"/>
                </a:cubicBezTo>
                <a:cubicBezTo>
                  <a:pt x="578" y="1328"/>
                  <a:pt x="343" y="1723"/>
                  <a:pt x="215" y="1983"/>
                </a:cubicBezTo>
                <a:cubicBezTo>
                  <a:pt x="87" y="2243"/>
                  <a:pt x="0" y="2499"/>
                  <a:pt x="32" y="2586"/>
                </a:cubicBezTo>
                <a:cubicBezTo>
                  <a:pt x="64" y="2673"/>
                  <a:pt x="169" y="2923"/>
                  <a:pt x="407" y="2504"/>
                </a:cubicBezTo>
                <a:cubicBezTo>
                  <a:pt x="645" y="2085"/>
                  <a:pt x="1239" y="579"/>
                  <a:pt x="1458" y="72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 rot="12853562">
            <a:off x="3730495" y="748906"/>
            <a:ext cx="881265" cy="229304"/>
          </a:xfrm>
          <a:prstGeom prst="homePlate">
            <a:avLst>
              <a:gd name="adj" fmla="val 112363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468280" y="2636829"/>
            <a:ext cx="9144064" cy="0"/>
          </a:xfrm>
          <a:prstGeom prst="line">
            <a:avLst/>
          </a:prstGeom>
          <a:noFill/>
          <a:ln w="57150">
            <a:solidFill>
              <a:schemeClr val="accent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250825" y="4851407"/>
            <a:ext cx="9361519" cy="17456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5111750" y="565126"/>
            <a:ext cx="2857701" cy="4403725"/>
            <a:chOff x="3061" y="395"/>
            <a:chExt cx="1502" cy="2774"/>
          </a:xfrm>
        </p:grpSpPr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3061" y="2160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 rot="1367641">
              <a:off x="3319" y="1656"/>
              <a:ext cx="596" cy="1513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136" y="395"/>
              <a:ext cx="1427" cy="1800"/>
            </a:xfrm>
            <a:custGeom>
              <a:avLst/>
              <a:gdLst/>
              <a:ahLst/>
              <a:cxnLst>
                <a:cxn ang="0">
                  <a:pos x="0" y="1829"/>
                </a:cxn>
                <a:cxn ang="0">
                  <a:pos x="1153" y="774"/>
                </a:cxn>
                <a:cxn ang="0">
                  <a:pos x="1459" y="365"/>
                </a:cxn>
                <a:cxn ang="0">
                  <a:pos x="1450" y="49"/>
                </a:cxn>
                <a:cxn ang="0">
                  <a:pos x="1218" y="68"/>
                </a:cxn>
                <a:cxn ang="0">
                  <a:pos x="911" y="403"/>
                </a:cxn>
                <a:cxn ang="0">
                  <a:pos x="289" y="1777"/>
                </a:cxn>
              </a:cxnLst>
              <a:rect l="0" t="0" r="r" b="b"/>
              <a:pathLst>
                <a:path w="1508" h="1829">
                  <a:moveTo>
                    <a:pt x="0" y="1829"/>
                  </a:moveTo>
                  <a:cubicBezTo>
                    <a:pt x="192" y="1653"/>
                    <a:pt x="910" y="1018"/>
                    <a:pt x="1153" y="774"/>
                  </a:cubicBezTo>
                  <a:cubicBezTo>
                    <a:pt x="1396" y="530"/>
                    <a:pt x="1410" y="486"/>
                    <a:pt x="1459" y="365"/>
                  </a:cubicBezTo>
                  <a:cubicBezTo>
                    <a:pt x="1508" y="244"/>
                    <a:pt x="1490" y="98"/>
                    <a:pt x="1450" y="49"/>
                  </a:cubicBezTo>
                  <a:cubicBezTo>
                    <a:pt x="1410" y="0"/>
                    <a:pt x="1308" y="9"/>
                    <a:pt x="1218" y="68"/>
                  </a:cubicBezTo>
                  <a:cubicBezTo>
                    <a:pt x="1128" y="127"/>
                    <a:pt x="1066" y="118"/>
                    <a:pt x="911" y="403"/>
                  </a:cubicBezTo>
                  <a:cubicBezTo>
                    <a:pt x="756" y="688"/>
                    <a:pt x="419" y="1491"/>
                    <a:pt x="289" y="1777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C -0.06285 0.21111 -0.12552 0.42222 -0.1625 0.52222 C -0.19948 0.62222 -0.2092 0.59699 -0.22223 0.6 C -0.23525 0.60301 -0.24723 0.58148 -0.24028 0.54074 C -0.23334 0.5 -0.21962 0.44005 -0.18056 0.35556 C -0.1415 0.27107 -0.04566 0.09422 -0.00556 0.03334 C 0.03455 -0.02754 0.04444 -0.00555 0.05972 -0.00926 C 0.075 -0.01296 0.08177 -0.0081 0.08611 0.01111 C 0.09045 0.03033 0.09739 0.07107 0.08611 0.10556 C 0.07482 0.14005 0.04409 0.18797 0.01805 0.21852 C -0.00799 0.24908 -0.06111 0.27662 -0.07084 0.28889 C -0.08056 0.30116 -0.05122 0.28797 -0.04028 0.29259 C -0.02934 0.29722 -0.01389 0.3007 -0.00556 0.31667 C 0.00277 0.33218 0.01805 0.34514 0.00972 0.38889 C 0.00139 0.43264 -0.03594 0.54352 -0.05556 0.57963 C -0.07518 0.61574 -0.09427 0.60185 -0.10834 0.60556 C -0.1224 0.60926 -0.13264 0.60857 -0.14028 0.60185 C -0.14792 0.59514 -0.15104 0.57986 -0.15417 0.56482 " pathEditMode="relative" rAng="0" ptsTypes="aaaaaaaaaaaaaaaaaA">
                                      <p:cBhvr>
                                        <p:cTn id="6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56 0.40556 C 0.20348 0.32593 0.27639 0.24722 0.31945 0.18889 C 0.3625 0.13033 0.37969 0.08796 0.38889 0.05556 C 0.39809 0.02315 0.39167 -0.0081 0.375 -0.00555 C 0.35834 -0.00301 0.325 -0.00856 0.28889 0.07037 C 0.25278 0.14931 0.17709 0.37847 0.15834 0.46852 C 0.13959 0.5581 0.1632 0.5963 0.17639 0.60926 C 0.18959 0.62222 0.22136 0.57778 0.2375 0.5463 C 0.25365 0.51482 0.26754 0.45579 0.27362 0.42037 C 0.27969 0.38495 0.2783 0.35278 0.27362 0.33333 C 0.26893 0.31389 0.25834 0.30023 0.24584 0.3037 C 0.23334 0.30718 0.20851 0.34329 0.19862 0.3537 " pathEditMode="relative" rAng="0" ptsTypes="aaaaaaaaaaaa">
                                      <p:cBhvr>
                                        <p:cTn id="9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-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97040" y="850879"/>
            <a:ext cx="7072362" cy="86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Словарные слова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25668" y="2422515"/>
            <a:ext cx="5429288" cy="3183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ворона </a:t>
            </a:r>
          </a:p>
          <a:p>
            <a:pPr algn="ctr"/>
            <a:r>
              <a:rPr lang="ru-RU" sz="7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воробей</a:t>
            </a:r>
          </a:p>
          <a:p>
            <a:pPr algn="ctr"/>
            <a:r>
              <a:rPr lang="ru-RU" sz="7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вчера</a:t>
            </a:r>
            <a:endParaRPr lang="ru-RU" sz="7200" b="1" dirty="0"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39916" y="493690"/>
            <a:ext cx="7072362" cy="1143008"/>
          </a:xfrm>
        </p:spPr>
        <p:txBody>
          <a:bodyPr/>
          <a:lstStyle/>
          <a:p>
            <a:pPr algn="l" eaLnBrk="1">
              <a:defRPr/>
            </a:pPr>
            <a:r>
              <a:rPr lang="ru-RU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Словарные слова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68346" y="2136763"/>
            <a:ext cx="8001057" cy="3183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</a:t>
            </a:r>
            <a:r>
              <a:rPr lang="ru-RU" sz="7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</a:t>
            </a:r>
            <a:r>
              <a:rPr lang="ru-RU" sz="72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lang="ru-RU" sz="7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72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</a:t>
            </a:r>
            <a:r>
              <a:rPr lang="ru-RU" sz="7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робей </a:t>
            </a:r>
            <a:r>
              <a:rPr lang="ru-RU" sz="72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  <a:r>
              <a:rPr lang="ru-RU" sz="7200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чера</a:t>
            </a:r>
            <a:endParaRPr lang="ru-RU" sz="7200" b="1" dirty="0"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 descr="Drawing Out Line - ClipArt Best"/>
          <p:cNvPicPr/>
          <p:nvPr/>
        </p:nvPicPr>
        <p:blipFill>
          <a:blip r:embed="rId3" cstate="print">
            <a:duotone>
              <a:prstClr val="black"/>
              <a:srgbClr val="FFC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469204" y="4994283"/>
            <a:ext cx="2000264" cy="2000264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850879"/>
            <a:ext cx="9069387" cy="3143272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домашнего задания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>
                <a:solidFill>
                  <a:srgbClr val="008000"/>
                </a:solidFill>
              </a:rPr>
              <a:t>               </a:t>
            </a:r>
            <a:r>
              <a:rPr lang="ru-RU" sz="8000" b="1" dirty="0" smtClean="0">
                <a:solidFill>
                  <a:srgbClr val="000099"/>
                </a:solidFill>
              </a:rPr>
              <a:t>за  на  для  в</a:t>
            </a:r>
            <a:endParaRPr lang="ru-RU" b="1" dirty="0">
              <a:solidFill>
                <a:srgbClr val="000099"/>
              </a:solidFill>
            </a:endParaRPr>
          </a:p>
        </p:txBody>
      </p:sp>
      <p:pic>
        <p:nvPicPr>
          <p:cNvPr id="3" name="Рисунок 2" descr="Лада - богиня любви и красоты у славян - &quot;Радогост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04" y="1708135"/>
            <a:ext cx="250033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rawing Out Line - ClipArt Best"/>
          <p:cNvPicPr/>
          <p:nvPr/>
        </p:nvPicPr>
        <p:blipFill>
          <a:blip r:embed="rId3" cstate="print">
            <a:duotone>
              <a:prstClr val="black"/>
              <a:srgbClr val="FFC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469204" y="4994283"/>
            <a:ext cx="2000264" cy="2000264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-388976" y="718265"/>
            <a:ext cx="109533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0099"/>
                </a:solidFill>
                <a:effectLst/>
                <a:latin typeface="Arial Narrow" pitchFamily="34" charset="0"/>
                <a:ea typeface="Verdana" pitchFamily="34" charset="0"/>
                <a:cs typeface="Verdana" pitchFamily="34" charset="0"/>
              </a:rPr>
              <a:t>Налеснуютропинкуизкустоввыскочилзайчик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 Narrow" pitchFamily="34" charset="0"/>
                <a:ea typeface="Verdana" pitchFamily="34" charset="0"/>
                <a:cs typeface="Verdana" pitchFamily="34" charset="0"/>
              </a:rPr>
              <a:t>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 Narrow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896907" y="1993765"/>
            <a:ext cx="8786872" cy="3183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66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7200" b="1" u="sng" dirty="0" smtClean="0">
                <a:solidFill>
                  <a:srgbClr val="0066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lang="ru-RU" sz="7200" b="1" dirty="0" smtClean="0">
                <a:solidFill>
                  <a:srgbClr val="0066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 лесную тропинку  </a:t>
            </a:r>
            <a:r>
              <a:rPr lang="ru-RU" sz="7200" b="1" u="sng" dirty="0" smtClean="0">
                <a:solidFill>
                  <a:srgbClr val="0066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из</a:t>
            </a:r>
            <a:r>
              <a:rPr lang="ru-RU" sz="7200" b="1" dirty="0" smtClean="0">
                <a:solidFill>
                  <a:srgbClr val="0066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 кустов выскочил зайчик.</a:t>
            </a:r>
            <a:endParaRPr lang="ru-RU" sz="7200" dirty="0">
              <a:solidFill>
                <a:srgbClr val="006600"/>
              </a:solidFill>
            </a:endParaRPr>
          </a:p>
        </p:txBody>
      </p:sp>
      <p:pic>
        <p:nvPicPr>
          <p:cNvPr id="4" name="Рисунок 3" descr="Drawing Out Line - ClipArt Best"/>
          <p:cNvPicPr/>
          <p:nvPr/>
        </p:nvPicPr>
        <p:blipFill>
          <a:blip r:embed="rId2" cstate="print">
            <a:duotone>
              <a:prstClr val="black"/>
              <a:srgbClr val="FFC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469204" y="4994283"/>
            <a:ext cx="2000264" cy="2000264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54032" y="301746"/>
            <a:ext cx="8715436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b="1" dirty="0" smtClean="0">
                <a:solidFill>
                  <a:srgbClr val="C00000"/>
                </a:solidFill>
                <a:latin typeface="+mn-lt"/>
                <a:ea typeface="Verdana" pitchFamily="34" charset="0"/>
                <a:cs typeface="Verdana" pitchFamily="34" charset="0"/>
              </a:rPr>
              <a:t>Мы знаем о предлоге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0" b="1" dirty="0" smtClean="0">
              <a:solidFill>
                <a:srgbClr val="C00000"/>
              </a:solidFill>
              <a:latin typeface="+mn-lt"/>
              <a:ea typeface="Verdana" pitchFamily="34" charset="0"/>
              <a:cs typeface="Verdana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1.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К  предлогам  нельзя  поставить вопрос.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2.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Предлоги  служат  для  связи слов  в  предложении.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3.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Предлоги  пишутся  раздельно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с другими словами.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4.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Между  предлогом  и  словом можно вставить другое слово или вопрос.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943</TotalTime>
  <Words>545</Words>
  <Application>Microsoft Office PowerPoint</Application>
  <PresentationFormat>Произвольный</PresentationFormat>
  <Paragraphs>105</Paragraphs>
  <Slides>27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Урок русского языка</vt:lpstr>
      <vt:lpstr>Слайд 2</vt:lpstr>
      <vt:lpstr>Слайд 3</vt:lpstr>
      <vt:lpstr>Слайд 4</vt:lpstr>
      <vt:lpstr>Слайд 5</vt:lpstr>
      <vt:lpstr>Словарные слова</vt:lpstr>
      <vt:lpstr>Проверка домашнего задания                  за  на  для  в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Вставьте подходящие по смыслу предлоги:</vt:lpstr>
      <vt:lpstr>Слайд 22</vt:lpstr>
      <vt:lpstr>Слайд 23</vt:lpstr>
      <vt:lpstr>Вспомни:</vt:lpstr>
      <vt:lpstr>Слайд 25</vt:lpstr>
      <vt:lpstr>Самооценка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прилагательное как часть речи</dc:title>
  <dc:creator>user</dc:creator>
  <cp:lastModifiedBy>user</cp:lastModifiedBy>
  <cp:revision>87</cp:revision>
  <cp:lastPrinted>1601-01-01T00:00:00Z</cp:lastPrinted>
  <dcterms:created xsi:type="dcterms:W3CDTF">2011-05-04T12:30:36Z</dcterms:created>
  <dcterms:modified xsi:type="dcterms:W3CDTF">2015-03-27T05:31:22Z</dcterms:modified>
</cp:coreProperties>
</file>