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7" r:id="rId3"/>
    <p:sldId id="259" r:id="rId4"/>
    <p:sldId id="261" r:id="rId5"/>
    <p:sldId id="264" r:id="rId6"/>
    <p:sldId id="294" r:id="rId7"/>
    <p:sldId id="296" r:id="rId8"/>
    <p:sldId id="293" r:id="rId9"/>
    <p:sldId id="266" r:id="rId10"/>
    <p:sldId id="298" r:id="rId11"/>
    <p:sldId id="299" r:id="rId12"/>
    <p:sldId id="269" r:id="rId13"/>
    <p:sldId id="270" r:id="rId14"/>
    <p:sldId id="300" r:id="rId15"/>
    <p:sldId id="301" r:id="rId16"/>
    <p:sldId id="273" r:id="rId17"/>
    <p:sldId id="274" r:id="rId18"/>
    <p:sldId id="302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5" r:id="rId28"/>
    <p:sldId id="286" r:id="rId29"/>
    <p:sldId id="284" r:id="rId30"/>
    <p:sldId id="287" r:id="rId31"/>
    <p:sldId id="290" r:id="rId32"/>
    <p:sldId id="288" r:id="rId33"/>
    <p:sldId id="291" r:id="rId34"/>
    <p:sldId id="260" r:id="rId35"/>
    <p:sldId id="30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2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E723-0453-4F5E-BED2-E287E777366E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C4D2-5189-4039-BF08-A532D985E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E723-0453-4F5E-BED2-E287E777366E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C4D2-5189-4039-BF08-A532D985E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E723-0453-4F5E-BED2-E287E777366E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C4D2-5189-4039-BF08-A532D985E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E723-0453-4F5E-BED2-E287E777366E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C4D2-5189-4039-BF08-A532D985E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E723-0453-4F5E-BED2-E287E777366E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C4D2-5189-4039-BF08-A532D985E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E723-0453-4F5E-BED2-E287E777366E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C4D2-5189-4039-BF08-A532D985E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E723-0453-4F5E-BED2-E287E777366E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C4D2-5189-4039-BF08-A532D985E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E723-0453-4F5E-BED2-E287E777366E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C4D2-5189-4039-BF08-A532D985E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E723-0453-4F5E-BED2-E287E777366E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C4D2-5189-4039-BF08-A532D985E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E723-0453-4F5E-BED2-E287E777366E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C4D2-5189-4039-BF08-A532D985E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CE723-0453-4F5E-BED2-E287E777366E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7C4D2-5189-4039-BF08-A532D985E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CE723-0453-4F5E-BED2-E287E777366E}" type="datetimeFigureOut">
              <a:rPr lang="ru-RU" smtClean="0"/>
              <a:pPr/>
              <a:t>16.06.2017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77C4D2-5189-4039-BF08-A532D985EE1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ustcomp.narod.ru/ris/strdiska.JPG" TargetMode="External"/><Relationship Id="rId2" Type="http://schemas.openxmlformats.org/officeDocument/2006/relationships/hyperlink" Target="https://commons.wikimedia.org/wiki/File:Euklid-von-Alexandria_1.jpg?uselang=r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media.spidersweb.pl/wp-content/uploads/2015/11/shutterstock_136564448.jpg" TargetMode="External"/><Relationship Id="rId4" Type="http://schemas.openxmlformats.org/officeDocument/2006/relationships/hyperlink" Target="http://mywishlist.ru/pic/i/wish/orig/002/039/267.jpeg" TargetMode="Externa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http://media.spidersweb.pl/wp-content/uploads/2015/11/shutterstock_1365644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2852936"/>
            <a:ext cx="6408712" cy="147002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БОЛЬШАЯ ИГРА </a:t>
            </a:r>
            <a:br>
              <a:rPr lang="ru-RU" dirty="0" smtClean="0"/>
            </a:br>
            <a:r>
              <a:rPr lang="ru-RU" dirty="0" smtClean="0"/>
              <a:t>по ИНФОРМАТИКЕ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5220072" y="587727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hlinkClick r:id="rId3" action="ppaction://hlinksldjump"/>
              </a:rPr>
              <a:t>Пояснительная записка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Автомат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Устройство, выполняющее действия без участия человека. – Игрушка, имитирующая оружие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Информатика и геометрия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5013376"/>
            <a:ext cx="2808312" cy="180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39938" name="Picture 2" descr="http://www.solnet.ee/sol/004/raskraski23/solnet-ee-military-03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157192"/>
            <a:ext cx="2585505" cy="1368797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Документ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Результат работы в текстовом редакторе. – Бумага, удостоверяющая факт или право.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Информатика и геометрия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5013376"/>
            <a:ext cx="2808312" cy="180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2" descr="C:\Users\Ольга\Desktop\портфолио нигматуллиной\Свидетельство Моделирование статистических зависимостей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5072137"/>
            <a:ext cx="1415245" cy="1741239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Дорожка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Участок магнитного диска в виде двух концентрических окружностей, образуемый при разметке диска. – Узкий длинный ковёр.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smtClean="0"/>
              <a:t>3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Информатика и предметы квартиры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84376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5013376"/>
            <a:ext cx="2808312" cy="180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16386" name="Picture 2" descr="http://konspekta.net/studopediaorg/baza9/116189774195.files/image0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59006" y="5085184"/>
            <a:ext cx="2629418" cy="170080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Закладка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Облегчает доступ к нужной информации в браузере. – вкладывается в книгу, чтобы отметить нужную страницу.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Информатика и предметы квартиры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84376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5013376"/>
            <a:ext cx="2808312" cy="180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27650" name="Picture 2" descr="http://mywishlist.ru/pic/i/wish/orig/002/039/26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031054"/>
            <a:ext cx="2664296" cy="182694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Ключ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Условие, по которому проводится отбор записей в базе данных. – Средство для открывания замка.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Информатика и геометрия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5013376"/>
            <a:ext cx="2808312" cy="180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7265" y="5013176"/>
            <a:ext cx="2147143" cy="180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Книга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В табличном процессоре так называются файлы, состоящие из несколько листов. – Произведение печати, источник знаний.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Информатика и геометрия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5013376"/>
            <a:ext cx="2808312" cy="180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5157192"/>
            <a:ext cx="2375508" cy="170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Рабочий стол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Интерфейс ОС. -  Предмет мебели  в кабинете.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7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Информатика и предметы квартиры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5013376"/>
            <a:ext cx="2808312" cy="180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5085385"/>
            <a:ext cx="2664296" cy="1655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Корзина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Хранит удалённые файлы. – Плетеное изделие.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8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Информатика и предметы квартиры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84376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5013376"/>
            <a:ext cx="2808312" cy="180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r="94355" b="91566"/>
          <a:stretch>
            <a:fillRect/>
          </a:stretch>
        </p:blipFill>
        <p:spPr bwMode="auto">
          <a:xfrm>
            <a:off x="6372200" y="5085184"/>
            <a:ext cx="1656184" cy="1537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Домен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Демон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Информатика и геометрия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84376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Логика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Иголка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Анаграммы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Кольцо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Тип топологии локальной сети. – Поверхность, образованная двумя концентрическими окружностями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Информатика и геометрия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5013376"/>
            <a:ext cx="2808312" cy="180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0" name="Кольцо 19"/>
          <p:cNvSpPr/>
          <p:nvPr/>
        </p:nvSpPr>
        <p:spPr>
          <a:xfrm>
            <a:off x="6300192" y="5157192"/>
            <a:ext cx="1512168" cy="1440160"/>
          </a:xfrm>
          <a:prstGeom prst="don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Вектор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Корвет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Анаграммы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Иконка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Кокаин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Анаграммы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Плата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Лапта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Анаграммы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Адаптер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Петарда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Анаграммы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Сервер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Реверс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7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Анаграммы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Кластер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Стрелка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8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Анаграммы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Пробел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Какую клавишу называют «недостаток в знаниях»?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1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Клавиши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/>
              <a:t>@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Какую клавишу называют «</a:t>
            </a:r>
            <a:r>
              <a:rPr lang="ru-RU" sz="3200" dirty="0" err="1" smtClean="0"/>
              <a:t>эт</a:t>
            </a:r>
            <a:r>
              <a:rPr lang="ru-RU" sz="3200" dirty="0" smtClean="0"/>
              <a:t>»?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Клавиши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smtClean="0"/>
              <a:t>~</a:t>
            </a:r>
            <a:endParaRPr lang="ru-RU" sz="8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Какую клавишу называют «тильда»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3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Клавиши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Ctrl+C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Какую комбинацию клавиш использует для копирования?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4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Клавиши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Евклид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 smtClean="0"/>
              <a:t>Древнегреческий математик, автор алгоритма нахождения наибольшего общего делителя двух натуральных чисел – Древнегреческий математик, заложивший основы геометрии как науки.</a:t>
            </a:r>
            <a:endParaRPr lang="ru-RU" sz="28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2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Информатика и геометрия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5013376"/>
            <a:ext cx="2808312" cy="180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2" descr="Euklid-von-Alexandria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5085184"/>
            <a:ext cx="1584176" cy="16561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/>
              <a:t>Ctrl+Alt+Delet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Какую комбинацию клавиш используют для перезагрузки?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5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Клавиши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/>
              <a:t>Printscreen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Сделать </a:t>
            </a:r>
            <a:r>
              <a:rPr lang="ru-RU" sz="3200" dirty="0" err="1" smtClean="0"/>
              <a:t>скриншот</a:t>
            </a:r>
            <a:r>
              <a:rPr lang="ru-RU" sz="3200" dirty="0" smtClean="0"/>
              <a:t> всего экрана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Клавиши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Alt+F4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Закрытие активного документа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7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Клавиши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F5</a:t>
            </a:r>
            <a:endParaRPr lang="ru-RU" sz="5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Обновить окно проводника или браузера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8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Клавиши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Материалы для внеклассной работы по информатике/</a:t>
            </a:r>
            <a:r>
              <a:rPr lang="ru-RU" sz="1400" dirty="0" err="1" smtClean="0"/>
              <a:t>Д.М.Златопольский</a:t>
            </a:r>
            <a:r>
              <a:rPr lang="ru-RU" sz="1400" dirty="0" smtClean="0"/>
              <a:t>. – </a:t>
            </a:r>
            <a:r>
              <a:rPr lang="ru-RU" sz="1400" dirty="0" err="1" smtClean="0"/>
              <a:t>М.:Чистые</a:t>
            </a:r>
            <a:r>
              <a:rPr lang="ru-RU" sz="1400" dirty="0" smtClean="0"/>
              <a:t> пруды, 2008. – 32 с.(Библиотечка «Первого сентября», серия «Информатика». Вып.19).</a:t>
            </a:r>
          </a:p>
          <a:p>
            <a:r>
              <a:rPr lang="en-US" sz="1400" dirty="0" smtClean="0">
                <a:hlinkClick r:id="rId2"/>
              </a:rPr>
              <a:t>https://commons.wikimedia.org/wiki/File:Euklid-von-Alexandria_1.jpg?uselang=ru</a:t>
            </a:r>
            <a:endParaRPr lang="ru-RU" sz="1400" dirty="0" smtClean="0"/>
          </a:p>
          <a:p>
            <a:r>
              <a:rPr lang="en-US" sz="1400" dirty="0" smtClean="0"/>
              <a:t>http://www.solnet.ee/sol/004/raskraski23/solnet-ee-military-03.gif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http://ustcomp.narod.ru/ris/strdiska.JPG</a:t>
            </a:r>
            <a:endParaRPr lang="ru-RU" sz="1400" dirty="0" smtClean="0"/>
          </a:p>
          <a:p>
            <a:r>
              <a:rPr lang="en-US" sz="1400" dirty="0" smtClean="0">
                <a:hlinkClick r:id="rId4"/>
              </a:rPr>
              <a:t>http://mywishlist.ru/pic/i/wish/orig/002/039/267.jpeg</a:t>
            </a:r>
            <a:endParaRPr lang="ru-RU" sz="1400" dirty="0" smtClean="0"/>
          </a:p>
          <a:p>
            <a:r>
              <a:rPr lang="en-US" sz="1400" dirty="0" smtClean="0">
                <a:hlinkClick r:id="rId5"/>
              </a:rPr>
              <a:t>http://media.spidersweb.pl/wp-content/uploads/2015/11/shutterstock_136564448.jpg</a:t>
            </a:r>
            <a:endParaRPr lang="ru-RU" sz="1400" dirty="0" smtClean="0"/>
          </a:p>
          <a:p>
            <a:endParaRPr lang="ru-RU" sz="1400" dirty="0" smtClean="0"/>
          </a:p>
          <a:p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Пояснительная записка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55000" lnSpcReduction="20000"/>
          </a:bodyPr>
          <a:lstStyle/>
          <a:p>
            <a:pPr marL="0" indent="12700">
              <a:buNone/>
            </a:pPr>
            <a:r>
              <a:rPr lang="ru-RU" b="1" dirty="0" smtClean="0"/>
              <a:t>Цель: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sz="3300" dirty="0" smtClean="0"/>
              <a:t>выявить уровень умения применения знаний по информатике в условиях игры, активизировать </a:t>
            </a:r>
            <a:r>
              <a:rPr lang="ru-RU" dirty="0" smtClean="0"/>
              <a:t>познавательную и творческую деятельность учащихся.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Задачи: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>1. Отслеживание практической направленности знаний по информатике. </a:t>
            </a:r>
            <a:br>
              <a:rPr lang="ru-RU" dirty="0" smtClean="0"/>
            </a:br>
            <a:r>
              <a:rPr lang="ru-RU" dirty="0" smtClean="0"/>
              <a:t>2. Развитие умения работать в группах.</a:t>
            </a:r>
          </a:p>
          <a:p>
            <a:pPr marL="0" indent="12700">
              <a:buNone/>
            </a:pPr>
            <a:endParaRPr lang="ru-RU" dirty="0" smtClean="0"/>
          </a:p>
          <a:p>
            <a:pPr marL="0" indent="12700">
              <a:buNone/>
            </a:pPr>
            <a:r>
              <a:rPr lang="ru-RU" b="1" dirty="0" smtClean="0"/>
              <a:t>Правила:</a:t>
            </a:r>
          </a:p>
          <a:p>
            <a:pPr marL="0" indent="12700">
              <a:buNone/>
            </a:pPr>
            <a:r>
              <a:rPr lang="ru-RU" dirty="0" smtClean="0"/>
              <a:t>В игре участвуют три команды. </a:t>
            </a:r>
          </a:p>
          <a:p>
            <a:pPr marL="0" indent="12700">
              <a:buNone/>
            </a:pPr>
            <a:r>
              <a:rPr lang="ru-RU" dirty="0" smtClean="0"/>
              <a:t>В режиме просмотра презентации на первом слайде вводятся названия команд. </a:t>
            </a:r>
          </a:p>
          <a:p>
            <a:pPr marL="0" indent="12700">
              <a:buNone/>
            </a:pPr>
            <a:r>
              <a:rPr lang="ru-RU" dirty="0" smtClean="0"/>
              <a:t>Ниже вписываются очки, полученные за правильный ответ.  </a:t>
            </a:r>
          </a:p>
          <a:p>
            <a:pPr marL="0" indent="12700">
              <a:buNone/>
            </a:pPr>
            <a:r>
              <a:rPr lang="ru-RU" dirty="0" smtClean="0"/>
              <a:t>Игру начинает та команда, которая первой отгадает ребус. </a:t>
            </a:r>
          </a:p>
          <a:p>
            <a:pPr marL="0" indent="12700">
              <a:buNone/>
            </a:pPr>
            <a:r>
              <a:rPr lang="ru-RU" dirty="0" smtClean="0"/>
              <a:t>Команда выбирает себе категорию и стоимость вопроса. </a:t>
            </a:r>
          </a:p>
          <a:p>
            <a:pPr marL="0" indent="12700">
              <a:buNone/>
            </a:pPr>
            <a:r>
              <a:rPr lang="ru-RU" dirty="0" smtClean="0"/>
              <a:t>Чем больше номинал, тем сложнее вопрос. Всего 4 категории по 8 вопросов. На обдумывание ответа дается 30 секунд. </a:t>
            </a:r>
          </a:p>
          <a:p>
            <a:pPr marL="0" indent="12700">
              <a:buNone/>
            </a:pPr>
            <a:r>
              <a:rPr lang="ru-RU" dirty="0" smtClean="0"/>
              <a:t>Если команда не отвечает или выдаёт неправильный ответ, то на этот вопрос отвечает следующая команда, без права на дополнительное обдумывание. </a:t>
            </a:r>
          </a:p>
          <a:p>
            <a:pPr marL="0" indent="12700">
              <a:buNone/>
            </a:pPr>
            <a:r>
              <a:rPr lang="ru-RU" dirty="0" smtClean="0"/>
              <a:t>Побеждает та команда, которая заработает больше всего очков.</a:t>
            </a:r>
          </a:p>
          <a:p>
            <a:pPr marL="0" indent="12700">
              <a:buNone/>
            </a:pPr>
            <a:endParaRPr lang="ru-RU" dirty="0"/>
          </a:p>
        </p:txBody>
      </p:sp>
      <p:sp>
        <p:nvSpPr>
          <p:cNvPr id="4" name="Управляющая кнопка: домой 3">
            <a:hlinkClick r:id="rId2" action="ppaction://hlinksldjump" highlightClick="1"/>
          </p:cNvPr>
          <p:cNvSpPr/>
          <p:nvPr/>
        </p:nvSpPr>
        <p:spPr>
          <a:xfrm>
            <a:off x="4283968" y="6093296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Линейка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Инструмент текстового редактора, используемый для абзацных отступов. – Приспособление для геометрических построений.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3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Информатика и геометрия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5013376"/>
            <a:ext cx="2808312" cy="180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 r="39062"/>
          <a:stretch>
            <a:fillRect/>
          </a:stretch>
        </p:blipFill>
        <p:spPr bwMode="auto">
          <a:xfrm>
            <a:off x="5724127" y="5512271"/>
            <a:ext cx="2808313" cy="725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Линия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Канал для передачи информации. – Геометрический объект, имеющий только один размер.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4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Информатика и геометрия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5013376"/>
            <a:ext cx="2808312" cy="180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cxnSp>
        <p:nvCxnSpPr>
          <p:cNvPr id="20" name="Прямая соединительная линия 19"/>
          <p:cNvCxnSpPr/>
          <p:nvPr/>
        </p:nvCxnSpPr>
        <p:spPr>
          <a:xfrm>
            <a:off x="6012160" y="5157192"/>
            <a:ext cx="2088232" cy="115212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Основание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  Число, определяющее систему счисления. – Сторона трапеции. 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5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Информатика и геометрия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5013376"/>
            <a:ext cx="2808312" cy="180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Группа 19"/>
          <p:cNvGrpSpPr/>
          <p:nvPr/>
        </p:nvGrpSpPr>
        <p:grpSpPr>
          <a:xfrm>
            <a:off x="6300192" y="5229200"/>
            <a:ext cx="1800200" cy="1152128"/>
            <a:chOff x="6300192" y="5229200"/>
            <a:chExt cx="1800200" cy="1152128"/>
          </a:xfrm>
        </p:grpSpPr>
        <p:sp>
          <p:nvSpPr>
            <p:cNvPr id="23" name="Трапеция 22"/>
            <p:cNvSpPr/>
            <p:nvPr/>
          </p:nvSpPr>
          <p:spPr>
            <a:xfrm>
              <a:off x="6300192" y="5229200"/>
              <a:ext cx="1800200" cy="1152128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>
              <a:off x="6300192" y="6381328"/>
              <a:ext cx="1800200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Сектор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Участок дорожки магнитного диска. </a:t>
            </a:r>
            <a:br>
              <a:rPr lang="ru-RU" sz="3200" dirty="0" smtClean="0"/>
            </a:br>
            <a:r>
              <a:rPr lang="ru-RU" sz="3200" dirty="0" smtClean="0"/>
              <a:t>– Часть круга.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6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Информатика и геометрия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5013376"/>
            <a:ext cx="2808312" cy="180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12" name="Группа 23"/>
          <p:cNvGrpSpPr/>
          <p:nvPr/>
        </p:nvGrpSpPr>
        <p:grpSpPr>
          <a:xfrm>
            <a:off x="6372200" y="5157192"/>
            <a:ext cx="1520169" cy="1512168"/>
            <a:chOff x="6372200" y="5157192"/>
            <a:chExt cx="1520169" cy="1512168"/>
          </a:xfrm>
        </p:grpSpPr>
        <p:sp>
          <p:nvSpPr>
            <p:cNvPr id="22" name="Овал 21"/>
            <p:cNvSpPr/>
            <p:nvPr/>
          </p:nvSpPr>
          <p:spPr>
            <a:xfrm>
              <a:off x="6372200" y="5157192"/>
              <a:ext cx="1512168" cy="1512168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3">
              <a:schemeClr val="accent3"/>
            </a:fillRef>
            <a:effectRef idx="2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ирог 20"/>
            <p:cNvSpPr/>
            <p:nvPr/>
          </p:nvSpPr>
          <p:spPr>
            <a:xfrm>
              <a:off x="6372200" y="5157192"/>
              <a:ext cx="1520169" cy="1512168"/>
            </a:xfrm>
            <a:prstGeom prst="pi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Точка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Символ, обозначающий конец программы. – Самый маленький геометрический объект, имеющий имя.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7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Информатика и геометрия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5013376"/>
            <a:ext cx="2808312" cy="180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6300192" y="5445224"/>
            <a:ext cx="172819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end</a:t>
            </a:r>
            <a:r>
              <a:rPr lang="en-US" sz="6000" b="1" dirty="0" smtClean="0">
                <a:solidFill>
                  <a:srgbClr val="FF0000"/>
                </a:solidFill>
              </a:rPr>
              <a:t>.</a:t>
            </a:r>
            <a:endParaRPr lang="ru-RU" sz="6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3933056"/>
            <a:ext cx="792088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 smtClean="0"/>
              <a:t>Цилиндр</a:t>
            </a:r>
            <a:endParaRPr lang="ru-RU" sz="4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556792"/>
            <a:ext cx="7920880" cy="216024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200" dirty="0" smtClean="0"/>
              <a:t>Совокупность дорожек с одинаковым номером на магнитном диске. – Тело, ограниченное двумя параллельными плоскостями.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260648"/>
            <a:ext cx="864096" cy="864096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8</a:t>
            </a:r>
            <a:endParaRPr lang="ru-RU" sz="3200" dirty="0"/>
          </a:p>
        </p:txBody>
      </p:sp>
      <p:sp>
        <p:nvSpPr>
          <p:cNvPr id="5" name="Управляющая кнопка: домой 4">
            <a:hlinkClick r:id="rId2" action="ppaction://hlinksldjump" highlightClick="1"/>
          </p:cNvPr>
          <p:cNvSpPr/>
          <p:nvPr/>
        </p:nvSpPr>
        <p:spPr>
          <a:xfrm>
            <a:off x="4283968" y="5805264"/>
            <a:ext cx="864096" cy="764704"/>
          </a:xfrm>
          <a:prstGeom prst="actionButtonHo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5157192"/>
            <a:ext cx="1944216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Ответ</a:t>
            </a:r>
            <a:endParaRPr lang="ru-RU" sz="28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88640"/>
            <a:ext cx="2160240" cy="1224136"/>
          </a:xfrm>
          <a:prstGeom prst="rect">
            <a:avLst/>
          </a:prstGeom>
          <a:solidFill>
            <a:srgbClr val="1C1C1C"/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Информатика и геометрия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5157192"/>
            <a:ext cx="1152128" cy="64807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Время</a:t>
            </a:r>
            <a:endParaRPr lang="ru-RU" sz="28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093296"/>
            <a:ext cx="3312368" cy="288032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724128" y="5013376"/>
            <a:ext cx="2808312" cy="180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19"/>
          <p:cNvGrpSpPr/>
          <p:nvPr/>
        </p:nvGrpSpPr>
        <p:grpSpPr>
          <a:xfrm>
            <a:off x="611560" y="1556792"/>
            <a:ext cx="7920880" cy="2196244"/>
            <a:chOff x="611560" y="1556792"/>
            <a:chExt cx="7920880" cy="2196244"/>
          </a:xfrm>
        </p:grpSpPr>
        <p:sp>
          <p:nvSpPr>
            <p:cNvPr id="16" name="Половина рамки 15"/>
            <p:cNvSpPr/>
            <p:nvPr/>
          </p:nvSpPr>
          <p:spPr>
            <a:xfrm>
              <a:off x="611560" y="1556792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7" name="Половина рамки 16"/>
            <p:cNvSpPr/>
            <p:nvPr/>
          </p:nvSpPr>
          <p:spPr>
            <a:xfrm rot="16200000">
              <a:off x="611560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8" name="Половина рамки 17"/>
            <p:cNvSpPr/>
            <p:nvPr/>
          </p:nvSpPr>
          <p:spPr>
            <a:xfrm rot="5400000">
              <a:off x="7560332" y="1592796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9" name="Половина рамки 18"/>
            <p:cNvSpPr/>
            <p:nvPr/>
          </p:nvSpPr>
          <p:spPr>
            <a:xfrm rot="10800000">
              <a:off x="7524328" y="2780928"/>
              <a:ext cx="1008112" cy="936104"/>
            </a:xfrm>
            <a:prstGeom prst="halfFram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1" name="Блок-схема: магнитный диск 20"/>
          <p:cNvSpPr/>
          <p:nvPr/>
        </p:nvSpPr>
        <p:spPr>
          <a:xfrm>
            <a:off x="6588224" y="5229200"/>
            <a:ext cx="1080120" cy="1368152"/>
          </a:xfrm>
          <a:prstGeom prst="flowChartMagneticDisk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3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29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8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9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5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  <p:bldP spid="11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537</Words>
  <Application>Microsoft Office PowerPoint</Application>
  <PresentationFormat>Экран (4:3)</PresentationFormat>
  <Paragraphs>214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Arial</vt:lpstr>
      <vt:lpstr>Calibri</vt:lpstr>
      <vt:lpstr>Тема Office</vt:lpstr>
      <vt:lpstr>БОЛЬШАЯ ИГРА  по ИНФОРМАТИКЕ</vt:lpstr>
      <vt:lpstr>Тип топологии локальной сети. – Поверхность, образованная двумя концентрическими окружностями</vt:lpstr>
      <vt:lpstr>Древнегреческий математик, автор алгоритма нахождения наибольшего общего делителя двух натуральных чисел – Древнегреческий математик, заложивший основы геометрии как науки.</vt:lpstr>
      <vt:lpstr>Инструмент текстового редактора, используемый для абзацных отступов. – Приспособление для геометрических построений.</vt:lpstr>
      <vt:lpstr>Канал для передачи информации. – Геометрический объект, имеющий только один размер.</vt:lpstr>
      <vt:lpstr>  Число, определяющее систему счисления. – Сторона трапеции. </vt:lpstr>
      <vt:lpstr>Участок дорожки магнитного диска.  – Часть круга.</vt:lpstr>
      <vt:lpstr>Символ, обозначающий конец программы. – Самый маленький геометрический объект, имеющий имя.</vt:lpstr>
      <vt:lpstr>Совокупность дорожек с одинаковым номером на магнитном диске. – Тело, ограниченное двумя параллельными плоскостями.</vt:lpstr>
      <vt:lpstr>Устройство, выполняющее действия без участия человека. – Игрушка, имитирующая оружие</vt:lpstr>
      <vt:lpstr>Результат работы в текстовом редакторе. – Бумага, удостоверяющая факт или право.</vt:lpstr>
      <vt:lpstr>Участок магнитного диска в виде двух концентрических окружностей, образуемый при разметке диска. – Узкий длинный ковёр.</vt:lpstr>
      <vt:lpstr>Облегчает доступ к нужной информации в браузере. – вкладывается в книгу, чтобы отметить нужную страницу.</vt:lpstr>
      <vt:lpstr>Условие, по которому проводится отбор записей в базе данных. – Средство для открывания замка.</vt:lpstr>
      <vt:lpstr>В табличном процессоре так называются файлы, состоящие из несколько листов. – Произведение печати, источник знаний.</vt:lpstr>
      <vt:lpstr>Интерфейс ОС. -  Предмет мебели  в кабинете.</vt:lpstr>
      <vt:lpstr>Хранит удалённые файлы. – Плетеное изделие.</vt:lpstr>
      <vt:lpstr>Демон</vt:lpstr>
      <vt:lpstr>Иголка</vt:lpstr>
      <vt:lpstr>Корвет</vt:lpstr>
      <vt:lpstr>Кокаин</vt:lpstr>
      <vt:lpstr>Лапта</vt:lpstr>
      <vt:lpstr>Петарда</vt:lpstr>
      <vt:lpstr>Реверс</vt:lpstr>
      <vt:lpstr>Стрелка</vt:lpstr>
      <vt:lpstr>Какую клавишу называют «недостаток в знаниях»?</vt:lpstr>
      <vt:lpstr>Какую клавишу называют «эт»?</vt:lpstr>
      <vt:lpstr>Какую клавишу называют «тильда»</vt:lpstr>
      <vt:lpstr>Какую комбинацию клавиш использует для копирования?</vt:lpstr>
      <vt:lpstr>Какую комбинацию клавиш используют для перезагрузки?</vt:lpstr>
      <vt:lpstr>Сделать скриншот всего экрана</vt:lpstr>
      <vt:lpstr>Закрытие активного документа</vt:lpstr>
      <vt:lpstr>Обновить окно проводника или браузера</vt:lpstr>
      <vt:lpstr>Ссылки</vt:lpstr>
      <vt:lpstr>Пояснительная записка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БОЛЬШАЯ ИГРА  по ИНФОРМАТИКЕ</dc:title>
  <dc:creator>Admin</dc:creator>
  <cp:lastModifiedBy>Admin</cp:lastModifiedBy>
  <cp:revision>1</cp:revision>
  <dcterms:modified xsi:type="dcterms:W3CDTF">2017-06-16T09:55:30Z</dcterms:modified>
</cp:coreProperties>
</file>