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828" r:id="rId1"/>
  </p:sldMasterIdLst>
  <p:notesMasterIdLst>
    <p:notesMasterId r:id="rId34"/>
  </p:notesMasterIdLst>
  <p:sldIdLst>
    <p:sldId id="318" r:id="rId2"/>
    <p:sldId id="273" r:id="rId3"/>
    <p:sldId id="288" r:id="rId4"/>
    <p:sldId id="289" r:id="rId5"/>
    <p:sldId id="290" r:id="rId6"/>
    <p:sldId id="291" r:id="rId7"/>
    <p:sldId id="292" r:id="rId8"/>
    <p:sldId id="293" r:id="rId9"/>
    <p:sldId id="294" r:id="rId10"/>
    <p:sldId id="295" r:id="rId11"/>
    <p:sldId id="296" r:id="rId12"/>
    <p:sldId id="297" r:id="rId13"/>
    <p:sldId id="298" r:id="rId14"/>
    <p:sldId id="299" r:id="rId15"/>
    <p:sldId id="300" r:id="rId16"/>
    <p:sldId id="301" r:id="rId17"/>
    <p:sldId id="302" r:id="rId18"/>
    <p:sldId id="303" r:id="rId19"/>
    <p:sldId id="304" r:id="rId20"/>
    <p:sldId id="305" r:id="rId21"/>
    <p:sldId id="306" r:id="rId22"/>
    <p:sldId id="307" r:id="rId23"/>
    <p:sldId id="308" r:id="rId24"/>
    <p:sldId id="309" r:id="rId25"/>
    <p:sldId id="310" r:id="rId26"/>
    <p:sldId id="311" r:id="rId27"/>
    <p:sldId id="312" r:id="rId28"/>
    <p:sldId id="313" r:id="rId29"/>
    <p:sldId id="314" r:id="rId30"/>
    <p:sldId id="315" r:id="rId31"/>
    <p:sldId id="316" r:id="rId32"/>
    <p:sldId id="319" r:id="rId33"/>
  </p:sldIdLst>
  <p:sldSz cx="15079663" cy="11309350"/>
  <p:notesSz cx="20104100" cy="11309350"/>
  <p:defaultTextStyle>
    <a:defPPr>
      <a:defRPr lang="en-US"/>
    </a:defPPr>
    <a:lvl1pPr marL="0" algn="l" defTabSz="457166" rtl="0" eaLnBrk="1" latinLnBrk="0" hangingPunct="1">
      <a:defRPr sz="1800" kern="1200">
        <a:solidFill>
          <a:schemeClr val="tx1"/>
        </a:solidFill>
        <a:latin typeface="+mn-lt"/>
        <a:ea typeface="+mn-ea"/>
        <a:cs typeface="+mn-cs"/>
      </a:defRPr>
    </a:lvl1pPr>
    <a:lvl2pPr marL="457166" algn="l" defTabSz="457166" rtl="0" eaLnBrk="1" latinLnBrk="0" hangingPunct="1">
      <a:defRPr sz="1800" kern="1200">
        <a:solidFill>
          <a:schemeClr val="tx1"/>
        </a:solidFill>
        <a:latin typeface="+mn-lt"/>
        <a:ea typeface="+mn-ea"/>
        <a:cs typeface="+mn-cs"/>
      </a:defRPr>
    </a:lvl2pPr>
    <a:lvl3pPr marL="914330" algn="l" defTabSz="457166" rtl="0" eaLnBrk="1" latinLnBrk="0" hangingPunct="1">
      <a:defRPr sz="1800" kern="1200">
        <a:solidFill>
          <a:schemeClr val="tx1"/>
        </a:solidFill>
        <a:latin typeface="+mn-lt"/>
        <a:ea typeface="+mn-ea"/>
        <a:cs typeface="+mn-cs"/>
      </a:defRPr>
    </a:lvl3pPr>
    <a:lvl4pPr marL="1371495" algn="l" defTabSz="457166" rtl="0" eaLnBrk="1" latinLnBrk="0" hangingPunct="1">
      <a:defRPr sz="1800" kern="1200">
        <a:solidFill>
          <a:schemeClr val="tx1"/>
        </a:solidFill>
        <a:latin typeface="+mn-lt"/>
        <a:ea typeface="+mn-ea"/>
        <a:cs typeface="+mn-cs"/>
      </a:defRPr>
    </a:lvl4pPr>
    <a:lvl5pPr marL="1828659" algn="l" defTabSz="457166" rtl="0" eaLnBrk="1" latinLnBrk="0" hangingPunct="1">
      <a:defRPr sz="1800" kern="1200">
        <a:solidFill>
          <a:schemeClr val="tx1"/>
        </a:solidFill>
        <a:latin typeface="+mn-lt"/>
        <a:ea typeface="+mn-ea"/>
        <a:cs typeface="+mn-cs"/>
      </a:defRPr>
    </a:lvl5pPr>
    <a:lvl6pPr marL="2285825" algn="l" defTabSz="457166" rtl="0" eaLnBrk="1" latinLnBrk="0" hangingPunct="1">
      <a:defRPr sz="1800" kern="1200">
        <a:solidFill>
          <a:schemeClr val="tx1"/>
        </a:solidFill>
        <a:latin typeface="+mn-lt"/>
        <a:ea typeface="+mn-ea"/>
        <a:cs typeface="+mn-cs"/>
      </a:defRPr>
    </a:lvl6pPr>
    <a:lvl7pPr marL="2742989" algn="l" defTabSz="457166" rtl="0" eaLnBrk="1" latinLnBrk="0" hangingPunct="1">
      <a:defRPr sz="1800" kern="1200">
        <a:solidFill>
          <a:schemeClr val="tx1"/>
        </a:solidFill>
        <a:latin typeface="+mn-lt"/>
        <a:ea typeface="+mn-ea"/>
        <a:cs typeface="+mn-cs"/>
      </a:defRPr>
    </a:lvl7pPr>
    <a:lvl8pPr marL="3200155" algn="l" defTabSz="457166" rtl="0" eaLnBrk="1" latinLnBrk="0" hangingPunct="1">
      <a:defRPr sz="1800" kern="1200">
        <a:solidFill>
          <a:schemeClr val="tx1"/>
        </a:solidFill>
        <a:latin typeface="+mn-lt"/>
        <a:ea typeface="+mn-ea"/>
        <a:cs typeface="+mn-cs"/>
      </a:defRPr>
    </a:lvl8pPr>
    <a:lvl9pPr marL="3657318" algn="l" defTabSz="45716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1620" userDrawn="1">
          <p15:clr>
            <a:srgbClr val="A4A3A4"/>
          </p15:clr>
        </p15:guide>
        <p15:guide id="3" pos="161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44" autoAdjust="0"/>
    <p:restoredTop sz="89219" autoAdjust="0"/>
  </p:normalViewPr>
  <p:slideViewPr>
    <p:cSldViewPr>
      <p:cViewPr varScale="1">
        <p:scale>
          <a:sx n="62" d="100"/>
          <a:sy n="62" d="100"/>
        </p:scale>
        <p:origin x="1680" y="90"/>
      </p:cViewPr>
      <p:guideLst>
        <p:guide orient="horz" pos="2880"/>
        <p:guide pos="1620"/>
        <p:guide pos="1619"/>
      </p:guideLst>
    </p:cSldViewPr>
  </p:slideViewPr>
  <p:notesTextViewPr>
    <p:cViewPr>
      <p:scale>
        <a:sx n="100" d="100"/>
        <a:sy n="100" d="100"/>
      </p:scale>
      <p:origin x="0" y="0"/>
    </p:cViewPr>
  </p:notesTextViewPr>
  <p:sorterViewPr>
    <p:cViewPr>
      <p:scale>
        <a:sx n="100" d="100"/>
        <a:sy n="100" d="100"/>
      </p:scale>
      <p:origin x="0" y="-3219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8712200" cy="56515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11387138" y="0"/>
            <a:ext cx="8712200" cy="565150"/>
          </a:xfrm>
          <a:prstGeom prst="rect">
            <a:avLst/>
          </a:prstGeom>
        </p:spPr>
        <p:txBody>
          <a:bodyPr vert="horz" lIns="91440" tIns="45720" rIns="91440" bIns="45720" rtlCol="0"/>
          <a:lstStyle>
            <a:lvl1pPr algn="r">
              <a:defRPr sz="1200"/>
            </a:lvl1pPr>
          </a:lstStyle>
          <a:p>
            <a:fld id="{BC993F26-7FEE-45A8-B4A6-EEC54F2EB30F}" type="datetimeFigureOut">
              <a:rPr lang="ru-RU" smtClean="0"/>
              <a:pPr/>
              <a:t>09.12.2022</a:t>
            </a:fld>
            <a:endParaRPr lang="ru-RU"/>
          </a:p>
        </p:txBody>
      </p:sp>
      <p:sp>
        <p:nvSpPr>
          <p:cNvPr id="4" name="Образ слайда 3"/>
          <p:cNvSpPr>
            <a:spLocks noGrp="1" noRot="1" noChangeAspect="1"/>
          </p:cNvSpPr>
          <p:nvPr>
            <p:ph type="sldImg" idx="2"/>
          </p:nvPr>
        </p:nvSpPr>
        <p:spPr>
          <a:xfrm>
            <a:off x="7224713" y="847725"/>
            <a:ext cx="5654675" cy="42418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2009775" y="5372100"/>
            <a:ext cx="16084550" cy="5089525"/>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10742613"/>
            <a:ext cx="8712200" cy="56515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11387138" y="10742613"/>
            <a:ext cx="8712200" cy="565150"/>
          </a:xfrm>
          <a:prstGeom prst="rect">
            <a:avLst/>
          </a:prstGeom>
        </p:spPr>
        <p:txBody>
          <a:bodyPr vert="horz" lIns="91440" tIns="45720" rIns="91440" bIns="45720" rtlCol="0" anchor="b"/>
          <a:lstStyle>
            <a:lvl1pPr algn="r">
              <a:defRPr sz="1200"/>
            </a:lvl1pPr>
          </a:lstStyle>
          <a:p>
            <a:fld id="{44FF6D69-1F07-4C59-973C-2348A0D84138}" type="slidenum">
              <a:rPr lang="ru-RU" smtClean="0"/>
              <a:pPr/>
              <a:t>‹#›</a:t>
            </a:fld>
            <a:endParaRPr lang="ru-RU"/>
          </a:p>
        </p:txBody>
      </p:sp>
    </p:spTree>
    <p:extLst>
      <p:ext uri="{BB962C8B-B14F-4D97-AF65-F5344CB8AC3E}">
        <p14:creationId xmlns:p14="http://schemas.microsoft.com/office/powerpoint/2010/main" val="3719309569"/>
      </p:ext>
    </p:extLst>
  </p:cSld>
  <p:clrMap bg1="lt1" tx1="dk1" bg2="lt2" tx2="dk2" accent1="accent1" accent2="accent2" accent3="accent3" accent4="accent4" accent5="accent5" accent6="accent6" hlink="hlink" folHlink="folHlink"/>
  <p:notesStyle>
    <a:lvl1pPr marL="0" algn="l" defTabSz="914330" rtl="0" eaLnBrk="1" latinLnBrk="0" hangingPunct="1">
      <a:defRPr sz="1100" kern="1200">
        <a:solidFill>
          <a:schemeClr val="tx1"/>
        </a:solidFill>
        <a:latin typeface="+mn-lt"/>
        <a:ea typeface="+mn-ea"/>
        <a:cs typeface="+mn-cs"/>
      </a:defRPr>
    </a:lvl1pPr>
    <a:lvl2pPr marL="457166" algn="l" defTabSz="914330" rtl="0" eaLnBrk="1" latinLnBrk="0" hangingPunct="1">
      <a:defRPr sz="1100" kern="1200">
        <a:solidFill>
          <a:schemeClr val="tx1"/>
        </a:solidFill>
        <a:latin typeface="+mn-lt"/>
        <a:ea typeface="+mn-ea"/>
        <a:cs typeface="+mn-cs"/>
      </a:defRPr>
    </a:lvl2pPr>
    <a:lvl3pPr marL="914330" algn="l" defTabSz="914330" rtl="0" eaLnBrk="1" latinLnBrk="0" hangingPunct="1">
      <a:defRPr sz="1100" kern="1200">
        <a:solidFill>
          <a:schemeClr val="tx1"/>
        </a:solidFill>
        <a:latin typeface="+mn-lt"/>
        <a:ea typeface="+mn-ea"/>
        <a:cs typeface="+mn-cs"/>
      </a:defRPr>
    </a:lvl3pPr>
    <a:lvl4pPr marL="1371495" algn="l" defTabSz="914330" rtl="0" eaLnBrk="1" latinLnBrk="0" hangingPunct="1">
      <a:defRPr sz="1100" kern="1200">
        <a:solidFill>
          <a:schemeClr val="tx1"/>
        </a:solidFill>
        <a:latin typeface="+mn-lt"/>
        <a:ea typeface="+mn-ea"/>
        <a:cs typeface="+mn-cs"/>
      </a:defRPr>
    </a:lvl4pPr>
    <a:lvl5pPr marL="1828659" algn="l" defTabSz="914330" rtl="0" eaLnBrk="1" latinLnBrk="0" hangingPunct="1">
      <a:defRPr sz="1100" kern="1200">
        <a:solidFill>
          <a:schemeClr val="tx1"/>
        </a:solidFill>
        <a:latin typeface="+mn-lt"/>
        <a:ea typeface="+mn-ea"/>
        <a:cs typeface="+mn-cs"/>
      </a:defRPr>
    </a:lvl5pPr>
    <a:lvl6pPr marL="2285825" algn="l" defTabSz="914330" rtl="0" eaLnBrk="1" latinLnBrk="0" hangingPunct="1">
      <a:defRPr sz="1100" kern="1200">
        <a:solidFill>
          <a:schemeClr val="tx1"/>
        </a:solidFill>
        <a:latin typeface="+mn-lt"/>
        <a:ea typeface="+mn-ea"/>
        <a:cs typeface="+mn-cs"/>
      </a:defRPr>
    </a:lvl6pPr>
    <a:lvl7pPr marL="2742989" algn="l" defTabSz="914330" rtl="0" eaLnBrk="1" latinLnBrk="0" hangingPunct="1">
      <a:defRPr sz="1100" kern="1200">
        <a:solidFill>
          <a:schemeClr val="tx1"/>
        </a:solidFill>
        <a:latin typeface="+mn-lt"/>
        <a:ea typeface="+mn-ea"/>
        <a:cs typeface="+mn-cs"/>
      </a:defRPr>
    </a:lvl7pPr>
    <a:lvl8pPr marL="3200155" algn="l" defTabSz="914330" rtl="0" eaLnBrk="1" latinLnBrk="0" hangingPunct="1">
      <a:defRPr sz="1100" kern="1200">
        <a:solidFill>
          <a:schemeClr val="tx1"/>
        </a:solidFill>
        <a:latin typeface="+mn-lt"/>
        <a:ea typeface="+mn-ea"/>
        <a:cs typeface="+mn-cs"/>
      </a:defRPr>
    </a:lvl8pPr>
    <a:lvl9pPr marL="3657318" algn="l" defTabSz="914330"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sz="2400" dirty="0"/>
          </a:p>
          <a:p>
            <a:endParaRPr lang="ru-RU" dirty="0"/>
          </a:p>
        </p:txBody>
      </p:sp>
      <p:sp>
        <p:nvSpPr>
          <p:cNvPr id="4" name="Номер слайда 3"/>
          <p:cNvSpPr>
            <a:spLocks noGrp="1"/>
          </p:cNvSpPr>
          <p:nvPr>
            <p:ph type="sldNum" sz="quarter" idx="10"/>
          </p:nvPr>
        </p:nvSpPr>
        <p:spPr/>
        <p:txBody>
          <a:bodyPr/>
          <a:lstStyle/>
          <a:p>
            <a:fld id="{4690E863-9E65-4655-884A-8ACF6CB49C18}" type="slidenum">
              <a:rPr lang="ru-RU" smtClean="0"/>
              <a:pPr/>
              <a:t>1</a:t>
            </a:fld>
            <a:endParaRPr lang="ru-RU"/>
          </a:p>
        </p:txBody>
      </p:sp>
    </p:spTree>
    <p:extLst>
      <p:ext uri="{BB962C8B-B14F-4D97-AF65-F5344CB8AC3E}">
        <p14:creationId xmlns:p14="http://schemas.microsoft.com/office/powerpoint/2010/main" val="13208000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10</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11</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12</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13</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14</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15</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16</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17</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18</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19</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2</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20</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21</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22</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23</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24</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25</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26</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27</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28</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29</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3</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30</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31</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lstStyle/>
          <a:p>
            <a:endParaRPr lang="ru-RU" sz="2400" dirty="0"/>
          </a:p>
          <a:p>
            <a:endParaRPr lang="ru-RU" dirty="0"/>
          </a:p>
        </p:txBody>
      </p:sp>
      <p:sp>
        <p:nvSpPr>
          <p:cNvPr id="4" name="Номер слайда 3"/>
          <p:cNvSpPr>
            <a:spLocks noGrp="1"/>
          </p:cNvSpPr>
          <p:nvPr>
            <p:ph type="sldNum" sz="quarter" idx="10"/>
          </p:nvPr>
        </p:nvSpPr>
        <p:spPr/>
        <p:txBody>
          <a:bodyPr/>
          <a:lstStyle/>
          <a:p>
            <a:fld id="{4690E863-9E65-4655-884A-8ACF6CB49C18}" type="slidenum">
              <a:rPr lang="ru-RU" smtClean="0"/>
              <a:pPr/>
              <a:t>32</a:t>
            </a:fld>
            <a:endParaRPr lang="ru-RU"/>
          </a:p>
        </p:txBody>
      </p:sp>
    </p:spTree>
    <p:extLst>
      <p:ext uri="{BB962C8B-B14F-4D97-AF65-F5344CB8AC3E}">
        <p14:creationId xmlns:p14="http://schemas.microsoft.com/office/powerpoint/2010/main" val="3587440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4</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5</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6</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7</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8</a:t>
            </a:fld>
            <a:endParaRPr lang="ru-RU"/>
          </a:p>
        </p:txBody>
      </p:sp>
    </p:spTree>
    <p:extLst>
      <p:ext uri="{BB962C8B-B14F-4D97-AF65-F5344CB8AC3E}">
        <p14:creationId xmlns:p14="http://schemas.microsoft.com/office/powerpoint/2010/main" val="6557724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7224713" y="847725"/>
            <a:ext cx="5654675" cy="42418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4FF6D69-1F07-4C59-973C-2348A0D84138}" type="slidenum">
              <a:rPr lang="ru-RU" smtClean="0"/>
              <a:pPr/>
              <a:t>9</a:t>
            </a:fld>
            <a:endParaRPr lang="ru-RU"/>
          </a:p>
        </p:txBody>
      </p:sp>
    </p:spTree>
    <p:extLst>
      <p:ext uri="{BB962C8B-B14F-4D97-AF65-F5344CB8AC3E}">
        <p14:creationId xmlns:p14="http://schemas.microsoft.com/office/powerpoint/2010/main" val="655772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30975" y="3513231"/>
            <a:ext cx="12817714" cy="2424181"/>
          </a:xfrm>
        </p:spPr>
        <p:txBody>
          <a:bodyPr/>
          <a:lstStyle/>
          <a:p>
            <a:r>
              <a:rPr lang="ru-RU"/>
              <a:t>Образец заголовка</a:t>
            </a:r>
          </a:p>
        </p:txBody>
      </p:sp>
      <p:sp>
        <p:nvSpPr>
          <p:cNvPr id="3" name="Подзаголовок 2"/>
          <p:cNvSpPr>
            <a:spLocks noGrp="1"/>
          </p:cNvSpPr>
          <p:nvPr>
            <p:ph type="subTitle" idx="1"/>
          </p:nvPr>
        </p:nvSpPr>
        <p:spPr>
          <a:xfrm>
            <a:off x="2261950" y="6408633"/>
            <a:ext cx="10555764" cy="2890167"/>
          </a:xfrm>
        </p:spPr>
        <p:txBody>
          <a:bodyPr/>
          <a:lstStyle>
            <a:lvl1pPr marL="0" indent="0" algn="ctr">
              <a:buNone/>
              <a:defRPr>
                <a:solidFill>
                  <a:schemeClr val="tx1">
                    <a:tint val="75000"/>
                  </a:schemeClr>
                </a:solidFill>
              </a:defRPr>
            </a:lvl1pPr>
            <a:lvl2pPr marL="754001" indent="0" algn="ctr">
              <a:buNone/>
              <a:defRPr>
                <a:solidFill>
                  <a:schemeClr val="tx1">
                    <a:tint val="75000"/>
                  </a:schemeClr>
                </a:solidFill>
              </a:defRPr>
            </a:lvl2pPr>
            <a:lvl3pPr marL="1508001" indent="0" algn="ctr">
              <a:buNone/>
              <a:defRPr>
                <a:solidFill>
                  <a:schemeClr val="tx1">
                    <a:tint val="75000"/>
                  </a:schemeClr>
                </a:solidFill>
              </a:defRPr>
            </a:lvl3pPr>
            <a:lvl4pPr marL="2262002" indent="0" algn="ctr">
              <a:buNone/>
              <a:defRPr>
                <a:solidFill>
                  <a:schemeClr val="tx1">
                    <a:tint val="75000"/>
                  </a:schemeClr>
                </a:solidFill>
              </a:defRPr>
            </a:lvl4pPr>
            <a:lvl5pPr marL="3016002" indent="0" algn="ctr">
              <a:buNone/>
              <a:defRPr>
                <a:solidFill>
                  <a:schemeClr val="tx1">
                    <a:tint val="75000"/>
                  </a:schemeClr>
                </a:solidFill>
              </a:defRPr>
            </a:lvl5pPr>
            <a:lvl6pPr marL="3770003" indent="0" algn="ctr">
              <a:buNone/>
              <a:defRPr>
                <a:solidFill>
                  <a:schemeClr val="tx1">
                    <a:tint val="75000"/>
                  </a:schemeClr>
                </a:solidFill>
              </a:defRPr>
            </a:lvl6pPr>
            <a:lvl7pPr marL="4524003" indent="0" algn="ctr">
              <a:buNone/>
              <a:defRPr>
                <a:solidFill>
                  <a:schemeClr val="tx1">
                    <a:tint val="75000"/>
                  </a:schemeClr>
                </a:solidFill>
              </a:defRPr>
            </a:lvl7pPr>
            <a:lvl8pPr marL="5278003" indent="0" algn="ctr">
              <a:buNone/>
              <a:defRPr>
                <a:solidFill>
                  <a:schemeClr val="tx1">
                    <a:tint val="75000"/>
                  </a:schemeClr>
                </a:solidFill>
              </a:defRPr>
            </a:lvl8pPr>
            <a:lvl9pPr marL="6032003"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1D8BD707-D9CF-40AE-B4C6-C98DA3205C09}" type="datetimeFigureOut">
              <a:rPr lang="en-US" smtClean="0"/>
              <a:pPr/>
              <a:t>12/9/2022</a:t>
            </a:fld>
            <a:endParaRPr lang="en-US"/>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6F15528-21DE-4FAA-801E-634DDDAF4B2B}" type="slidenum">
              <a:rPr lang="ru-RU" smtClean="0"/>
              <a:pPr/>
              <a:t>‹#›</a:t>
            </a:fld>
            <a:endParaRPr lang="ru-RU"/>
          </a:p>
        </p:txBody>
      </p:sp>
    </p:spTree>
    <p:extLst>
      <p:ext uri="{BB962C8B-B14F-4D97-AF65-F5344CB8AC3E}">
        <p14:creationId xmlns:p14="http://schemas.microsoft.com/office/powerpoint/2010/main" val="2289808768"/>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D8BD707-D9CF-40AE-B4C6-C98DA3205C09}" type="datetimeFigureOut">
              <a:rPr lang="en-US" smtClean="0"/>
              <a:pPr/>
              <a:t>12/9/2022</a:t>
            </a:fld>
            <a:endParaRPr lang="en-US"/>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6F15528-21DE-4FAA-801E-634DDDAF4B2B}" type="slidenum">
              <a:rPr lang="ru-RU" smtClean="0"/>
              <a:pPr/>
              <a:t>‹#›</a:t>
            </a:fld>
            <a:endParaRPr lang="ru-RU"/>
          </a:p>
        </p:txBody>
      </p:sp>
    </p:spTree>
    <p:extLst>
      <p:ext uri="{BB962C8B-B14F-4D97-AF65-F5344CB8AC3E}">
        <p14:creationId xmlns:p14="http://schemas.microsoft.com/office/powerpoint/2010/main" val="3549096590"/>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10932755" y="340328"/>
            <a:ext cx="3392925" cy="7235891"/>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753983" y="340328"/>
            <a:ext cx="9927445" cy="723589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D8BD707-D9CF-40AE-B4C6-C98DA3205C09}" type="datetimeFigureOut">
              <a:rPr lang="en-US" smtClean="0"/>
              <a:pPr/>
              <a:t>12/9/2022</a:t>
            </a:fld>
            <a:endParaRPr lang="en-US"/>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6F15528-21DE-4FAA-801E-634DDDAF4B2B}" type="slidenum">
              <a:rPr lang="ru-RU" smtClean="0"/>
              <a:pPr/>
              <a:t>‹#›</a:t>
            </a:fld>
            <a:endParaRPr lang="ru-RU"/>
          </a:p>
        </p:txBody>
      </p:sp>
    </p:spTree>
    <p:extLst>
      <p:ext uri="{BB962C8B-B14F-4D97-AF65-F5344CB8AC3E}">
        <p14:creationId xmlns:p14="http://schemas.microsoft.com/office/powerpoint/2010/main" val="2751266660"/>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D8BD707-D9CF-40AE-B4C6-C98DA3205C09}" type="datetimeFigureOut">
              <a:rPr lang="en-US" smtClean="0"/>
              <a:pPr/>
              <a:t>12/9/2022</a:t>
            </a:fld>
            <a:endParaRPr lang="en-US"/>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6F15528-21DE-4FAA-801E-634DDDAF4B2B}" type="slidenum">
              <a:rPr lang="ru-RU" smtClean="0"/>
              <a:pPr/>
              <a:t>‹#›</a:t>
            </a:fld>
            <a:endParaRPr lang="ru-RU"/>
          </a:p>
        </p:txBody>
      </p:sp>
    </p:spTree>
    <p:extLst>
      <p:ext uri="{BB962C8B-B14F-4D97-AF65-F5344CB8AC3E}">
        <p14:creationId xmlns:p14="http://schemas.microsoft.com/office/powerpoint/2010/main" val="2663699235"/>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1189" y="7267307"/>
            <a:ext cx="12817714" cy="2246162"/>
          </a:xfrm>
        </p:spPr>
        <p:txBody>
          <a:bodyPr anchor="t"/>
          <a:lstStyle>
            <a:lvl1pPr algn="l">
              <a:defRPr sz="6601" b="1" cap="all"/>
            </a:lvl1pPr>
          </a:lstStyle>
          <a:p>
            <a:r>
              <a:rPr lang="ru-RU"/>
              <a:t>Образец заголовка</a:t>
            </a:r>
          </a:p>
        </p:txBody>
      </p:sp>
      <p:sp>
        <p:nvSpPr>
          <p:cNvPr id="3" name="Текст 2"/>
          <p:cNvSpPr>
            <a:spLocks noGrp="1"/>
          </p:cNvSpPr>
          <p:nvPr>
            <p:ph type="body" idx="1"/>
          </p:nvPr>
        </p:nvSpPr>
        <p:spPr>
          <a:xfrm>
            <a:off x="1191189" y="4793387"/>
            <a:ext cx="12817714" cy="2473919"/>
          </a:xfrm>
        </p:spPr>
        <p:txBody>
          <a:bodyPr anchor="b"/>
          <a:lstStyle>
            <a:lvl1pPr marL="0" indent="0">
              <a:buNone/>
              <a:defRPr sz="3300">
                <a:solidFill>
                  <a:schemeClr val="tx1">
                    <a:tint val="75000"/>
                  </a:schemeClr>
                </a:solidFill>
              </a:defRPr>
            </a:lvl1pPr>
            <a:lvl2pPr marL="754001" indent="0">
              <a:buNone/>
              <a:defRPr sz="3000">
                <a:solidFill>
                  <a:schemeClr val="tx1">
                    <a:tint val="75000"/>
                  </a:schemeClr>
                </a:solidFill>
              </a:defRPr>
            </a:lvl2pPr>
            <a:lvl3pPr marL="1508001" indent="0">
              <a:buNone/>
              <a:defRPr sz="2625">
                <a:solidFill>
                  <a:schemeClr val="tx1">
                    <a:tint val="75000"/>
                  </a:schemeClr>
                </a:solidFill>
              </a:defRPr>
            </a:lvl3pPr>
            <a:lvl4pPr marL="2262002" indent="0">
              <a:buNone/>
              <a:defRPr sz="2325">
                <a:solidFill>
                  <a:schemeClr val="tx1">
                    <a:tint val="75000"/>
                  </a:schemeClr>
                </a:solidFill>
              </a:defRPr>
            </a:lvl4pPr>
            <a:lvl5pPr marL="3016002" indent="0">
              <a:buNone/>
              <a:defRPr sz="2325">
                <a:solidFill>
                  <a:schemeClr val="tx1">
                    <a:tint val="75000"/>
                  </a:schemeClr>
                </a:solidFill>
              </a:defRPr>
            </a:lvl5pPr>
            <a:lvl6pPr marL="3770003" indent="0">
              <a:buNone/>
              <a:defRPr sz="2325">
                <a:solidFill>
                  <a:schemeClr val="tx1">
                    <a:tint val="75000"/>
                  </a:schemeClr>
                </a:solidFill>
              </a:defRPr>
            </a:lvl6pPr>
            <a:lvl7pPr marL="4524003" indent="0">
              <a:buNone/>
              <a:defRPr sz="2325">
                <a:solidFill>
                  <a:schemeClr val="tx1">
                    <a:tint val="75000"/>
                  </a:schemeClr>
                </a:solidFill>
              </a:defRPr>
            </a:lvl7pPr>
            <a:lvl8pPr marL="5278003" indent="0">
              <a:buNone/>
              <a:defRPr sz="2325">
                <a:solidFill>
                  <a:schemeClr val="tx1">
                    <a:tint val="75000"/>
                  </a:schemeClr>
                </a:solidFill>
              </a:defRPr>
            </a:lvl8pPr>
            <a:lvl9pPr marL="6032003" indent="0">
              <a:buNone/>
              <a:defRPr sz="2325">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1D8BD707-D9CF-40AE-B4C6-C98DA3205C09}" type="datetimeFigureOut">
              <a:rPr lang="en-US" smtClean="0"/>
              <a:pPr/>
              <a:t>12/9/2022</a:t>
            </a:fld>
            <a:endParaRPr lang="en-US"/>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6F15528-21DE-4FAA-801E-634DDDAF4B2B}" type="slidenum">
              <a:rPr lang="ru-RU" smtClean="0"/>
              <a:pPr/>
              <a:t>‹#›</a:t>
            </a:fld>
            <a:endParaRPr lang="ru-RU"/>
          </a:p>
        </p:txBody>
      </p:sp>
    </p:spTree>
    <p:extLst>
      <p:ext uri="{BB962C8B-B14F-4D97-AF65-F5344CB8AC3E}">
        <p14:creationId xmlns:p14="http://schemas.microsoft.com/office/powerpoint/2010/main" val="3493367121"/>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753983" y="1979138"/>
            <a:ext cx="6660185" cy="5597081"/>
          </a:xfrm>
        </p:spPr>
        <p:txBody>
          <a:bodyPr/>
          <a:lstStyle>
            <a:lvl1pPr>
              <a:defRPr sz="4651"/>
            </a:lvl1pPr>
            <a:lvl2pPr>
              <a:defRPr sz="3976"/>
            </a:lvl2pPr>
            <a:lvl3pPr>
              <a:defRPr sz="3300"/>
            </a:lvl3pPr>
            <a:lvl4pPr>
              <a:defRPr sz="3000"/>
            </a:lvl4pPr>
            <a:lvl5pPr>
              <a:defRPr sz="3000"/>
            </a:lvl5pPr>
            <a:lvl6pPr>
              <a:defRPr sz="3000"/>
            </a:lvl6pPr>
            <a:lvl7pPr>
              <a:defRPr sz="3000"/>
            </a:lvl7pPr>
            <a:lvl8pPr>
              <a:defRPr sz="3000"/>
            </a:lvl8pPr>
            <a:lvl9pPr>
              <a:defRPr sz="3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7665495" y="1979138"/>
            <a:ext cx="6660185" cy="5597081"/>
          </a:xfrm>
        </p:spPr>
        <p:txBody>
          <a:bodyPr/>
          <a:lstStyle>
            <a:lvl1pPr>
              <a:defRPr sz="4651"/>
            </a:lvl1pPr>
            <a:lvl2pPr>
              <a:defRPr sz="3976"/>
            </a:lvl2pPr>
            <a:lvl3pPr>
              <a:defRPr sz="3300"/>
            </a:lvl3pPr>
            <a:lvl4pPr>
              <a:defRPr sz="3000"/>
            </a:lvl4pPr>
            <a:lvl5pPr>
              <a:defRPr sz="3000"/>
            </a:lvl5pPr>
            <a:lvl6pPr>
              <a:defRPr sz="3000"/>
            </a:lvl6pPr>
            <a:lvl7pPr>
              <a:defRPr sz="3000"/>
            </a:lvl7pPr>
            <a:lvl8pPr>
              <a:defRPr sz="3000"/>
            </a:lvl8pPr>
            <a:lvl9pPr>
              <a:defRPr sz="3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1D8BD707-D9CF-40AE-B4C6-C98DA3205C09}" type="datetimeFigureOut">
              <a:rPr lang="en-US" smtClean="0"/>
              <a:pPr/>
              <a:t>12/9/2022</a:t>
            </a:fld>
            <a:endParaRPr lang="en-US"/>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6F15528-21DE-4FAA-801E-634DDDAF4B2B}" type="slidenum">
              <a:rPr lang="ru-RU" smtClean="0"/>
              <a:pPr/>
              <a:t>‹#›</a:t>
            </a:fld>
            <a:endParaRPr lang="ru-RU"/>
          </a:p>
        </p:txBody>
      </p:sp>
    </p:spTree>
    <p:extLst>
      <p:ext uri="{BB962C8B-B14F-4D97-AF65-F5344CB8AC3E}">
        <p14:creationId xmlns:p14="http://schemas.microsoft.com/office/powerpoint/2010/main" val="1739629671"/>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3983" y="452899"/>
            <a:ext cx="13571697" cy="1884892"/>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753983" y="2531516"/>
            <a:ext cx="6662803" cy="1055016"/>
          </a:xfrm>
        </p:spPr>
        <p:txBody>
          <a:bodyPr anchor="b"/>
          <a:lstStyle>
            <a:lvl1pPr marL="0" indent="0">
              <a:buNone/>
              <a:defRPr sz="3976" b="1"/>
            </a:lvl1pPr>
            <a:lvl2pPr marL="754001" indent="0">
              <a:buNone/>
              <a:defRPr sz="3300" b="1"/>
            </a:lvl2pPr>
            <a:lvl3pPr marL="1508001" indent="0">
              <a:buNone/>
              <a:defRPr sz="3000" b="1"/>
            </a:lvl3pPr>
            <a:lvl4pPr marL="2262002" indent="0">
              <a:buNone/>
              <a:defRPr sz="2625" b="1"/>
            </a:lvl4pPr>
            <a:lvl5pPr marL="3016002" indent="0">
              <a:buNone/>
              <a:defRPr sz="2625" b="1"/>
            </a:lvl5pPr>
            <a:lvl6pPr marL="3770003" indent="0">
              <a:buNone/>
              <a:defRPr sz="2625" b="1"/>
            </a:lvl6pPr>
            <a:lvl7pPr marL="4524003" indent="0">
              <a:buNone/>
              <a:defRPr sz="2625" b="1"/>
            </a:lvl7pPr>
            <a:lvl8pPr marL="5278003" indent="0">
              <a:buNone/>
              <a:defRPr sz="2625" b="1"/>
            </a:lvl8pPr>
            <a:lvl9pPr marL="6032003" indent="0">
              <a:buNone/>
              <a:defRPr sz="2625" b="1"/>
            </a:lvl9pPr>
          </a:lstStyle>
          <a:p>
            <a:pPr lvl="0"/>
            <a:r>
              <a:rPr lang="ru-RU"/>
              <a:t>Образец текста</a:t>
            </a:r>
          </a:p>
        </p:txBody>
      </p:sp>
      <p:sp>
        <p:nvSpPr>
          <p:cNvPr id="4" name="Объект 3"/>
          <p:cNvSpPr>
            <a:spLocks noGrp="1"/>
          </p:cNvSpPr>
          <p:nvPr>
            <p:ph sz="half" idx="2"/>
          </p:nvPr>
        </p:nvSpPr>
        <p:spPr>
          <a:xfrm>
            <a:off x="753983" y="3586530"/>
            <a:ext cx="6662803" cy="6515967"/>
          </a:xfrm>
        </p:spPr>
        <p:txBody>
          <a:bodyPr/>
          <a:lstStyle>
            <a:lvl1pPr>
              <a:defRPr sz="3976"/>
            </a:lvl1pPr>
            <a:lvl2pPr>
              <a:defRPr sz="3300"/>
            </a:lvl2pPr>
            <a:lvl3pPr>
              <a:defRPr sz="3000"/>
            </a:lvl3pPr>
            <a:lvl4pPr>
              <a:defRPr sz="2625"/>
            </a:lvl4pPr>
            <a:lvl5pPr>
              <a:defRPr sz="2625"/>
            </a:lvl5pPr>
            <a:lvl6pPr>
              <a:defRPr sz="2625"/>
            </a:lvl6pPr>
            <a:lvl7pPr>
              <a:defRPr sz="2625"/>
            </a:lvl7pPr>
            <a:lvl8pPr>
              <a:defRPr sz="2625"/>
            </a:lvl8pPr>
            <a:lvl9pPr>
              <a:defRPr sz="2625"/>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7660262" y="2531516"/>
            <a:ext cx="6665420" cy="1055016"/>
          </a:xfrm>
        </p:spPr>
        <p:txBody>
          <a:bodyPr anchor="b"/>
          <a:lstStyle>
            <a:lvl1pPr marL="0" indent="0">
              <a:buNone/>
              <a:defRPr sz="3976" b="1"/>
            </a:lvl1pPr>
            <a:lvl2pPr marL="754001" indent="0">
              <a:buNone/>
              <a:defRPr sz="3300" b="1"/>
            </a:lvl2pPr>
            <a:lvl3pPr marL="1508001" indent="0">
              <a:buNone/>
              <a:defRPr sz="3000" b="1"/>
            </a:lvl3pPr>
            <a:lvl4pPr marL="2262002" indent="0">
              <a:buNone/>
              <a:defRPr sz="2625" b="1"/>
            </a:lvl4pPr>
            <a:lvl5pPr marL="3016002" indent="0">
              <a:buNone/>
              <a:defRPr sz="2625" b="1"/>
            </a:lvl5pPr>
            <a:lvl6pPr marL="3770003" indent="0">
              <a:buNone/>
              <a:defRPr sz="2625" b="1"/>
            </a:lvl6pPr>
            <a:lvl7pPr marL="4524003" indent="0">
              <a:buNone/>
              <a:defRPr sz="2625" b="1"/>
            </a:lvl7pPr>
            <a:lvl8pPr marL="5278003" indent="0">
              <a:buNone/>
              <a:defRPr sz="2625" b="1"/>
            </a:lvl8pPr>
            <a:lvl9pPr marL="6032003" indent="0">
              <a:buNone/>
              <a:defRPr sz="2625" b="1"/>
            </a:lvl9pPr>
          </a:lstStyle>
          <a:p>
            <a:pPr lvl="0"/>
            <a:r>
              <a:rPr lang="ru-RU"/>
              <a:t>Образец текста</a:t>
            </a:r>
          </a:p>
        </p:txBody>
      </p:sp>
      <p:sp>
        <p:nvSpPr>
          <p:cNvPr id="6" name="Объект 5"/>
          <p:cNvSpPr>
            <a:spLocks noGrp="1"/>
          </p:cNvSpPr>
          <p:nvPr>
            <p:ph sz="quarter" idx="4"/>
          </p:nvPr>
        </p:nvSpPr>
        <p:spPr>
          <a:xfrm>
            <a:off x="7660262" y="3586530"/>
            <a:ext cx="6665420" cy="6515967"/>
          </a:xfrm>
        </p:spPr>
        <p:txBody>
          <a:bodyPr/>
          <a:lstStyle>
            <a:lvl1pPr>
              <a:defRPr sz="3976"/>
            </a:lvl1pPr>
            <a:lvl2pPr>
              <a:defRPr sz="3300"/>
            </a:lvl2pPr>
            <a:lvl3pPr>
              <a:defRPr sz="3000"/>
            </a:lvl3pPr>
            <a:lvl4pPr>
              <a:defRPr sz="2625"/>
            </a:lvl4pPr>
            <a:lvl5pPr>
              <a:defRPr sz="2625"/>
            </a:lvl5pPr>
            <a:lvl6pPr>
              <a:defRPr sz="2625"/>
            </a:lvl6pPr>
            <a:lvl7pPr>
              <a:defRPr sz="2625"/>
            </a:lvl7pPr>
            <a:lvl8pPr>
              <a:defRPr sz="2625"/>
            </a:lvl8pPr>
            <a:lvl9pPr>
              <a:defRPr sz="2625"/>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1D8BD707-D9CF-40AE-B4C6-C98DA3205C09}" type="datetimeFigureOut">
              <a:rPr lang="en-US" smtClean="0"/>
              <a:pPr/>
              <a:t>12/9/2022</a:t>
            </a:fld>
            <a:endParaRPr lang="en-US"/>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6F15528-21DE-4FAA-801E-634DDDAF4B2B}" type="slidenum">
              <a:rPr lang="ru-RU" smtClean="0"/>
              <a:pPr/>
              <a:t>‹#›</a:t>
            </a:fld>
            <a:endParaRPr lang="ru-RU"/>
          </a:p>
        </p:txBody>
      </p:sp>
    </p:spTree>
    <p:extLst>
      <p:ext uri="{BB962C8B-B14F-4D97-AF65-F5344CB8AC3E}">
        <p14:creationId xmlns:p14="http://schemas.microsoft.com/office/powerpoint/2010/main" val="423876081"/>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1D8BD707-D9CF-40AE-B4C6-C98DA3205C09}" type="datetimeFigureOut">
              <a:rPr lang="en-US" smtClean="0"/>
              <a:pPr/>
              <a:t>12/9/2022</a:t>
            </a:fld>
            <a:endParaRPr lang="en-US"/>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6F15528-21DE-4FAA-801E-634DDDAF4B2B}" type="slidenum">
              <a:rPr lang="ru-RU" smtClean="0"/>
              <a:pPr/>
              <a:t>‹#›</a:t>
            </a:fld>
            <a:endParaRPr lang="ru-RU"/>
          </a:p>
        </p:txBody>
      </p:sp>
    </p:spTree>
    <p:extLst>
      <p:ext uri="{BB962C8B-B14F-4D97-AF65-F5344CB8AC3E}">
        <p14:creationId xmlns:p14="http://schemas.microsoft.com/office/powerpoint/2010/main" val="3563399571"/>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D8BD707-D9CF-40AE-B4C6-C98DA3205C09}" type="datetimeFigureOut">
              <a:rPr lang="en-US" smtClean="0"/>
              <a:pPr/>
              <a:t>12/9/2022</a:t>
            </a:fld>
            <a:endParaRPr lang="en-US"/>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6F15528-21DE-4FAA-801E-634DDDAF4B2B}" type="slidenum">
              <a:rPr lang="ru-RU" smtClean="0"/>
              <a:pPr/>
              <a:t>‹#›</a:t>
            </a:fld>
            <a:endParaRPr lang="ru-RU"/>
          </a:p>
        </p:txBody>
      </p:sp>
    </p:spTree>
    <p:extLst>
      <p:ext uri="{BB962C8B-B14F-4D97-AF65-F5344CB8AC3E}">
        <p14:creationId xmlns:p14="http://schemas.microsoft.com/office/powerpoint/2010/main" val="4097282274"/>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3985" y="450278"/>
            <a:ext cx="4961105" cy="1916308"/>
          </a:xfrm>
        </p:spPr>
        <p:txBody>
          <a:bodyPr anchor="b"/>
          <a:lstStyle>
            <a:lvl1pPr algn="l">
              <a:defRPr sz="3300" b="1"/>
            </a:lvl1pPr>
          </a:lstStyle>
          <a:p>
            <a:r>
              <a:rPr lang="ru-RU"/>
              <a:t>Образец заголовка</a:t>
            </a:r>
          </a:p>
        </p:txBody>
      </p:sp>
      <p:sp>
        <p:nvSpPr>
          <p:cNvPr id="3" name="Объект 2"/>
          <p:cNvSpPr>
            <a:spLocks noGrp="1"/>
          </p:cNvSpPr>
          <p:nvPr>
            <p:ph idx="1"/>
          </p:nvPr>
        </p:nvSpPr>
        <p:spPr>
          <a:xfrm>
            <a:off x="5895730" y="450283"/>
            <a:ext cx="8429950" cy="9652217"/>
          </a:xfrm>
        </p:spPr>
        <p:txBody>
          <a:bodyPr/>
          <a:lstStyle>
            <a:lvl1pPr>
              <a:defRPr sz="5251"/>
            </a:lvl1pPr>
            <a:lvl2pPr>
              <a:defRPr sz="4651"/>
            </a:lvl2pPr>
            <a:lvl3pPr>
              <a:defRPr sz="3976"/>
            </a:lvl3pPr>
            <a:lvl4pPr>
              <a:defRPr sz="3300"/>
            </a:lvl4pPr>
            <a:lvl5pPr>
              <a:defRPr sz="3300"/>
            </a:lvl5pPr>
            <a:lvl6pPr>
              <a:defRPr sz="3300"/>
            </a:lvl6pPr>
            <a:lvl7pPr>
              <a:defRPr sz="3300"/>
            </a:lvl7pPr>
            <a:lvl8pPr>
              <a:defRPr sz="3300"/>
            </a:lvl8pPr>
            <a:lvl9pPr>
              <a:defRPr sz="33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753985" y="2366589"/>
            <a:ext cx="4961105" cy="7735910"/>
          </a:xfrm>
        </p:spPr>
        <p:txBody>
          <a:bodyPr/>
          <a:lstStyle>
            <a:lvl1pPr marL="0" indent="0">
              <a:buNone/>
              <a:defRPr sz="2325"/>
            </a:lvl1pPr>
            <a:lvl2pPr marL="754001" indent="0">
              <a:buNone/>
              <a:defRPr sz="1950"/>
            </a:lvl2pPr>
            <a:lvl3pPr marL="1508001" indent="0">
              <a:buNone/>
              <a:defRPr sz="1650"/>
            </a:lvl3pPr>
            <a:lvl4pPr marL="2262002" indent="0">
              <a:buNone/>
              <a:defRPr sz="1500"/>
            </a:lvl4pPr>
            <a:lvl5pPr marL="3016002" indent="0">
              <a:buNone/>
              <a:defRPr sz="1500"/>
            </a:lvl5pPr>
            <a:lvl6pPr marL="3770003" indent="0">
              <a:buNone/>
              <a:defRPr sz="1500"/>
            </a:lvl6pPr>
            <a:lvl7pPr marL="4524003" indent="0">
              <a:buNone/>
              <a:defRPr sz="1500"/>
            </a:lvl7pPr>
            <a:lvl8pPr marL="5278003" indent="0">
              <a:buNone/>
              <a:defRPr sz="1500"/>
            </a:lvl8pPr>
            <a:lvl9pPr marL="6032003" indent="0">
              <a:buNone/>
              <a:defRPr sz="1500"/>
            </a:lvl9pPr>
          </a:lstStyle>
          <a:p>
            <a:pPr lvl="0"/>
            <a:r>
              <a:rPr lang="ru-RU"/>
              <a:t>Образец текста</a:t>
            </a:r>
          </a:p>
        </p:txBody>
      </p:sp>
      <p:sp>
        <p:nvSpPr>
          <p:cNvPr id="5" name="Дата 4"/>
          <p:cNvSpPr>
            <a:spLocks noGrp="1"/>
          </p:cNvSpPr>
          <p:nvPr>
            <p:ph type="dt" sz="half" idx="10"/>
          </p:nvPr>
        </p:nvSpPr>
        <p:spPr/>
        <p:txBody>
          <a:bodyPr/>
          <a:lstStyle/>
          <a:p>
            <a:fld id="{1D8BD707-D9CF-40AE-B4C6-C98DA3205C09}" type="datetimeFigureOut">
              <a:rPr lang="en-US" smtClean="0"/>
              <a:pPr/>
              <a:t>12/9/2022</a:t>
            </a:fld>
            <a:endParaRPr lang="en-US"/>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6F15528-21DE-4FAA-801E-634DDDAF4B2B}" type="slidenum">
              <a:rPr lang="ru-RU" smtClean="0"/>
              <a:pPr/>
              <a:t>‹#›</a:t>
            </a:fld>
            <a:endParaRPr lang="ru-RU"/>
          </a:p>
        </p:txBody>
      </p:sp>
    </p:spTree>
    <p:extLst>
      <p:ext uri="{BB962C8B-B14F-4D97-AF65-F5344CB8AC3E}">
        <p14:creationId xmlns:p14="http://schemas.microsoft.com/office/powerpoint/2010/main" val="4003789050"/>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55719" y="7916545"/>
            <a:ext cx="9047798" cy="934594"/>
          </a:xfrm>
        </p:spPr>
        <p:txBody>
          <a:bodyPr anchor="b"/>
          <a:lstStyle>
            <a:lvl1pPr algn="l">
              <a:defRPr sz="3300" b="1"/>
            </a:lvl1pPr>
          </a:lstStyle>
          <a:p>
            <a:r>
              <a:rPr lang="ru-RU"/>
              <a:t>Образец заголовка</a:t>
            </a:r>
          </a:p>
        </p:txBody>
      </p:sp>
      <p:sp>
        <p:nvSpPr>
          <p:cNvPr id="3" name="Рисунок 2"/>
          <p:cNvSpPr>
            <a:spLocks noGrp="1"/>
          </p:cNvSpPr>
          <p:nvPr>
            <p:ph type="pic" idx="1"/>
          </p:nvPr>
        </p:nvSpPr>
        <p:spPr>
          <a:xfrm>
            <a:off x="2955719" y="1010511"/>
            <a:ext cx="9047798" cy="6785610"/>
          </a:xfrm>
        </p:spPr>
        <p:txBody>
          <a:bodyPr/>
          <a:lstStyle>
            <a:lvl1pPr marL="0" indent="0">
              <a:buNone/>
              <a:defRPr sz="5251"/>
            </a:lvl1pPr>
            <a:lvl2pPr marL="754001" indent="0">
              <a:buNone/>
              <a:defRPr sz="4651"/>
            </a:lvl2pPr>
            <a:lvl3pPr marL="1508001" indent="0">
              <a:buNone/>
              <a:defRPr sz="3976"/>
            </a:lvl3pPr>
            <a:lvl4pPr marL="2262002" indent="0">
              <a:buNone/>
              <a:defRPr sz="3300"/>
            </a:lvl4pPr>
            <a:lvl5pPr marL="3016002" indent="0">
              <a:buNone/>
              <a:defRPr sz="3300"/>
            </a:lvl5pPr>
            <a:lvl6pPr marL="3770003" indent="0">
              <a:buNone/>
              <a:defRPr sz="3300"/>
            </a:lvl6pPr>
            <a:lvl7pPr marL="4524003" indent="0">
              <a:buNone/>
              <a:defRPr sz="3300"/>
            </a:lvl7pPr>
            <a:lvl8pPr marL="5278003" indent="0">
              <a:buNone/>
              <a:defRPr sz="3300"/>
            </a:lvl8pPr>
            <a:lvl9pPr marL="6032003" indent="0">
              <a:buNone/>
              <a:defRPr sz="3300"/>
            </a:lvl9pPr>
          </a:lstStyle>
          <a:p>
            <a:r>
              <a:rPr lang="ru-RU"/>
              <a:t>Вставка рисунка</a:t>
            </a:r>
          </a:p>
        </p:txBody>
      </p:sp>
      <p:sp>
        <p:nvSpPr>
          <p:cNvPr id="4" name="Текст 3"/>
          <p:cNvSpPr>
            <a:spLocks noGrp="1"/>
          </p:cNvSpPr>
          <p:nvPr>
            <p:ph type="body" sz="half" idx="2"/>
          </p:nvPr>
        </p:nvSpPr>
        <p:spPr>
          <a:xfrm>
            <a:off x="2955719" y="8851138"/>
            <a:ext cx="9047798" cy="1327278"/>
          </a:xfrm>
        </p:spPr>
        <p:txBody>
          <a:bodyPr/>
          <a:lstStyle>
            <a:lvl1pPr marL="0" indent="0">
              <a:buNone/>
              <a:defRPr sz="2325"/>
            </a:lvl1pPr>
            <a:lvl2pPr marL="754001" indent="0">
              <a:buNone/>
              <a:defRPr sz="1950"/>
            </a:lvl2pPr>
            <a:lvl3pPr marL="1508001" indent="0">
              <a:buNone/>
              <a:defRPr sz="1650"/>
            </a:lvl3pPr>
            <a:lvl4pPr marL="2262002" indent="0">
              <a:buNone/>
              <a:defRPr sz="1500"/>
            </a:lvl4pPr>
            <a:lvl5pPr marL="3016002" indent="0">
              <a:buNone/>
              <a:defRPr sz="1500"/>
            </a:lvl5pPr>
            <a:lvl6pPr marL="3770003" indent="0">
              <a:buNone/>
              <a:defRPr sz="1500"/>
            </a:lvl6pPr>
            <a:lvl7pPr marL="4524003" indent="0">
              <a:buNone/>
              <a:defRPr sz="1500"/>
            </a:lvl7pPr>
            <a:lvl8pPr marL="5278003" indent="0">
              <a:buNone/>
              <a:defRPr sz="1500"/>
            </a:lvl8pPr>
            <a:lvl9pPr marL="6032003" indent="0">
              <a:buNone/>
              <a:defRPr sz="1500"/>
            </a:lvl9pPr>
          </a:lstStyle>
          <a:p>
            <a:pPr lvl="0"/>
            <a:r>
              <a:rPr lang="ru-RU"/>
              <a:t>Образец текста</a:t>
            </a:r>
          </a:p>
        </p:txBody>
      </p:sp>
      <p:sp>
        <p:nvSpPr>
          <p:cNvPr id="5" name="Дата 4"/>
          <p:cNvSpPr>
            <a:spLocks noGrp="1"/>
          </p:cNvSpPr>
          <p:nvPr>
            <p:ph type="dt" sz="half" idx="10"/>
          </p:nvPr>
        </p:nvSpPr>
        <p:spPr/>
        <p:txBody>
          <a:bodyPr/>
          <a:lstStyle/>
          <a:p>
            <a:fld id="{1D8BD707-D9CF-40AE-B4C6-C98DA3205C09}" type="datetimeFigureOut">
              <a:rPr lang="en-US" smtClean="0"/>
              <a:pPr/>
              <a:t>12/9/2022</a:t>
            </a:fld>
            <a:endParaRPr lang="en-US"/>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6F15528-21DE-4FAA-801E-634DDDAF4B2B}" type="slidenum">
              <a:rPr lang="ru-RU" smtClean="0"/>
              <a:pPr/>
              <a:t>‹#›</a:t>
            </a:fld>
            <a:endParaRPr lang="ru-RU"/>
          </a:p>
        </p:txBody>
      </p:sp>
    </p:spTree>
    <p:extLst>
      <p:ext uri="{BB962C8B-B14F-4D97-AF65-F5344CB8AC3E}">
        <p14:creationId xmlns:p14="http://schemas.microsoft.com/office/powerpoint/2010/main" val="3529692459"/>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3983" y="452899"/>
            <a:ext cx="13571697" cy="1884892"/>
          </a:xfrm>
          <a:prstGeom prst="rect">
            <a:avLst/>
          </a:prstGeom>
        </p:spPr>
        <p:txBody>
          <a:bodyPr vert="horz" lIns="201040" tIns="100520" rIns="201040" bIns="100520" rtlCol="0" anchor="ctr">
            <a:normAutofit/>
          </a:bodyPr>
          <a:lstStyle/>
          <a:p>
            <a:r>
              <a:rPr lang="ru-RU"/>
              <a:t>Образец заголовка</a:t>
            </a:r>
          </a:p>
        </p:txBody>
      </p:sp>
      <p:sp>
        <p:nvSpPr>
          <p:cNvPr id="3" name="Текст 2"/>
          <p:cNvSpPr>
            <a:spLocks noGrp="1"/>
          </p:cNvSpPr>
          <p:nvPr>
            <p:ph type="body" idx="1"/>
          </p:nvPr>
        </p:nvSpPr>
        <p:spPr>
          <a:xfrm>
            <a:off x="753983" y="2638850"/>
            <a:ext cx="13571697" cy="7463648"/>
          </a:xfrm>
          <a:prstGeom prst="rect">
            <a:avLst/>
          </a:prstGeom>
        </p:spPr>
        <p:txBody>
          <a:bodyPr vert="horz" lIns="201040" tIns="100520" rIns="201040" bIns="1005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753984" y="10482094"/>
            <a:ext cx="3518588" cy="602119"/>
          </a:xfrm>
          <a:prstGeom prst="rect">
            <a:avLst/>
          </a:prstGeom>
        </p:spPr>
        <p:txBody>
          <a:bodyPr vert="horz" lIns="201040" tIns="100520" rIns="201040" bIns="100520" rtlCol="0" anchor="ctr"/>
          <a:lstStyle>
            <a:lvl1pPr algn="l">
              <a:defRPr sz="1950">
                <a:solidFill>
                  <a:schemeClr val="tx1">
                    <a:tint val="75000"/>
                  </a:schemeClr>
                </a:solidFill>
              </a:defRPr>
            </a:lvl1pPr>
          </a:lstStyle>
          <a:p>
            <a:fld id="{1D8BD707-D9CF-40AE-B4C6-C98DA3205C09}" type="datetimeFigureOut">
              <a:rPr lang="en-US" smtClean="0"/>
              <a:pPr/>
              <a:t>12/9/2022</a:t>
            </a:fld>
            <a:endParaRPr lang="en-US"/>
          </a:p>
        </p:txBody>
      </p:sp>
      <p:sp>
        <p:nvSpPr>
          <p:cNvPr id="5" name="Нижний колонтитул 4"/>
          <p:cNvSpPr>
            <a:spLocks noGrp="1"/>
          </p:cNvSpPr>
          <p:nvPr>
            <p:ph type="ftr" sz="quarter" idx="3"/>
          </p:nvPr>
        </p:nvSpPr>
        <p:spPr>
          <a:xfrm>
            <a:off x="5152219" y="10482094"/>
            <a:ext cx="4775226" cy="602119"/>
          </a:xfrm>
          <a:prstGeom prst="rect">
            <a:avLst/>
          </a:prstGeom>
        </p:spPr>
        <p:txBody>
          <a:bodyPr vert="horz" lIns="201040" tIns="100520" rIns="201040" bIns="100520" rtlCol="0" anchor="ctr"/>
          <a:lstStyle>
            <a:lvl1pPr algn="ctr">
              <a:defRPr sz="195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10807092" y="10482094"/>
            <a:ext cx="3518588" cy="602119"/>
          </a:xfrm>
          <a:prstGeom prst="rect">
            <a:avLst/>
          </a:prstGeom>
        </p:spPr>
        <p:txBody>
          <a:bodyPr vert="horz" lIns="201040" tIns="100520" rIns="201040" bIns="100520" rtlCol="0" anchor="ctr"/>
          <a:lstStyle>
            <a:lvl1pPr algn="r">
              <a:defRPr sz="1950">
                <a:solidFill>
                  <a:schemeClr val="tx1">
                    <a:tint val="75000"/>
                  </a:schemeClr>
                </a:solidFill>
              </a:defRPr>
            </a:lvl1pPr>
          </a:lstStyle>
          <a:p>
            <a:fld id="{B6F15528-21DE-4FAA-801E-634DDDAF4B2B}" type="slidenum">
              <a:rPr lang="ru-RU" smtClean="0"/>
              <a:pPr/>
              <a:t>‹#›</a:t>
            </a:fld>
            <a:endParaRPr lang="ru-RU"/>
          </a:p>
        </p:txBody>
      </p:sp>
    </p:spTree>
    <p:extLst>
      <p:ext uri="{BB962C8B-B14F-4D97-AF65-F5344CB8AC3E}">
        <p14:creationId xmlns:p14="http://schemas.microsoft.com/office/powerpoint/2010/main" val="576496167"/>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txStyles>
    <p:titleStyle>
      <a:lvl1pPr algn="ctr" defTabSz="1508001" rtl="0" eaLnBrk="1" latinLnBrk="0" hangingPunct="1">
        <a:spcBef>
          <a:spcPct val="0"/>
        </a:spcBef>
        <a:buNone/>
        <a:defRPr sz="7276" kern="1200">
          <a:solidFill>
            <a:schemeClr val="tx1"/>
          </a:solidFill>
          <a:latin typeface="+mj-lt"/>
          <a:ea typeface="+mj-ea"/>
          <a:cs typeface="+mj-cs"/>
        </a:defRPr>
      </a:lvl1pPr>
    </p:titleStyle>
    <p:bodyStyle>
      <a:lvl1pPr marL="565500" indent="-565500" algn="l" defTabSz="1508001" rtl="0" eaLnBrk="1" latinLnBrk="0" hangingPunct="1">
        <a:spcBef>
          <a:spcPct val="20000"/>
        </a:spcBef>
        <a:buFont typeface="Arial" panose="020B0604020202020204" pitchFamily="34" charset="0"/>
        <a:buChar char="•"/>
        <a:defRPr sz="5251" kern="1200">
          <a:solidFill>
            <a:schemeClr val="tx1"/>
          </a:solidFill>
          <a:latin typeface="+mn-lt"/>
          <a:ea typeface="+mn-ea"/>
          <a:cs typeface="+mn-cs"/>
        </a:defRPr>
      </a:lvl1pPr>
      <a:lvl2pPr marL="1225251" indent="-471250" algn="l" defTabSz="1508001" rtl="0" eaLnBrk="1" latinLnBrk="0" hangingPunct="1">
        <a:spcBef>
          <a:spcPct val="20000"/>
        </a:spcBef>
        <a:buFont typeface="Arial" panose="020B0604020202020204" pitchFamily="34" charset="0"/>
        <a:buChar char="–"/>
        <a:defRPr sz="4651" kern="1200">
          <a:solidFill>
            <a:schemeClr val="tx1"/>
          </a:solidFill>
          <a:latin typeface="+mn-lt"/>
          <a:ea typeface="+mn-ea"/>
          <a:cs typeface="+mn-cs"/>
        </a:defRPr>
      </a:lvl2pPr>
      <a:lvl3pPr marL="1885001" indent="-377000" algn="l" defTabSz="1508001" rtl="0" eaLnBrk="1" latinLnBrk="0" hangingPunct="1">
        <a:spcBef>
          <a:spcPct val="20000"/>
        </a:spcBef>
        <a:buFont typeface="Arial" panose="020B0604020202020204" pitchFamily="34" charset="0"/>
        <a:buChar char="•"/>
        <a:defRPr sz="3976" kern="1200">
          <a:solidFill>
            <a:schemeClr val="tx1"/>
          </a:solidFill>
          <a:latin typeface="+mn-lt"/>
          <a:ea typeface="+mn-ea"/>
          <a:cs typeface="+mn-cs"/>
        </a:defRPr>
      </a:lvl3pPr>
      <a:lvl4pPr marL="2639002" indent="-377000" algn="l" defTabSz="1508001"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4pPr>
      <a:lvl5pPr marL="3393002" indent="-377000" algn="l" defTabSz="1508001"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5pPr>
      <a:lvl6pPr marL="4147003" indent="-377000" algn="l" defTabSz="1508001"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6pPr>
      <a:lvl7pPr marL="4901003" indent="-377000" algn="l" defTabSz="1508001"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7pPr>
      <a:lvl8pPr marL="5655003" indent="-377000" algn="l" defTabSz="1508001"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8pPr>
      <a:lvl9pPr marL="6409004" indent="-377000" algn="l" defTabSz="1508001"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9pPr>
    </p:bodyStyle>
    <p:otherStyle>
      <a:defPPr>
        <a:defRPr lang="ru-RU"/>
      </a:defPPr>
      <a:lvl1pPr marL="0" algn="l" defTabSz="1508001" rtl="0" eaLnBrk="1" latinLnBrk="0" hangingPunct="1">
        <a:defRPr sz="3000" kern="1200">
          <a:solidFill>
            <a:schemeClr val="tx1"/>
          </a:solidFill>
          <a:latin typeface="+mn-lt"/>
          <a:ea typeface="+mn-ea"/>
          <a:cs typeface="+mn-cs"/>
        </a:defRPr>
      </a:lvl1pPr>
      <a:lvl2pPr marL="754001" algn="l" defTabSz="1508001" rtl="0" eaLnBrk="1" latinLnBrk="0" hangingPunct="1">
        <a:defRPr sz="3000" kern="1200">
          <a:solidFill>
            <a:schemeClr val="tx1"/>
          </a:solidFill>
          <a:latin typeface="+mn-lt"/>
          <a:ea typeface="+mn-ea"/>
          <a:cs typeface="+mn-cs"/>
        </a:defRPr>
      </a:lvl2pPr>
      <a:lvl3pPr marL="1508001" algn="l" defTabSz="1508001" rtl="0" eaLnBrk="1" latinLnBrk="0" hangingPunct="1">
        <a:defRPr sz="3000" kern="1200">
          <a:solidFill>
            <a:schemeClr val="tx1"/>
          </a:solidFill>
          <a:latin typeface="+mn-lt"/>
          <a:ea typeface="+mn-ea"/>
          <a:cs typeface="+mn-cs"/>
        </a:defRPr>
      </a:lvl3pPr>
      <a:lvl4pPr marL="2262002" algn="l" defTabSz="1508001" rtl="0" eaLnBrk="1" latinLnBrk="0" hangingPunct="1">
        <a:defRPr sz="3000" kern="1200">
          <a:solidFill>
            <a:schemeClr val="tx1"/>
          </a:solidFill>
          <a:latin typeface="+mn-lt"/>
          <a:ea typeface="+mn-ea"/>
          <a:cs typeface="+mn-cs"/>
        </a:defRPr>
      </a:lvl4pPr>
      <a:lvl5pPr marL="3016002" algn="l" defTabSz="1508001" rtl="0" eaLnBrk="1" latinLnBrk="0" hangingPunct="1">
        <a:defRPr sz="3000" kern="1200">
          <a:solidFill>
            <a:schemeClr val="tx1"/>
          </a:solidFill>
          <a:latin typeface="+mn-lt"/>
          <a:ea typeface="+mn-ea"/>
          <a:cs typeface="+mn-cs"/>
        </a:defRPr>
      </a:lvl5pPr>
      <a:lvl6pPr marL="3770003" algn="l" defTabSz="1508001" rtl="0" eaLnBrk="1" latinLnBrk="0" hangingPunct="1">
        <a:defRPr sz="3000" kern="1200">
          <a:solidFill>
            <a:schemeClr val="tx1"/>
          </a:solidFill>
          <a:latin typeface="+mn-lt"/>
          <a:ea typeface="+mn-ea"/>
          <a:cs typeface="+mn-cs"/>
        </a:defRPr>
      </a:lvl6pPr>
      <a:lvl7pPr marL="4524003" algn="l" defTabSz="1508001" rtl="0" eaLnBrk="1" latinLnBrk="0" hangingPunct="1">
        <a:defRPr sz="3000" kern="1200">
          <a:solidFill>
            <a:schemeClr val="tx1"/>
          </a:solidFill>
          <a:latin typeface="+mn-lt"/>
          <a:ea typeface="+mn-ea"/>
          <a:cs typeface="+mn-cs"/>
        </a:defRPr>
      </a:lvl7pPr>
      <a:lvl8pPr marL="5278003" algn="l" defTabSz="1508001" rtl="0" eaLnBrk="1" latinLnBrk="0" hangingPunct="1">
        <a:defRPr sz="3000" kern="1200">
          <a:solidFill>
            <a:schemeClr val="tx1"/>
          </a:solidFill>
          <a:latin typeface="+mn-lt"/>
          <a:ea typeface="+mn-ea"/>
          <a:cs typeface="+mn-cs"/>
        </a:defRPr>
      </a:lvl8pPr>
      <a:lvl9pPr marL="6032003" algn="l" defTabSz="1508001" rtl="0" eaLnBrk="1" latinLnBrk="0" hangingPunct="1">
        <a:defRPr sz="3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image" Target="../media/image8.emf"/><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bject 61"/>
          <p:cNvSpPr txBox="1"/>
          <p:nvPr/>
        </p:nvSpPr>
        <p:spPr>
          <a:xfrm>
            <a:off x="4646287" y="8869724"/>
            <a:ext cx="5197662" cy="314765"/>
          </a:xfrm>
          <a:prstGeom prst="rect">
            <a:avLst/>
          </a:prstGeom>
        </p:spPr>
        <p:txBody>
          <a:bodyPr vert="horz" wrap="square" lIns="0" tIns="8572" rIns="0" bIns="0" rtlCol="0">
            <a:spAutoFit/>
          </a:bodyPr>
          <a:lstStyle/>
          <a:p>
            <a:pPr marL="102875" marR="3810" indent="-93826" algn="ctr">
              <a:lnSpc>
                <a:spcPct val="100699"/>
              </a:lnSpc>
              <a:spcBef>
                <a:spcPts val="68"/>
              </a:spcBef>
            </a:pPr>
            <a:endParaRPr lang="ru-RU" sz="2100" b="1" dirty="0">
              <a:solidFill>
                <a:srgbClr val="CAEAFF"/>
              </a:solidFill>
              <a:latin typeface="HelveticaNeueCyr" panose="02000503040000020004" pitchFamily="2" charset="-52"/>
              <a:ea typeface="+mj-ea"/>
              <a:cs typeface="+mj-cs"/>
            </a:endParaRPr>
          </a:p>
        </p:txBody>
      </p:sp>
      <p:pic>
        <p:nvPicPr>
          <p:cNvPr id="28" name="Рисунок 27">
            <a:extLst>
              <a:ext uri="{FF2B5EF4-FFF2-40B4-BE49-F238E27FC236}">
                <a16:creationId xmlns:a16="http://schemas.microsoft.com/office/drawing/2014/main" id="{81891601-E28B-4824-82F6-ABCCCCCCEC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
            <a:ext cx="15128739" cy="11309350"/>
          </a:xfrm>
          <a:prstGeom prst="rect">
            <a:avLst/>
          </a:prstGeom>
        </p:spPr>
      </p:pic>
      <p:pic>
        <p:nvPicPr>
          <p:cNvPr id="29" name="Рисунок 28">
            <a:extLst>
              <a:ext uri="{FF2B5EF4-FFF2-40B4-BE49-F238E27FC236}">
                <a16:creationId xmlns:a16="http://schemas.microsoft.com/office/drawing/2014/main" id="{80D2886B-803C-4B18-AA79-F1A51021F2D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51402" y="856196"/>
            <a:ext cx="2695970" cy="1702135"/>
          </a:xfrm>
          <a:prstGeom prst="rect">
            <a:avLst/>
          </a:prstGeom>
        </p:spPr>
      </p:pic>
      <p:sp>
        <p:nvSpPr>
          <p:cNvPr id="31" name="Заголовок 1">
            <a:extLst>
              <a:ext uri="{FF2B5EF4-FFF2-40B4-BE49-F238E27FC236}">
                <a16:creationId xmlns:a16="http://schemas.microsoft.com/office/drawing/2014/main" id="{1D0048D9-5EA3-4D27-9550-8E690AF44176}"/>
              </a:ext>
            </a:extLst>
          </p:cNvPr>
          <p:cNvSpPr txBox="1">
            <a:spLocks/>
          </p:cNvSpPr>
          <p:nvPr/>
        </p:nvSpPr>
        <p:spPr>
          <a:xfrm>
            <a:off x="0" y="4381162"/>
            <a:ext cx="15079663" cy="1818327"/>
          </a:xfrm>
          <a:prstGeom prst="rect">
            <a:avLst/>
          </a:prstGeom>
          <a:scene3d>
            <a:camera prst="orthographicFront"/>
            <a:lightRig rig="threePt" dir="t"/>
          </a:scene3d>
          <a:sp3d>
            <a:bevelT w="165100" prst="coolSlant"/>
          </a:sp3d>
        </p:spPr>
        <p:txBody>
          <a:bodyPr vert="horz" lIns="150796" tIns="75398" rIns="150796" bIns="75398" rtlCol="0" anchor="ctr">
            <a:normAutofit/>
          </a:bodyPr>
          <a:lstStyle>
            <a:lvl1pPr algn="ctr" defTabSz="2010400" rtl="0" eaLnBrk="1" latinLnBrk="0" hangingPunct="1">
              <a:spcBef>
                <a:spcPct val="0"/>
              </a:spcBef>
              <a:buNone/>
              <a:defRPr sz="9700" kern="1200">
                <a:solidFill>
                  <a:schemeClr val="tx1"/>
                </a:solidFill>
                <a:latin typeface="+mj-lt"/>
                <a:ea typeface="+mj-ea"/>
                <a:cs typeface="+mj-cs"/>
              </a:defRPr>
            </a:lvl1pPr>
          </a:lstStyle>
          <a:p>
            <a:r>
              <a:rPr lang="ru-RU" sz="5251" b="1" dirty="0">
                <a:solidFill>
                  <a:srgbClr val="CAEAFF"/>
                </a:solidFill>
                <a:latin typeface="HelveticaNeueCyr" panose="02000503040000020004" pitchFamily="2" charset="-52"/>
              </a:rPr>
              <a:t>ВОПРОСЫ С </a:t>
            </a:r>
            <a:br>
              <a:rPr lang="ru-RU" sz="5251" b="1" dirty="0">
                <a:solidFill>
                  <a:srgbClr val="CAEAFF"/>
                </a:solidFill>
                <a:latin typeface="HelveticaNeueCyr" panose="02000503040000020004" pitchFamily="2" charset="-52"/>
              </a:rPr>
            </a:br>
            <a:r>
              <a:rPr lang="ru-RU" sz="5251" b="1" dirty="0">
                <a:solidFill>
                  <a:srgbClr val="CAEAFF"/>
                </a:solidFill>
                <a:latin typeface="HelveticaNeueCyr" panose="02000503040000020004" pitchFamily="2" charset="-52"/>
              </a:rPr>
              <a:t>ОТВЕТАМИ</a:t>
            </a:r>
          </a:p>
        </p:txBody>
      </p:sp>
      <p:sp>
        <p:nvSpPr>
          <p:cNvPr id="32" name="object 61">
            <a:extLst>
              <a:ext uri="{FF2B5EF4-FFF2-40B4-BE49-F238E27FC236}">
                <a16:creationId xmlns:a16="http://schemas.microsoft.com/office/drawing/2014/main" id="{F80A68A9-93C2-485C-9E39-A272B06BBB01}"/>
              </a:ext>
            </a:extLst>
          </p:cNvPr>
          <p:cNvSpPr txBox="1"/>
          <p:nvPr/>
        </p:nvSpPr>
        <p:spPr>
          <a:xfrm>
            <a:off x="4322118" y="8647232"/>
            <a:ext cx="6698018" cy="700640"/>
          </a:xfrm>
          <a:prstGeom prst="rect">
            <a:avLst/>
          </a:prstGeom>
        </p:spPr>
        <p:txBody>
          <a:bodyPr vert="horz" wrap="square" lIns="0" tIns="8572" rIns="0" bIns="0" rtlCol="0">
            <a:spAutoFit/>
          </a:bodyPr>
          <a:lstStyle/>
          <a:p>
            <a:pPr marL="102875" marR="3810" indent="-93826" algn="ctr">
              <a:lnSpc>
                <a:spcPct val="100699"/>
              </a:lnSpc>
              <a:spcBef>
                <a:spcPts val="68"/>
              </a:spcBef>
            </a:pPr>
            <a:r>
              <a:rPr lang="ru-RU" sz="2400" b="1" dirty="0">
                <a:solidFill>
                  <a:srgbClr val="CAEAFF"/>
                </a:solidFill>
                <a:latin typeface="HelveticaNeueCyr" panose="02000503040000020004" pitchFamily="2" charset="-52"/>
                <a:ea typeface="+mj-ea"/>
                <a:cs typeface="+mj-cs"/>
              </a:rPr>
              <a:t>Олимпиада по  </a:t>
            </a:r>
            <a:r>
              <a:rPr lang="ru-RU" sz="2100" b="1" dirty="0">
                <a:solidFill>
                  <a:srgbClr val="CAEAFF"/>
                </a:solidFill>
                <a:latin typeface="HelveticaNeueCyr" panose="02000503040000020004" pitchFamily="2" charset="-52"/>
                <a:ea typeface="+mj-ea"/>
                <a:cs typeface="+mj-cs"/>
              </a:rPr>
              <a:t>финансовой</a:t>
            </a:r>
            <a:r>
              <a:rPr lang="ru-RU" sz="2400" b="1" dirty="0">
                <a:solidFill>
                  <a:srgbClr val="CAEAFF"/>
                </a:solidFill>
                <a:latin typeface="HelveticaNeueCyr" panose="02000503040000020004" pitchFamily="2" charset="-52"/>
                <a:ea typeface="+mj-ea"/>
                <a:cs typeface="+mj-cs"/>
              </a:rPr>
              <a:t> грамотности</a:t>
            </a:r>
            <a:endParaRPr lang="en-US" sz="2400" b="1" dirty="0">
              <a:solidFill>
                <a:srgbClr val="CAEAFF"/>
              </a:solidFill>
              <a:latin typeface="HelveticaNeueCyr" panose="02000503040000020004" pitchFamily="2" charset="-52"/>
              <a:ea typeface="+mj-ea"/>
              <a:cs typeface="+mj-cs"/>
            </a:endParaRPr>
          </a:p>
          <a:p>
            <a:pPr marL="102875" marR="3810" indent="-93826" algn="ctr">
              <a:lnSpc>
                <a:spcPct val="100699"/>
              </a:lnSpc>
              <a:spcBef>
                <a:spcPts val="68"/>
              </a:spcBef>
            </a:pPr>
            <a:r>
              <a:rPr lang="ru-RU" sz="2100" b="1" dirty="0">
                <a:solidFill>
                  <a:srgbClr val="CAEAFF"/>
                </a:solidFill>
                <a:latin typeface="HelveticaNeueCyr" panose="02000503040000020004" pitchFamily="2" charset="-52"/>
                <a:ea typeface="+mj-ea"/>
                <a:cs typeface="+mj-cs"/>
              </a:rPr>
              <a:t>9</a:t>
            </a:r>
            <a:r>
              <a:rPr lang="en-US" sz="2100" b="1" dirty="0">
                <a:solidFill>
                  <a:srgbClr val="CAEAFF"/>
                </a:solidFill>
                <a:latin typeface="HelveticaNeueCyr" panose="02000503040000020004" pitchFamily="2" charset="-52"/>
                <a:ea typeface="+mj-ea"/>
                <a:cs typeface="+mj-cs"/>
              </a:rPr>
              <a:t> </a:t>
            </a:r>
            <a:r>
              <a:rPr lang="ru-RU" sz="2100" b="1" dirty="0">
                <a:solidFill>
                  <a:srgbClr val="CAEAFF"/>
                </a:solidFill>
                <a:latin typeface="HelveticaNeueCyr" panose="02000503040000020004" pitchFamily="2" charset="-52"/>
                <a:ea typeface="+mj-ea"/>
                <a:cs typeface="+mj-cs"/>
              </a:rPr>
              <a:t> декабря 2022 г.</a:t>
            </a:r>
          </a:p>
        </p:txBody>
      </p:sp>
      <p:pic>
        <p:nvPicPr>
          <p:cNvPr id="33" name="Рисунок 32">
            <a:extLst>
              <a:ext uri="{FF2B5EF4-FFF2-40B4-BE49-F238E27FC236}">
                <a16:creationId xmlns:a16="http://schemas.microsoft.com/office/drawing/2014/main" id="{747377B1-DB4D-42AE-8F4F-5ECD5946B1BB}"/>
              </a:ext>
            </a:extLst>
          </p:cNvPr>
          <p:cNvPicPr>
            <a:picLocks noChangeAspect="1"/>
          </p:cNvPicPr>
          <p:nvPr/>
        </p:nvPicPr>
        <p:blipFill>
          <a:blip r:embed="rId5"/>
          <a:stretch>
            <a:fillRect/>
          </a:stretch>
        </p:blipFill>
        <p:spPr>
          <a:xfrm>
            <a:off x="6147150" y="6825866"/>
            <a:ext cx="2504475" cy="1612168"/>
          </a:xfrm>
          <a:prstGeom prst="rect">
            <a:avLst/>
          </a:prstGeom>
        </p:spPr>
      </p:pic>
      <p:pic>
        <p:nvPicPr>
          <p:cNvPr id="34" name="Рисунок 33">
            <a:extLst>
              <a:ext uri="{FF2B5EF4-FFF2-40B4-BE49-F238E27FC236}">
                <a16:creationId xmlns:a16="http://schemas.microsoft.com/office/drawing/2014/main" id="{8F5F4C5E-54F5-476C-B1D5-0DB1AA433DC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167387" y="5391912"/>
            <a:ext cx="6428535" cy="1612167"/>
          </a:xfrm>
          <a:prstGeom prst="rect">
            <a:avLst/>
          </a:prstGeom>
        </p:spPr>
      </p:pic>
      <p:pic>
        <p:nvPicPr>
          <p:cNvPr id="38" name="Рисунок 37">
            <a:extLst>
              <a:ext uri="{FF2B5EF4-FFF2-40B4-BE49-F238E27FC236}">
                <a16:creationId xmlns:a16="http://schemas.microsoft.com/office/drawing/2014/main" id="{B8CE8AA5-CE44-4E0C-9A05-AD0DB1ABFDD4}"/>
              </a:ext>
            </a:extLst>
          </p:cNvPr>
          <p:cNvPicPr>
            <a:picLocks noChangeAspect="1"/>
          </p:cNvPicPr>
          <p:nvPr/>
        </p:nvPicPr>
        <p:blipFill>
          <a:blip r:embed="rId7"/>
          <a:stretch>
            <a:fillRect/>
          </a:stretch>
        </p:blipFill>
        <p:spPr>
          <a:xfrm flipH="1">
            <a:off x="11551145" y="5752340"/>
            <a:ext cx="2622370" cy="3253777"/>
          </a:xfrm>
          <a:prstGeom prst="rect">
            <a:avLst/>
          </a:prstGeom>
        </p:spPr>
      </p:pic>
      <p:pic>
        <p:nvPicPr>
          <p:cNvPr id="39" name="Рисунок 38">
            <a:extLst>
              <a:ext uri="{FF2B5EF4-FFF2-40B4-BE49-F238E27FC236}">
                <a16:creationId xmlns:a16="http://schemas.microsoft.com/office/drawing/2014/main" id="{D2DA1B8D-F336-494A-A7AF-F512F53BE0B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66531" y="4827341"/>
            <a:ext cx="2622370" cy="4353476"/>
          </a:xfrm>
          <a:prstGeom prst="rect">
            <a:avLst/>
          </a:prstGeom>
        </p:spPr>
      </p:pic>
    </p:spTree>
    <p:extLst>
      <p:ext uri="{BB962C8B-B14F-4D97-AF65-F5344CB8AC3E}">
        <p14:creationId xmlns:p14="http://schemas.microsoft.com/office/powerpoint/2010/main" val="1244411056"/>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950406" y="6086768"/>
            <a:ext cx="13340886" cy="3698861"/>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gn="just">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gn="just">
              <a:lnSpc>
                <a:spcPct val="115000"/>
              </a:lnSpc>
            </a:pPr>
            <a:r>
              <a:rPr lang="ru-RU" sz="2100" b="1" dirty="0">
                <a:solidFill>
                  <a:schemeClr val="tx1"/>
                </a:solidFill>
                <a:latin typeface="Times New Roman" panose="02020603050405020304" pitchFamily="18" charset="0"/>
                <a:cs typeface="Times New Roman" panose="02020603050405020304" pitchFamily="18" charset="0"/>
              </a:rPr>
              <a:t>Ответ номер 1.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1000 – 500 = 500 рублей. 500/50 = 10 месяцев. Значит Кира сможет купить велосипед через 10 месяцев, если деньги будут лежать у нее в копилке.</a:t>
            </a:r>
          </a:p>
          <a:p>
            <a:pPr indent="337204" algn="just">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Если Кира положит деньги в банк, то за каждый месяц она будет получать 500*0,2/12=8,33. С учетом подоходного налога 8,33–(8,33*0,13) = 7,25</a:t>
            </a:r>
          </a:p>
          <a:p>
            <a:pPr indent="337204" algn="just">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50+7,25=57,25</a:t>
            </a:r>
          </a:p>
          <a:p>
            <a:pPr indent="337204" algn="just">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500/57,25=8,73.</a:t>
            </a:r>
          </a:p>
          <a:p>
            <a:pPr indent="337204" algn="just">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Значит за 9 месяцев она получит необходимую ей сумму. Таким образом она сможет купить велосипед на месяц раньше, если она положит деньги, подаренные дедушкой, в банковский вклад (депозит).</a:t>
            </a:r>
          </a:p>
          <a:p>
            <a:pPr indent="337204" algn="just">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Единый интернет-портал финансовой грамотности http://fingramota.by/ru/guide/deposits-and-investments/deposit.</a:t>
            </a:r>
          </a:p>
          <a:p>
            <a:pPr indent="337204" algn="just">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544534" y="3099392"/>
            <a:ext cx="11936582" cy="1685077"/>
          </a:xfrm>
          <a:prstGeom prst="rect">
            <a:avLst/>
          </a:prstGeom>
        </p:spPr>
        <p:txBody>
          <a:bodyPr wrap="square" lIns="68582" tIns="34290" rIns="68582" bIns="34290">
            <a:spAutoFit/>
          </a:bodyPr>
          <a:lstStyle/>
          <a:p>
            <a:pPr algn="just"/>
            <a:r>
              <a:rPr lang="ru-RU" sz="2100" dirty="0">
                <a:latin typeface="Times New Roman" panose="02020603050405020304" pitchFamily="18" charset="0"/>
                <a:cs typeface="Times New Roman" panose="02020603050405020304" pitchFamily="18" charset="0"/>
              </a:rPr>
              <a:t>	На 15-летие дедушка подарил Кире 500 рублей. Кира мечтает о новом горном велосипеде, который стоит 1000 рублей. Каждый месяц папа дает Кире 100 рублей. Кира тратит ровно половину денег, а другую половину откладывает в копилку. Насколько быстрее Кира сможет купить велосипед, если она положит деньги, подаренные дедушкой, в </a:t>
            </a:r>
            <a:r>
              <a:rPr lang="ru-RU" sz="2100" dirty="0" err="1">
                <a:latin typeface="Times New Roman" panose="02020603050405020304" pitchFamily="18" charset="0"/>
                <a:cs typeface="Times New Roman" panose="02020603050405020304" pitchFamily="18" charset="0"/>
              </a:rPr>
              <a:t>отзывный</a:t>
            </a:r>
            <a:r>
              <a:rPr lang="ru-RU" sz="2100" dirty="0">
                <a:latin typeface="Times New Roman" panose="02020603050405020304" pitchFamily="18" charset="0"/>
                <a:cs typeface="Times New Roman" panose="02020603050405020304" pitchFamily="18" charset="0"/>
              </a:rPr>
              <a:t> банковский вклад (депозит) под 20% годовых сроком менее одного года:</a:t>
            </a:r>
          </a:p>
        </p:txBody>
      </p:sp>
      <p:sp>
        <p:nvSpPr>
          <p:cNvPr id="35" name="Прямоугольник 34"/>
          <p:cNvSpPr/>
          <p:nvPr/>
        </p:nvSpPr>
        <p:spPr>
          <a:xfrm>
            <a:off x="5271340" y="4784639"/>
            <a:ext cx="3564771" cy="1038746"/>
          </a:xfrm>
          <a:prstGeom prst="rect">
            <a:avLst/>
          </a:prstGeom>
        </p:spPr>
        <p:txBody>
          <a:bodyPr wrap="square" lIns="68582" tIns="34290" rIns="68582" bIns="34290">
            <a:spAutoFit/>
          </a:bodyPr>
          <a:lstStyle/>
          <a:p>
            <a:pPr marL="257190" indent="-257190">
              <a:buAutoNum type="arabicPeriod"/>
            </a:pPr>
            <a:r>
              <a:rPr lang="ru-RU" sz="2100" u="sng" dirty="0">
                <a:latin typeface="Times New Roman" panose="02020603050405020304" pitchFamily="18" charset="0"/>
                <a:cs typeface="Times New Roman" panose="02020603050405020304" pitchFamily="18" charset="0"/>
              </a:rPr>
              <a:t>На один месяц раньше.</a:t>
            </a:r>
          </a:p>
          <a:p>
            <a:pPr marL="257190" indent="-257190">
              <a:buAutoNum type="arabicPeriod"/>
            </a:pPr>
            <a:r>
              <a:rPr lang="ru-RU" sz="2100" dirty="0">
                <a:latin typeface="Times New Roman" panose="02020603050405020304" pitchFamily="18" charset="0"/>
                <a:cs typeface="Times New Roman" panose="02020603050405020304" pitchFamily="18" charset="0"/>
              </a:rPr>
              <a:t>На два месяца раньше.</a:t>
            </a:r>
          </a:p>
          <a:p>
            <a:pPr marL="257190" indent="-257190">
              <a:buAutoNum type="arabicPeriod"/>
            </a:pPr>
            <a:r>
              <a:rPr lang="ru-RU" sz="2100" dirty="0">
                <a:latin typeface="Times New Roman" panose="02020603050405020304" pitchFamily="18" charset="0"/>
                <a:cs typeface="Times New Roman" panose="02020603050405020304" pitchFamily="18" charset="0"/>
              </a:rPr>
              <a:t>Одинаково.</a:t>
            </a:r>
          </a:p>
        </p:txBody>
      </p:sp>
      <p:sp>
        <p:nvSpPr>
          <p:cNvPr id="36" name="Скругленный прямоугольник 35"/>
          <p:cNvSpPr/>
          <p:nvPr/>
        </p:nvSpPr>
        <p:spPr>
          <a:xfrm>
            <a:off x="1112440" y="2975468"/>
            <a:ext cx="12908793" cy="2949265"/>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9" name="Группа 9">
            <a:extLst>
              <a:ext uri="{FF2B5EF4-FFF2-40B4-BE49-F238E27FC236}">
                <a16:creationId xmlns:a16="http://schemas.microsoft.com/office/drawing/2014/main" id="{2FF4674E-43A8-4673-BA15-A5A5D0C3DB3C}"/>
              </a:ext>
            </a:extLst>
          </p:cNvPr>
          <p:cNvGrpSpPr/>
          <p:nvPr/>
        </p:nvGrpSpPr>
        <p:grpSpPr>
          <a:xfrm>
            <a:off x="1" y="0"/>
            <a:ext cx="15079662" cy="1694235"/>
            <a:chOff x="182470" y="0"/>
            <a:chExt cx="9506607" cy="1213945"/>
          </a:xfrm>
        </p:grpSpPr>
        <p:sp>
          <p:nvSpPr>
            <p:cNvPr id="10" name="Скругленный прямоугольник 38">
              <a:extLst>
                <a:ext uri="{FF2B5EF4-FFF2-40B4-BE49-F238E27FC236}">
                  <a16:creationId xmlns:a16="http://schemas.microsoft.com/office/drawing/2014/main" id="{26199EBD-8984-4BE8-A715-5B1F47517FB0}"/>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9 (4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1" name="Picture 3" descr="C:\Users\AV\Desktop\logo-nbrb.png">
              <a:extLst>
                <a:ext uri="{FF2B5EF4-FFF2-40B4-BE49-F238E27FC236}">
                  <a16:creationId xmlns:a16="http://schemas.microsoft.com/office/drawing/2014/main" id="{3F194F4D-921B-47A1-B023-E0C6E41FE81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085435" y="7215551"/>
            <a:ext cx="12908793" cy="2484538"/>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gn="just">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gn="just">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gn="just">
              <a:lnSpc>
                <a:spcPct val="115000"/>
              </a:lnSpc>
            </a:pPr>
            <a:r>
              <a:rPr lang="ru-RU" sz="2100" b="1" dirty="0">
                <a:solidFill>
                  <a:schemeClr val="tx1"/>
                </a:solidFill>
                <a:latin typeface="Times New Roman" panose="02020603050405020304" pitchFamily="18" charset="0"/>
                <a:cs typeface="Times New Roman" panose="02020603050405020304" pitchFamily="18" charset="0"/>
              </a:rPr>
              <a:t>Ответ номер 3.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Получить кредитную историю может либо сам субъект кредитной истории, либо его доверенное лицо на основании нотариально заверенной доверенности. При этом никакие сведения из кредитной истории не предоставляются по телефону. Поэтому Инна Владимировна может обратиться за кредитной историей своей невестки, но только при наличии нотариально заверенной доверенности.</a:t>
            </a:r>
          </a:p>
          <a:p>
            <a:pPr indent="337204" algn="just">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Официальный сайт Национального банка Республики Беларусь https://www.nbrb.by/today/creditregistry.</a:t>
            </a:r>
          </a:p>
          <a:p>
            <a:pPr indent="337204" algn="just">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gn="just">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gn="just">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598546" y="3439536"/>
            <a:ext cx="11936582" cy="1361911"/>
          </a:xfrm>
          <a:prstGeom prst="rect">
            <a:avLst/>
          </a:prstGeom>
        </p:spPr>
        <p:txBody>
          <a:bodyPr wrap="square" lIns="68582" tIns="34290" rIns="68582" bIns="34290">
            <a:spAutoFit/>
          </a:bodyPr>
          <a:lstStyle/>
          <a:p>
            <a:pPr algn="just"/>
            <a:r>
              <a:rPr lang="ru-RU" sz="2100" dirty="0">
                <a:latin typeface="Times New Roman" panose="02020603050405020304" pitchFamily="18" charset="0"/>
                <a:cs typeface="Times New Roman" panose="02020603050405020304" pitchFamily="18" charset="0"/>
              </a:rPr>
              <a:t>	Невестка Инны Владимировны попросила ее выступить поручителем по кредиту на новую машину. Для того, чтобы принять решение, быть ли поручителем, Инна Владимировна хочет изучить кредитный отчет невестки и лично узнать, какие заложенности у нее уже имеются. Как она сможет это сделать?</a:t>
            </a:r>
          </a:p>
        </p:txBody>
      </p:sp>
      <p:sp>
        <p:nvSpPr>
          <p:cNvPr id="35" name="Прямоугольник 34"/>
          <p:cNvSpPr/>
          <p:nvPr/>
        </p:nvSpPr>
        <p:spPr>
          <a:xfrm>
            <a:off x="2435727" y="4720144"/>
            <a:ext cx="11045390" cy="2008242"/>
          </a:xfrm>
          <a:prstGeom prst="rect">
            <a:avLst/>
          </a:prstGeom>
        </p:spPr>
        <p:txBody>
          <a:bodyPr wrap="square" lIns="68582" tIns="34290" rIns="68582" bIns="34290">
            <a:spAutoFit/>
          </a:bodyPr>
          <a:lstStyle/>
          <a:p>
            <a:pPr marL="257190" indent="-257190">
              <a:buAutoNum type="arabicPeriod"/>
            </a:pPr>
            <a:r>
              <a:rPr lang="ru-RU" sz="2100" dirty="0">
                <a:latin typeface="Times New Roman" panose="02020603050405020304" pitchFamily="18" charset="0"/>
                <a:cs typeface="Times New Roman" panose="02020603050405020304" pitchFamily="18" charset="0"/>
              </a:rPr>
              <a:t>Ей следует позвонить по телефону в Кредитный регистр Национального банка. Так как они близкие родственники, Инна Владимировна может узнать о задолженностях невестки.</a:t>
            </a:r>
          </a:p>
          <a:p>
            <a:pPr marL="257190" indent="-257190">
              <a:buAutoNum type="arabicPeriod"/>
            </a:pPr>
            <a:r>
              <a:rPr lang="ru-RU" sz="2100" dirty="0">
                <a:latin typeface="Times New Roman" panose="02020603050405020304" pitchFamily="18" charset="0"/>
                <a:cs typeface="Times New Roman" panose="02020603050405020304" pitchFamily="18" charset="0"/>
              </a:rPr>
              <a:t>Не сможет ни при каких обстоятельствах, кредитный отчет предоставляется только самому субъекту кредитной истории. </a:t>
            </a:r>
          </a:p>
          <a:p>
            <a:pPr marL="257190" indent="-257190">
              <a:buAutoNum type="arabicPeriod"/>
            </a:pPr>
            <a:r>
              <a:rPr lang="ru-RU" sz="2100" u="sng" dirty="0">
                <a:latin typeface="Times New Roman" panose="02020603050405020304" pitchFamily="18" charset="0"/>
                <a:cs typeface="Times New Roman" panose="02020603050405020304" pitchFamily="18" charset="0"/>
              </a:rPr>
              <a:t>Инна Владимировна может получить кредитный отчет при наличии нотариально заверенной доверенности невестки.</a:t>
            </a:r>
          </a:p>
        </p:txBody>
      </p:sp>
      <p:sp>
        <p:nvSpPr>
          <p:cNvPr id="36" name="Скругленный прямоугольник 35"/>
          <p:cNvSpPr/>
          <p:nvPr/>
        </p:nvSpPr>
        <p:spPr>
          <a:xfrm>
            <a:off x="1112440" y="2889967"/>
            <a:ext cx="12908793" cy="3881651"/>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sp>
        <p:nvSpPr>
          <p:cNvPr id="9" name="Прямоугольник 8"/>
          <p:cNvSpPr/>
          <p:nvPr/>
        </p:nvSpPr>
        <p:spPr>
          <a:xfrm>
            <a:off x="4155455" y="2024799"/>
            <a:ext cx="5894255" cy="814775"/>
          </a:xfrm>
          <a:prstGeom prst="rect">
            <a:avLst/>
          </a:prstGeom>
        </p:spPr>
        <p:txBody>
          <a:bodyPr wrap="square" lIns="68582" tIns="34290" rIns="68582" bIns="34290">
            <a:spAutoFit/>
          </a:bodyPr>
          <a:lstStyle/>
          <a:p>
            <a:pPr indent="337681" algn="ctr">
              <a:lnSpc>
                <a:spcPct val="115000"/>
              </a:lnSpc>
            </a:pPr>
            <a:r>
              <a:rPr lang="ru-RU" sz="2175" b="1" i="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Тема 4. Заимствования</a:t>
            </a:r>
            <a:endParaRPr lang="ru-RU" sz="2175" b="1"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indent="337681" algn="ctr">
              <a:lnSpc>
                <a:spcPct val="115000"/>
              </a:lnSpc>
            </a:pPr>
            <a:r>
              <a:rPr lang="ru-RU" sz="2175" b="1" dirty="0">
                <a:latin typeface="Times New Roman" panose="02020603050405020304" pitchFamily="18" charset="0"/>
                <a:ea typeface="Calibri" panose="020F0502020204030204" pitchFamily="34" charset="0"/>
                <a:cs typeface="Times New Roman" panose="02020603050405020304" pitchFamily="18" charset="0"/>
              </a:rPr>
              <a:t> </a:t>
            </a:r>
            <a:endParaRPr lang="ru-RU" sz="2175" b="1"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10" name="Группа 9">
            <a:extLst>
              <a:ext uri="{FF2B5EF4-FFF2-40B4-BE49-F238E27FC236}">
                <a16:creationId xmlns:a16="http://schemas.microsoft.com/office/drawing/2014/main" id="{1FD3C63B-95F5-4A22-AE4C-58B0B8A855F0}"/>
              </a:ext>
            </a:extLst>
          </p:cNvPr>
          <p:cNvGrpSpPr/>
          <p:nvPr/>
        </p:nvGrpSpPr>
        <p:grpSpPr>
          <a:xfrm>
            <a:off x="1" y="0"/>
            <a:ext cx="15079662" cy="1694235"/>
            <a:chOff x="182470" y="0"/>
            <a:chExt cx="9506607" cy="1213945"/>
          </a:xfrm>
        </p:grpSpPr>
        <p:sp>
          <p:nvSpPr>
            <p:cNvPr id="11" name="Скругленный прямоугольник 38">
              <a:extLst>
                <a:ext uri="{FF2B5EF4-FFF2-40B4-BE49-F238E27FC236}">
                  <a16:creationId xmlns:a16="http://schemas.microsoft.com/office/drawing/2014/main" id="{67328F7D-9F1F-4B34-BA14-904B32741BDA}"/>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10 (3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2" name="Picture 3" descr="C:\Users\AV\Desktop\logo-nbrb.png">
              <a:extLst>
                <a:ext uri="{FF2B5EF4-FFF2-40B4-BE49-F238E27FC236}">
                  <a16:creationId xmlns:a16="http://schemas.microsoft.com/office/drawing/2014/main" id="{D6944B4C-1EC5-4384-8000-5EFD14DA985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058429" y="7437061"/>
            <a:ext cx="12962805" cy="1949494"/>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gn="just">
              <a:lnSpc>
                <a:spcPct val="115000"/>
              </a:lnSpc>
            </a:pPr>
            <a:endParaRPr lang="ru-RU" sz="2100" b="1" dirty="0">
              <a:solidFill>
                <a:schemeClr val="tx1"/>
              </a:solidFill>
              <a:latin typeface="Times New Roman" panose="02020603050405020304" pitchFamily="18" charset="0"/>
              <a:cs typeface="Times New Roman" panose="02020603050405020304" pitchFamily="18" charset="0"/>
            </a:endParaRPr>
          </a:p>
          <a:p>
            <a:pPr indent="337204" algn="just">
              <a:lnSpc>
                <a:spcPct val="115000"/>
              </a:lnSpc>
            </a:pPr>
            <a:r>
              <a:rPr lang="ru-RU" sz="2100" b="1" dirty="0">
                <a:solidFill>
                  <a:schemeClr val="tx1"/>
                </a:solidFill>
                <a:latin typeface="Times New Roman" panose="02020603050405020304" pitchFamily="18" charset="0"/>
                <a:cs typeface="Times New Roman" panose="02020603050405020304" pitchFamily="18" charset="0"/>
              </a:rPr>
              <a:t>Ответ номер 3.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После заключения кредитного договора кредитополучатель вправе, если иное не предусмотрено кредитным договором, отказаться от получения кредита в полной сумме или ее части, уведомив об этом кредитодателя до установленного в договоре срока предоставления кредита.</a:t>
            </a:r>
          </a:p>
          <a:p>
            <a:pPr indent="337204" algn="just">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Статья 142 Банковского кодекса Республики Беларусь.</a:t>
            </a:r>
          </a:p>
          <a:p>
            <a:pPr indent="337204" algn="just">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gn="just">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571539" y="2500572"/>
            <a:ext cx="11936583" cy="2331407"/>
          </a:xfrm>
          <a:prstGeom prst="rect">
            <a:avLst/>
          </a:prstGeom>
        </p:spPr>
        <p:txBody>
          <a:bodyPr wrap="square" lIns="68582" tIns="34290" rIns="68582" bIns="34290">
            <a:spAutoFit/>
          </a:bodyPr>
          <a:lstStyle/>
          <a:p>
            <a:pPr algn="just"/>
            <a:r>
              <a:rPr lang="ru-RU" sz="2100" dirty="0">
                <a:latin typeface="Times New Roman" panose="02020603050405020304" pitchFamily="18" charset="0"/>
                <a:cs typeface="Times New Roman" panose="02020603050405020304" pitchFamily="18" charset="0"/>
              </a:rPr>
              <a:t>	Инне Владимировне не хватает 1200 рублей для того, чтобы завершить ремонт беседки на даче. Она обратилась в банк, оформила заявку на получение кредита и подписала договор. Деньги должны поступить на ее карточку в течение 7 календарных дней. В тот же день соседка досрочно вернула Инне Владимировне одолженные ранее 200 рублей. Инна Владимировна решила, что ей не нужно брать кредит на всю сумму. Она перечитала договор и ничего не нашла о возможности отказаться от получения части кредита.</a:t>
            </a:r>
          </a:p>
          <a:p>
            <a:pPr algn="just"/>
            <a:r>
              <a:rPr lang="ru-RU" sz="2100" dirty="0">
                <a:latin typeface="Times New Roman" panose="02020603050405020304" pitchFamily="18" charset="0"/>
                <a:cs typeface="Times New Roman" panose="02020603050405020304" pitchFamily="18" charset="0"/>
              </a:rPr>
              <a:t>Имеет ли Инна Владимировна право взять в банке тысячу рублей вместо тысячи двухсот?</a:t>
            </a:r>
          </a:p>
        </p:txBody>
      </p:sp>
      <p:sp>
        <p:nvSpPr>
          <p:cNvPr id="35" name="Прямоугольник 34"/>
          <p:cNvSpPr/>
          <p:nvPr/>
        </p:nvSpPr>
        <p:spPr>
          <a:xfrm>
            <a:off x="2225627" y="4941366"/>
            <a:ext cx="11288443" cy="1685077"/>
          </a:xfrm>
          <a:prstGeom prst="rect">
            <a:avLst/>
          </a:prstGeom>
        </p:spPr>
        <p:txBody>
          <a:bodyPr wrap="square" lIns="68582" tIns="34290" rIns="68582" bIns="34290">
            <a:spAutoFit/>
          </a:bodyPr>
          <a:lstStyle/>
          <a:p>
            <a:pPr marL="257190" indent="-257190">
              <a:buAutoNum type="arabicPeriod"/>
            </a:pPr>
            <a:r>
              <a:rPr lang="ru-RU" sz="2100" dirty="0">
                <a:latin typeface="Times New Roman" panose="02020603050405020304" pitchFamily="18" charset="0"/>
                <a:cs typeface="Times New Roman" panose="02020603050405020304" pitchFamily="18" charset="0"/>
              </a:rPr>
              <a:t> 	В соответствии с законодательством отказаться от получения кредита она уже не может.</a:t>
            </a:r>
          </a:p>
          <a:p>
            <a:pPr marL="257190" indent="-257190">
              <a:buAutoNum type="arabicPeriod"/>
            </a:pPr>
            <a:r>
              <a:rPr lang="ru-RU" sz="2100" dirty="0">
                <a:latin typeface="Times New Roman" panose="02020603050405020304" pitchFamily="18" charset="0"/>
                <a:cs typeface="Times New Roman" panose="02020603050405020304" pitchFamily="18" charset="0"/>
              </a:rPr>
              <a:t>Она вправе просто не снимать деньги с карточки и таким образом отказаться от получения кредита, но исключительно в полной сумме.</a:t>
            </a:r>
          </a:p>
          <a:p>
            <a:pPr marL="257190" indent="-257190">
              <a:buAutoNum type="arabicPeriod"/>
            </a:pPr>
            <a:r>
              <a:rPr lang="ru-RU" sz="2100" u="sng" dirty="0">
                <a:latin typeface="Times New Roman" panose="02020603050405020304" pitchFamily="18" charset="0"/>
                <a:cs typeface="Times New Roman" panose="02020603050405020304" pitchFamily="18" charset="0"/>
              </a:rPr>
              <a:t>Она вправе отказаться от получения кредита в полной сумме или ее части, уведомив об этом банк.</a:t>
            </a:r>
          </a:p>
        </p:txBody>
      </p:sp>
      <p:sp>
        <p:nvSpPr>
          <p:cNvPr id="36" name="Скругленный прямоугольник 35"/>
          <p:cNvSpPr/>
          <p:nvPr/>
        </p:nvSpPr>
        <p:spPr>
          <a:xfrm>
            <a:off x="1058429" y="2294156"/>
            <a:ext cx="12962805" cy="4441675"/>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9" name="Группа 9">
            <a:extLst>
              <a:ext uri="{FF2B5EF4-FFF2-40B4-BE49-F238E27FC236}">
                <a16:creationId xmlns:a16="http://schemas.microsoft.com/office/drawing/2014/main" id="{FB689BE2-26E9-4F54-B450-7FABF3B7CFFA}"/>
              </a:ext>
            </a:extLst>
          </p:cNvPr>
          <p:cNvGrpSpPr/>
          <p:nvPr/>
        </p:nvGrpSpPr>
        <p:grpSpPr>
          <a:xfrm>
            <a:off x="1" y="0"/>
            <a:ext cx="15079662" cy="1694235"/>
            <a:chOff x="182470" y="0"/>
            <a:chExt cx="9506607" cy="1213945"/>
          </a:xfrm>
        </p:grpSpPr>
        <p:sp>
          <p:nvSpPr>
            <p:cNvPr id="10" name="Скругленный прямоугольник 38">
              <a:extLst>
                <a:ext uri="{FF2B5EF4-FFF2-40B4-BE49-F238E27FC236}">
                  <a16:creationId xmlns:a16="http://schemas.microsoft.com/office/drawing/2014/main" id="{65609DF5-3B5C-44EC-9FA1-9BB2ED1B3E08}"/>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11 (4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1" name="Picture 3" descr="C:\Users\AV\Desktop\logo-nbrb.png">
              <a:extLst>
                <a:ext uri="{FF2B5EF4-FFF2-40B4-BE49-F238E27FC236}">
                  <a16:creationId xmlns:a16="http://schemas.microsoft.com/office/drawing/2014/main" id="{90842297-5498-4C8F-A540-DDF8573C216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004418" y="6734909"/>
            <a:ext cx="13070827" cy="2233233"/>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gn="just">
              <a:lnSpc>
                <a:spcPct val="115000"/>
              </a:lnSpc>
            </a:pPr>
            <a:r>
              <a:rPr lang="ru-RU" sz="2100" b="1" dirty="0">
                <a:solidFill>
                  <a:schemeClr val="tx1"/>
                </a:solidFill>
                <a:latin typeface="Times New Roman" panose="02020603050405020304" pitchFamily="18" charset="0"/>
                <a:cs typeface="Times New Roman" panose="02020603050405020304" pitchFamily="18" charset="0"/>
              </a:rPr>
              <a:t>Ответ номер </a:t>
            </a:r>
            <a:r>
              <a:rPr lang="en-US" sz="2100" b="1" dirty="0">
                <a:solidFill>
                  <a:schemeClr val="tx1"/>
                </a:solidFill>
                <a:latin typeface="Times New Roman" panose="02020603050405020304" pitchFamily="18" charset="0"/>
                <a:cs typeface="Times New Roman" panose="02020603050405020304" pitchFamily="18" charset="0"/>
              </a:rPr>
              <a:t>1</a:t>
            </a:r>
            <a:r>
              <a:rPr lang="ru-RU" sz="2100" b="1" dirty="0">
                <a:solidFill>
                  <a:schemeClr val="tx1"/>
                </a:solidFill>
                <a:latin typeface="Times New Roman" panose="02020603050405020304" pitchFamily="18" charset="0"/>
                <a:cs typeface="Times New Roman" panose="02020603050405020304" pitchFamily="18" charset="0"/>
              </a:rPr>
              <a:t>.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При неисполнении (ненадлежащем исполнении) кредитополучателем обязательств по 	кредитному договору кредитодатель вправе потребовать досрочного возврата (погашения) кредита.</a:t>
            </a:r>
          </a:p>
          <a:p>
            <a:pPr indent="337204" algn="just">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Статья 143 Банковского кодекса Республики Беларусь.</a:t>
            </a:r>
          </a:p>
          <a:p>
            <a:pPr indent="337204" algn="just">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598546" y="3328056"/>
            <a:ext cx="12044606" cy="1038746"/>
          </a:xfrm>
          <a:prstGeom prst="rect">
            <a:avLst/>
          </a:prstGeom>
        </p:spPr>
        <p:txBody>
          <a:bodyPr wrap="square" lIns="68582" tIns="34290" rIns="68582" bIns="34290">
            <a:spAutoFit/>
          </a:bodyPr>
          <a:lstStyle/>
          <a:p>
            <a:pPr algn="just"/>
            <a:r>
              <a:rPr lang="ru-RU" sz="2100" dirty="0">
                <a:latin typeface="Times New Roman" panose="02020603050405020304" pitchFamily="18" charset="0"/>
                <a:cs typeface="Times New Roman" panose="02020603050405020304" pitchFamily="18" charset="0"/>
              </a:rPr>
              <a:t>	У Инны Владимировны оформлен овердрафт с лимитом в 5 000 рублей. Может ли банк в случае нарушения сроков оплаты процентов за пользование кредитом приостановить предоставление лимита по кредиту и потребовать досрочного погашения имеющейся задолженности?</a:t>
            </a:r>
          </a:p>
        </p:txBody>
      </p:sp>
      <p:sp>
        <p:nvSpPr>
          <p:cNvPr id="35" name="Прямоугольник 34"/>
          <p:cNvSpPr/>
          <p:nvPr/>
        </p:nvSpPr>
        <p:spPr>
          <a:xfrm>
            <a:off x="3813025" y="4671201"/>
            <a:ext cx="9452046" cy="1038746"/>
          </a:xfrm>
          <a:prstGeom prst="rect">
            <a:avLst/>
          </a:prstGeom>
        </p:spPr>
        <p:txBody>
          <a:bodyPr wrap="square" lIns="68582" tIns="34290" rIns="68582" bIns="34290">
            <a:spAutoFit/>
          </a:bodyPr>
          <a:lstStyle/>
          <a:p>
            <a:pPr marL="342946" indent="-342946">
              <a:buAutoNum type="arabicPeriod"/>
            </a:pPr>
            <a:r>
              <a:rPr lang="ru-RU" sz="2100" u="sng" dirty="0">
                <a:latin typeface="Times New Roman" panose="02020603050405020304" pitchFamily="18" charset="0"/>
                <a:cs typeface="Times New Roman" panose="02020603050405020304" pitchFamily="18" charset="0"/>
              </a:rPr>
              <a:t>Да, может.</a:t>
            </a:r>
          </a:p>
          <a:p>
            <a:pPr marL="342946" indent="-342946">
              <a:buAutoNum type="arabicPeriod"/>
            </a:pPr>
            <a:r>
              <a:rPr lang="ru-RU" sz="2100" dirty="0">
                <a:latin typeface="Times New Roman" panose="02020603050405020304" pitchFamily="18" charset="0"/>
                <a:cs typeface="Times New Roman" panose="02020603050405020304" pitchFamily="18" charset="0"/>
              </a:rPr>
              <a:t>Нет, не может.</a:t>
            </a:r>
          </a:p>
          <a:p>
            <a:pPr marL="342946" indent="-342946">
              <a:buAutoNum type="arabicPeriod"/>
            </a:pPr>
            <a:r>
              <a:rPr lang="ru-RU" sz="2100" dirty="0">
                <a:latin typeface="Times New Roman" panose="02020603050405020304" pitchFamily="18" charset="0"/>
                <a:cs typeface="Times New Roman" panose="02020603050405020304" pitchFamily="18" charset="0"/>
              </a:rPr>
              <a:t>Может, но только до момента погашения образовавшейся задолженности.</a:t>
            </a:r>
          </a:p>
        </p:txBody>
      </p:sp>
      <p:sp>
        <p:nvSpPr>
          <p:cNvPr id="36" name="Скругленный прямоугольник 35"/>
          <p:cNvSpPr/>
          <p:nvPr/>
        </p:nvSpPr>
        <p:spPr>
          <a:xfrm>
            <a:off x="1004418" y="3023757"/>
            <a:ext cx="13070827" cy="3171035"/>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9" name="Группа 9">
            <a:extLst>
              <a:ext uri="{FF2B5EF4-FFF2-40B4-BE49-F238E27FC236}">
                <a16:creationId xmlns:a16="http://schemas.microsoft.com/office/drawing/2014/main" id="{2FA6D1CA-288F-42D2-8788-6D65AF437B65}"/>
              </a:ext>
            </a:extLst>
          </p:cNvPr>
          <p:cNvGrpSpPr/>
          <p:nvPr/>
        </p:nvGrpSpPr>
        <p:grpSpPr>
          <a:xfrm>
            <a:off x="1" y="0"/>
            <a:ext cx="15079662" cy="1694235"/>
            <a:chOff x="182470" y="0"/>
            <a:chExt cx="9506607" cy="1213945"/>
          </a:xfrm>
        </p:grpSpPr>
        <p:sp>
          <p:nvSpPr>
            <p:cNvPr id="10" name="Скругленный прямоугольник 38">
              <a:extLst>
                <a:ext uri="{FF2B5EF4-FFF2-40B4-BE49-F238E27FC236}">
                  <a16:creationId xmlns:a16="http://schemas.microsoft.com/office/drawing/2014/main" id="{8BFF2008-4875-40A3-918A-E52DF19FDA9B}"/>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12 (3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1" name="Picture 3" descr="C:\Users\AV\Desktop\logo-nbrb.png">
              <a:extLst>
                <a:ext uri="{FF2B5EF4-FFF2-40B4-BE49-F238E27FC236}">
                  <a16:creationId xmlns:a16="http://schemas.microsoft.com/office/drawing/2014/main" id="{1EDA0F37-8140-4AE9-948B-128B9F039B4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842382" y="6230739"/>
            <a:ext cx="13394898" cy="4392488"/>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gn="just">
              <a:lnSpc>
                <a:spcPct val="115000"/>
              </a:lnSpc>
            </a:pPr>
            <a:endParaRPr lang="en-US" sz="2025" b="1" dirty="0">
              <a:solidFill>
                <a:schemeClr val="tx1"/>
              </a:solidFill>
              <a:latin typeface="Times New Roman" panose="02020603050405020304" pitchFamily="18" charset="0"/>
              <a:cs typeface="Times New Roman" panose="02020603050405020304" pitchFamily="18" charset="0"/>
            </a:endParaRPr>
          </a:p>
          <a:p>
            <a:pPr indent="337204" algn="just">
              <a:lnSpc>
                <a:spcPct val="115000"/>
              </a:lnSpc>
            </a:pPr>
            <a:endParaRPr lang="en-US" sz="2025" b="1" dirty="0">
              <a:solidFill>
                <a:schemeClr val="tx1"/>
              </a:solidFill>
              <a:latin typeface="Times New Roman" panose="02020603050405020304" pitchFamily="18" charset="0"/>
              <a:cs typeface="Times New Roman" panose="02020603050405020304" pitchFamily="18" charset="0"/>
            </a:endParaRPr>
          </a:p>
          <a:p>
            <a:pPr indent="337204" algn="just">
              <a:lnSpc>
                <a:spcPct val="115000"/>
              </a:lnSpc>
            </a:pPr>
            <a:r>
              <a:rPr lang="ru-RU" sz="2025" b="1" dirty="0">
                <a:solidFill>
                  <a:schemeClr val="tx1"/>
                </a:solidFill>
                <a:latin typeface="Times New Roman" panose="02020603050405020304" pitchFamily="18" charset="0"/>
                <a:cs typeface="Times New Roman" panose="02020603050405020304" pitchFamily="18" charset="0"/>
              </a:rPr>
              <a:t>Ответ номер 2. </a:t>
            </a:r>
            <a:r>
              <a:rPr lang="ru-RU" sz="202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Безналичные деньги – деньги, которые существуют только в виде записей на счетах в банках. Человек, который имеет право распоряжаться этими деньгами, называется владельцем счета.</a:t>
            </a:r>
          </a:p>
          <a:p>
            <a:pPr indent="337204" algn="just">
              <a:lnSpc>
                <a:spcPct val="115000"/>
              </a:lnSpc>
            </a:pPr>
            <a:r>
              <a:rPr lang="ru-RU" sz="202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Электронные деньги – это хранящиеся в электронном виде единицы стоимости, выпущенные в обращение в обмен на наличные или безналичные традиционные деньги. Они используются в качестве средства платежа для расчетов как с организацией, выпустившей эти единицы стоимости, так и с другими организациями или гражданами.</a:t>
            </a:r>
          </a:p>
          <a:p>
            <a:pPr indent="337204" algn="just">
              <a:lnSpc>
                <a:spcPct val="115000"/>
              </a:lnSpc>
            </a:pPr>
            <a:r>
              <a:rPr lang="ru-RU" sz="202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Криптовалюта – это виртуальная валюта, учет внутренних расчетных единиц которой обеспечивает децентрализованная платежная система (нет внутреннего или внешнего администратора или какого-либо его аналога), работающая в полностью автоматическом режиме.</a:t>
            </a:r>
          </a:p>
          <a:p>
            <a:pPr indent="337204" algn="just">
              <a:lnSpc>
                <a:spcPct val="115000"/>
              </a:lnSpc>
            </a:pPr>
            <a:r>
              <a:rPr lang="ru-RU" sz="202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Единый интернет-портал финансовой грамотности http://fingramota.by/ru/guide/cashless-payments/electronic-money.</a:t>
            </a:r>
          </a:p>
          <a:p>
            <a:pPr indent="337204" algn="just">
              <a:lnSpc>
                <a:spcPct val="115000"/>
              </a:lnSpc>
            </a:pPr>
            <a:endParaRPr lang="ru-RU" sz="2025"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gn="just">
              <a:lnSpc>
                <a:spcPct val="115000"/>
              </a:lnSpc>
            </a:pPr>
            <a:endParaRPr lang="ru-RU" sz="2025"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328487" y="3166499"/>
            <a:ext cx="12314664" cy="1038746"/>
          </a:xfrm>
          <a:prstGeom prst="rect">
            <a:avLst/>
          </a:prstGeom>
        </p:spPr>
        <p:txBody>
          <a:bodyPr wrap="square" lIns="68582" tIns="34290" rIns="68582" bIns="34290">
            <a:spAutoFit/>
          </a:bodyPr>
          <a:lstStyle/>
          <a:p>
            <a:r>
              <a:rPr lang="ru-RU" sz="2100" dirty="0">
                <a:latin typeface="Times New Roman" panose="02020603050405020304" pitchFamily="18" charset="0"/>
                <a:cs typeface="Times New Roman" panose="02020603050405020304" pitchFamily="18" charset="0"/>
              </a:rPr>
              <a:t>   Анатолий установил на смартфоне приложение, которым пользуется при оплате проезда в городском транспорте. Для этого он предварительно переводит средства на счет приложения через ЕРИП. Какие деньги на счете приложения?</a:t>
            </a:r>
          </a:p>
        </p:txBody>
      </p:sp>
      <p:sp>
        <p:nvSpPr>
          <p:cNvPr id="35" name="Прямоугольник 34"/>
          <p:cNvSpPr/>
          <p:nvPr/>
        </p:nvSpPr>
        <p:spPr>
          <a:xfrm>
            <a:off x="5595410" y="4356576"/>
            <a:ext cx="7615648" cy="1038746"/>
          </a:xfrm>
          <a:prstGeom prst="rect">
            <a:avLst/>
          </a:prstGeom>
        </p:spPr>
        <p:txBody>
          <a:bodyPr wrap="square" lIns="68582" tIns="34290" rIns="68582" bIns="34290">
            <a:spAutoFit/>
          </a:bodyPr>
          <a:lstStyle/>
          <a:p>
            <a:pPr marL="342920" indent="-342920">
              <a:buAutoNum type="arabicPeriod"/>
            </a:pPr>
            <a:r>
              <a:rPr lang="ru-RU" sz="2100" dirty="0">
                <a:latin typeface="Times New Roman" panose="02020603050405020304" pitchFamily="18" charset="0"/>
                <a:cs typeface="Times New Roman" panose="02020603050405020304" pitchFamily="18" charset="0"/>
              </a:rPr>
              <a:t>Безналичные.</a:t>
            </a:r>
          </a:p>
          <a:p>
            <a:pPr marL="342920" indent="-342920">
              <a:buAutoNum type="arabicPeriod"/>
            </a:pPr>
            <a:r>
              <a:rPr lang="ru-RU" sz="2100" u="sng" dirty="0">
                <a:latin typeface="Times New Roman" panose="02020603050405020304" pitchFamily="18" charset="0"/>
                <a:cs typeface="Times New Roman" panose="02020603050405020304" pitchFamily="18" charset="0"/>
              </a:rPr>
              <a:t>Электронные.</a:t>
            </a:r>
          </a:p>
          <a:p>
            <a:pPr marL="342920" indent="-342920">
              <a:buAutoNum type="arabicPeriod"/>
            </a:pPr>
            <a:r>
              <a:rPr lang="ru-RU" sz="2100" dirty="0">
                <a:latin typeface="Times New Roman" panose="02020603050405020304" pitchFamily="18" charset="0"/>
                <a:cs typeface="Times New Roman" panose="02020603050405020304" pitchFamily="18" charset="0"/>
              </a:rPr>
              <a:t>Криптовалюта.</a:t>
            </a:r>
          </a:p>
        </p:txBody>
      </p:sp>
      <p:sp>
        <p:nvSpPr>
          <p:cNvPr id="36" name="Скругленный прямоугольник 35"/>
          <p:cNvSpPr/>
          <p:nvPr/>
        </p:nvSpPr>
        <p:spPr>
          <a:xfrm>
            <a:off x="950405" y="3192902"/>
            <a:ext cx="13070828" cy="2353749"/>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sp>
        <p:nvSpPr>
          <p:cNvPr id="9" name="Прямоугольник 8"/>
          <p:cNvSpPr/>
          <p:nvPr/>
        </p:nvSpPr>
        <p:spPr>
          <a:xfrm>
            <a:off x="4011439" y="2100336"/>
            <a:ext cx="5894255" cy="814775"/>
          </a:xfrm>
          <a:prstGeom prst="rect">
            <a:avLst/>
          </a:prstGeom>
        </p:spPr>
        <p:txBody>
          <a:bodyPr wrap="square" lIns="68582" tIns="34290" rIns="68582" bIns="34290">
            <a:spAutoFit/>
          </a:bodyPr>
          <a:lstStyle/>
          <a:p>
            <a:pPr indent="337681" algn="ctr">
              <a:lnSpc>
                <a:spcPct val="115000"/>
              </a:lnSpc>
            </a:pPr>
            <a:r>
              <a:rPr lang="ru-RU" sz="2175" b="1" i="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Тема 5. Цифровой </a:t>
            </a:r>
            <a:r>
              <a:rPr lang="ru-RU" sz="2175" b="1" i="1" dirty="0" err="1">
                <a:solidFill>
                  <a:schemeClr val="tx2"/>
                </a:solidFill>
                <a:latin typeface="Times New Roman" panose="02020603050405020304" pitchFamily="18" charset="0"/>
                <a:ea typeface="Calibri" panose="020F0502020204030204" pitchFamily="34" charset="0"/>
                <a:cs typeface="Times New Roman" panose="02020603050405020304" pitchFamily="18" charset="0"/>
              </a:rPr>
              <a:t>банкинг</a:t>
            </a:r>
            <a:endParaRPr lang="ru-RU" sz="2175" b="1"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indent="337681" algn="ctr">
              <a:lnSpc>
                <a:spcPct val="115000"/>
              </a:lnSpc>
            </a:pPr>
            <a:r>
              <a:rPr lang="ru-RU" sz="2175" b="1" dirty="0">
                <a:latin typeface="Times New Roman" panose="02020603050405020304" pitchFamily="18" charset="0"/>
                <a:ea typeface="Calibri" panose="020F0502020204030204" pitchFamily="34" charset="0"/>
                <a:cs typeface="Times New Roman" panose="02020603050405020304" pitchFamily="18" charset="0"/>
              </a:rPr>
              <a:t> </a:t>
            </a:r>
            <a:endParaRPr lang="ru-RU" sz="2175" b="1"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10" name="Группа 9">
            <a:extLst>
              <a:ext uri="{FF2B5EF4-FFF2-40B4-BE49-F238E27FC236}">
                <a16:creationId xmlns:a16="http://schemas.microsoft.com/office/drawing/2014/main" id="{9F5C7131-0A9C-4A4F-A9E7-0D7A0E222759}"/>
              </a:ext>
            </a:extLst>
          </p:cNvPr>
          <p:cNvGrpSpPr/>
          <p:nvPr/>
        </p:nvGrpSpPr>
        <p:grpSpPr>
          <a:xfrm>
            <a:off x="1" y="0"/>
            <a:ext cx="15079662" cy="1694235"/>
            <a:chOff x="182470" y="0"/>
            <a:chExt cx="9506607" cy="1213945"/>
          </a:xfrm>
        </p:grpSpPr>
        <p:sp>
          <p:nvSpPr>
            <p:cNvPr id="11" name="Скругленный прямоугольник 38">
              <a:extLst>
                <a:ext uri="{FF2B5EF4-FFF2-40B4-BE49-F238E27FC236}">
                  <a16:creationId xmlns:a16="http://schemas.microsoft.com/office/drawing/2014/main" id="{B056E15F-B280-455C-AA8C-E06C982C6A91}"/>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13 (4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2" name="Picture 3" descr="C:\Users\AV\Desktop\logo-nbrb.png">
              <a:extLst>
                <a:ext uri="{FF2B5EF4-FFF2-40B4-BE49-F238E27FC236}">
                  <a16:creationId xmlns:a16="http://schemas.microsoft.com/office/drawing/2014/main" id="{71F553CD-678D-4757-AE0F-B0E0CB9976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112441" y="6626885"/>
            <a:ext cx="12908793" cy="2808608"/>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nSpc>
                <a:spcPct val="115000"/>
              </a:lnSpc>
            </a:pPr>
            <a:r>
              <a:rPr lang="ru-RU" sz="2100" b="1" dirty="0">
                <a:solidFill>
                  <a:schemeClr val="tx1"/>
                </a:solidFill>
                <a:latin typeface="Times New Roman" panose="02020603050405020304" pitchFamily="18" charset="0"/>
                <a:cs typeface="Times New Roman" panose="02020603050405020304" pitchFamily="18" charset="0"/>
              </a:rPr>
              <a:t>Ответ номер 1. </a:t>
            </a:r>
            <a:r>
              <a:rPr lang="ru-RU" sz="2100" dirty="0">
                <a:solidFill>
                  <a:schemeClr val="tx1"/>
                </a:solidFill>
                <a:latin typeface="Times New Roman" panose="02020603050405020304" pitchFamily="18" charset="0"/>
                <a:cs typeface="Times New Roman" panose="02020603050405020304" pitchFamily="18" charset="0"/>
              </a:rPr>
              <a:t>Приложения бывают фишинговыми, поэтому учтите: для идентификации могут понадобиться, например, 4 последние цифры номера вашей карточки, но требовать реквизиты целиком – это явно мошенническая схема. Такое приложение стоит сразу удалить или пожаловаться, если нашли его в магазине </a:t>
            </a:r>
            <a:r>
              <a:rPr lang="ru-RU" sz="2100" dirty="0" err="1">
                <a:solidFill>
                  <a:schemeClr val="tx1"/>
                </a:solidFill>
                <a:latin typeface="Times New Roman" panose="02020603050405020304" pitchFamily="18" charset="0"/>
                <a:cs typeface="Times New Roman" panose="02020603050405020304" pitchFamily="18" charset="0"/>
              </a:rPr>
              <a:t>AppStore</a:t>
            </a:r>
            <a:r>
              <a:rPr lang="ru-RU" sz="2100" dirty="0">
                <a:solidFill>
                  <a:schemeClr val="tx1"/>
                </a:solidFill>
                <a:latin typeface="Times New Roman" panose="02020603050405020304" pitchFamily="18" charset="0"/>
                <a:cs typeface="Times New Roman" panose="02020603050405020304" pitchFamily="18" charset="0"/>
              </a:rPr>
              <a:t> или </a:t>
            </a:r>
            <a:r>
              <a:rPr lang="ru-RU" sz="2100" dirty="0" err="1">
                <a:solidFill>
                  <a:schemeClr val="tx1"/>
                </a:solidFill>
                <a:latin typeface="Times New Roman" panose="02020603050405020304" pitchFamily="18" charset="0"/>
                <a:cs typeface="Times New Roman" panose="02020603050405020304" pitchFamily="18" charset="0"/>
              </a:rPr>
              <a:t>GooglePlay</a:t>
            </a:r>
            <a:r>
              <a:rPr lang="ru-RU" sz="2100" dirty="0">
                <a:solidFill>
                  <a:schemeClr val="tx1"/>
                </a:solidFill>
                <a:latin typeface="Times New Roman" panose="02020603050405020304" pitchFamily="18" charset="0"/>
                <a:cs typeface="Times New Roman" panose="02020603050405020304" pitchFamily="18" charset="0"/>
              </a:rPr>
              <a:t>.</a:t>
            </a:r>
          </a:p>
          <a:p>
            <a:pPr indent="337204">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598545" y="3119604"/>
            <a:ext cx="11936583" cy="1038746"/>
          </a:xfrm>
          <a:prstGeom prst="rect">
            <a:avLst/>
          </a:prstGeom>
        </p:spPr>
        <p:txBody>
          <a:bodyPr wrap="square" lIns="68582" tIns="34290" rIns="68582" bIns="34290">
            <a:spAutoFit/>
          </a:bodyPr>
          <a:lstStyle/>
          <a:p>
            <a:r>
              <a:rPr lang="ru-RU" sz="2100" dirty="0">
                <a:latin typeface="Times New Roman" panose="02020603050405020304" pitchFamily="18" charset="0"/>
                <a:cs typeface="Times New Roman" panose="02020603050405020304" pitchFamily="18" charset="0"/>
              </a:rPr>
              <a:t>	Анатолий сменил модель смартфона и захотел установить мобильное приложение банка. Нашел его через поисковик в интернете и скачал. Но при активации приложения потребовалось ввести номер карточки и CVC-код. Безопасно ли это?</a:t>
            </a:r>
          </a:p>
        </p:txBody>
      </p:sp>
      <p:sp>
        <p:nvSpPr>
          <p:cNvPr id="36" name="Скругленный прямоугольник 35"/>
          <p:cNvSpPr/>
          <p:nvPr/>
        </p:nvSpPr>
        <p:spPr>
          <a:xfrm>
            <a:off x="1112440" y="3008102"/>
            <a:ext cx="12908793" cy="2916631"/>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sp>
        <p:nvSpPr>
          <p:cNvPr id="11" name="Прямоугольник 10">
            <a:extLst>
              <a:ext uri="{FF2B5EF4-FFF2-40B4-BE49-F238E27FC236}">
                <a16:creationId xmlns:a16="http://schemas.microsoft.com/office/drawing/2014/main" id="{137C5221-0353-44D6-9BBD-BC0FD9E0F411}"/>
              </a:ext>
            </a:extLst>
          </p:cNvPr>
          <p:cNvSpPr/>
          <p:nvPr/>
        </p:nvSpPr>
        <p:spPr>
          <a:xfrm>
            <a:off x="2300697" y="4362514"/>
            <a:ext cx="11072396" cy="1361911"/>
          </a:xfrm>
          <a:prstGeom prst="rect">
            <a:avLst/>
          </a:prstGeom>
        </p:spPr>
        <p:txBody>
          <a:bodyPr wrap="square" lIns="68582" tIns="34290" rIns="68582" bIns="34290">
            <a:spAutoFit/>
          </a:bodyPr>
          <a:lstStyle/>
          <a:p>
            <a:pPr marL="342920" indent="-342920">
              <a:buAutoNum type="arabicPeriod"/>
            </a:pPr>
            <a:r>
              <a:rPr lang="ru-RU" sz="2100" dirty="0">
                <a:latin typeface="Times New Roman" panose="02020603050405020304" pitchFamily="18" charset="0"/>
                <a:cs typeface="Times New Roman" panose="02020603050405020304" pitchFamily="18" charset="0"/>
              </a:rPr>
              <a:t> </a:t>
            </a:r>
            <a:r>
              <a:rPr lang="ru-RU" sz="2100" u="sng" dirty="0">
                <a:latin typeface="Times New Roman" panose="02020603050405020304" pitchFamily="18" charset="0"/>
                <a:cs typeface="Times New Roman" panose="02020603050405020304" pitchFamily="18" charset="0"/>
              </a:rPr>
              <a:t>Нет, это скорее всего фишинг: банки не требуют номер карточки и CVC-код при входе в их приложения.</a:t>
            </a:r>
          </a:p>
          <a:p>
            <a:pPr marL="342920" indent="-342920">
              <a:buAutoNum type="arabicPeriod"/>
            </a:pPr>
            <a:r>
              <a:rPr lang="ru-RU" sz="2100" dirty="0">
                <a:latin typeface="Times New Roman" panose="02020603050405020304" pitchFamily="18" charset="0"/>
                <a:cs typeface="Times New Roman" panose="02020603050405020304" pitchFamily="18" charset="0"/>
              </a:rPr>
              <a:t>Да, вполне. Номер карточки и CVC-код нужны для идентификации в системе.</a:t>
            </a:r>
          </a:p>
          <a:p>
            <a:pPr marL="342920" indent="-342920">
              <a:buAutoNum type="arabicPeriod"/>
            </a:pPr>
            <a:r>
              <a:rPr lang="ru-RU" sz="2100" dirty="0">
                <a:latin typeface="Times New Roman" panose="02020603050405020304" pitchFamily="18" charset="0"/>
                <a:cs typeface="Times New Roman" panose="02020603050405020304" pitchFamily="18" charset="0"/>
              </a:rPr>
              <a:t>Да, раз приложение запрашивает – значит надо вводить.</a:t>
            </a:r>
          </a:p>
        </p:txBody>
      </p:sp>
      <p:grpSp>
        <p:nvGrpSpPr>
          <p:cNvPr id="9" name="Группа 9">
            <a:extLst>
              <a:ext uri="{FF2B5EF4-FFF2-40B4-BE49-F238E27FC236}">
                <a16:creationId xmlns:a16="http://schemas.microsoft.com/office/drawing/2014/main" id="{27A37823-A050-452B-8CF6-359D471E34BB}"/>
              </a:ext>
            </a:extLst>
          </p:cNvPr>
          <p:cNvGrpSpPr/>
          <p:nvPr/>
        </p:nvGrpSpPr>
        <p:grpSpPr>
          <a:xfrm>
            <a:off x="1" y="0"/>
            <a:ext cx="15079662" cy="1694235"/>
            <a:chOff x="182470" y="0"/>
            <a:chExt cx="9506607" cy="1213945"/>
          </a:xfrm>
        </p:grpSpPr>
        <p:sp>
          <p:nvSpPr>
            <p:cNvPr id="10" name="Скругленный прямоугольник 38">
              <a:extLst>
                <a:ext uri="{FF2B5EF4-FFF2-40B4-BE49-F238E27FC236}">
                  <a16:creationId xmlns:a16="http://schemas.microsoft.com/office/drawing/2014/main" id="{EE53A51C-8B75-49AB-A83D-284FF2377954}"/>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14 (4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2" name="Picture 3" descr="C:\Users\AV\Desktop\logo-nbrb.png">
              <a:extLst>
                <a:ext uri="{FF2B5EF4-FFF2-40B4-BE49-F238E27FC236}">
                  <a16:creationId xmlns:a16="http://schemas.microsoft.com/office/drawing/2014/main" id="{7B170314-5201-433B-BCF4-0C6698ADBD0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220464" y="6427656"/>
            <a:ext cx="12854781" cy="3067776"/>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r>
              <a:rPr lang="ru-RU" sz="2100" b="1" dirty="0">
                <a:solidFill>
                  <a:schemeClr val="tx1"/>
                </a:solidFill>
                <a:latin typeface="Times New Roman" panose="02020603050405020304" pitchFamily="18" charset="0"/>
                <a:cs typeface="Times New Roman" panose="02020603050405020304" pitchFamily="18" charset="0"/>
              </a:rPr>
              <a:t>Ответ номер 1.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3D </a:t>
            </a:r>
            <a:r>
              <a:rPr lang="ru-RU" sz="21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Secure</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 это секретный код, который вводится клиентом при онлайн-оплате для подтверждения операции в сети интернет. Можно сказать, что это что-то вроде специального ПИН-кода для онлайн платежей. Часто это одноразовый код, который банк отправляет, к примеру, смс-сообщением на привязанный к карте номер телефона. Иногда может использоваться система постоянных паролей, когда пользователь задает пароль один раз и при совершении каждого интернет-платежа вводит именно его. </a:t>
            </a:r>
          </a:p>
          <a:p>
            <a:pPr indent="337204">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Единый интернет-портал финансовой грамотности http://www.fingramota.by/ru/guide/cashless-payments/threed-secure</a:t>
            </a:r>
          </a:p>
          <a:p>
            <a:pPr indent="337204">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490523" y="3048884"/>
            <a:ext cx="12044606" cy="1038746"/>
          </a:xfrm>
          <a:prstGeom prst="rect">
            <a:avLst/>
          </a:prstGeom>
        </p:spPr>
        <p:txBody>
          <a:bodyPr wrap="square" lIns="68582" tIns="34290" rIns="68582" bIns="34290">
            <a:spAutoFit/>
          </a:bodyPr>
          <a:lstStyle/>
          <a:p>
            <a:endParaRPr lang="ru-RU" sz="2100" dirty="0">
              <a:latin typeface="Times New Roman" panose="02020603050405020304" pitchFamily="18" charset="0"/>
              <a:cs typeface="Times New Roman" panose="02020603050405020304" pitchFamily="18" charset="0"/>
            </a:endParaRPr>
          </a:p>
          <a:p>
            <a:r>
              <a:rPr lang="ru-RU" sz="2100" dirty="0">
                <a:latin typeface="Times New Roman" panose="02020603050405020304" pitchFamily="18" charset="0"/>
                <a:cs typeface="Times New Roman" panose="02020603050405020304" pitchFamily="18" charset="0"/>
              </a:rPr>
              <a:t>	При оплате товаров на маркетплейсе Анатолию для подтверждения оплаты нужно вводить код, который приходит смс-сообщением ему на телефон. О какой технологии идет речь?</a:t>
            </a:r>
          </a:p>
        </p:txBody>
      </p:sp>
      <p:sp>
        <p:nvSpPr>
          <p:cNvPr id="35" name="Прямоугольник 34"/>
          <p:cNvSpPr/>
          <p:nvPr/>
        </p:nvSpPr>
        <p:spPr>
          <a:xfrm>
            <a:off x="5541399" y="4421832"/>
            <a:ext cx="6820940" cy="1038746"/>
          </a:xfrm>
          <a:prstGeom prst="rect">
            <a:avLst/>
          </a:prstGeom>
        </p:spPr>
        <p:txBody>
          <a:bodyPr wrap="square" lIns="68582" tIns="34290" rIns="68582" bIns="34290">
            <a:spAutoFit/>
          </a:bodyPr>
          <a:lstStyle/>
          <a:p>
            <a:pPr marL="342946" indent="-342946">
              <a:buAutoNum type="arabicPeriod"/>
            </a:pPr>
            <a:r>
              <a:rPr lang="en-US" sz="2100" u="sng" dirty="0">
                <a:latin typeface="Times New Roman" panose="02020603050405020304" pitchFamily="18" charset="0"/>
                <a:cs typeface="Times New Roman" panose="02020603050405020304" pitchFamily="18" charset="0"/>
              </a:rPr>
              <a:t>3D Secure. </a:t>
            </a:r>
            <a:endParaRPr lang="ru-RU" sz="2100" u="sng" dirty="0">
              <a:latin typeface="Times New Roman" panose="02020603050405020304" pitchFamily="18" charset="0"/>
              <a:cs typeface="Times New Roman" panose="02020603050405020304" pitchFamily="18" charset="0"/>
            </a:endParaRPr>
          </a:p>
          <a:p>
            <a:pPr marL="342946" indent="-342946">
              <a:buAutoNum type="arabicPeriod"/>
            </a:pPr>
            <a:r>
              <a:rPr lang="ru-RU" sz="2100" dirty="0">
                <a:latin typeface="Times New Roman" panose="02020603050405020304" pitchFamily="18" charset="0"/>
                <a:cs typeface="Times New Roman" panose="02020603050405020304" pitchFamily="18" charset="0"/>
              </a:rPr>
              <a:t>С</a:t>
            </a:r>
            <a:r>
              <a:rPr lang="en-US" sz="2100" dirty="0">
                <a:latin typeface="Times New Roman" panose="02020603050405020304" pitchFamily="18" charset="0"/>
                <a:cs typeface="Times New Roman" panose="02020603050405020304" pitchFamily="18" charset="0"/>
              </a:rPr>
              <a:t>VV-</a:t>
            </a:r>
            <a:r>
              <a:rPr lang="ru-RU" sz="2100" dirty="0">
                <a:latin typeface="Times New Roman" panose="02020603050405020304" pitchFamily="18" charset="0"/>
                <a:cs typeface="Times New Roman" panose="02020603050405020304" pitchFamily="18" charset="0"/>
              </a:rPr>
              <a:t>код. </a:t>
            </a:r>
          </a:p>
          <a:p>
            <a:pPr marL="342946" indent="-342946">
              <a:buAutoNum type="arabicPeriod"/>
            </a:pPr>
            <a:r>
              <a:rPr lang="en-US" sz="2100" dirty="0">
                <a:latin typeface="Times New Roman" panose="02020603050405020304" pitchFamily="18" charset="0"/>
                <a:cs typeface="Times New Roman" panose="02020603050405020304" pitchFamily="18" charset="0"/>
              </a:rPr>
              <a:t>QR-</a:t>
            </a:r>
            <a:r>
              <a:rPr lang="ru-RU" sz="2100" dirty="0">
                <a:latin typeface="Times New Roman" panose="02020603050405020304" pitchFamily="18" charset="0"/>
                <a:cs typeface="Times New Roman" panose="02020603050405020304" pitchFamily="18" charset="0"/>
              </a:rPr>
              <a:t>код для оплаты.</a:t>
            </a:r>
            <a:endParaRPr lang="en-US" sz="2100" u="sng" dirty="0">
              <a:latin typeface="Times New Roman" panose="02020603050405020304" pitchFamily="18" charset="0"/>
              <a:cs typeface="Times New Roman" panose="02020603050405020304" pitchFamily="18" charset="0"/>
            </a:endParaRPr>
          </a:p>
        </p:txBody>
      </p:sp>
      <p:sp>
        <p:nvSpPr>
          <p:cNvPr id="36" name="Скругленный прямоугольник 35"/>
          <p:cNvSpPr/>
          <p:nvPr/>
        </p:nvSpPr>
        <p:spPr>
          <a:xfrm>
            <a:off x="1112440" y="3048884"/>
            <a:ext cx="12962805" cy="2767827"/>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9" name="Группа 9">
            <a:extLst>
              <a:ext uri="{FF2B5EF4-FFF2-40B4-BE49-F238E27FC236}">
                <a16:creationId xmlns:a16="http://schemas.microsoft.com/office/drawing/2014/main" id="{6FA590A7-47B8-4AE9-9414-3D68223A38A8}"/>
              </a:ext>
            </a:extLst>
          </p:cNvPr>
          <p:cNvGrpSpPr/>
          <p:nvPr/>
        </p:nvGrpSpPr>
        <p:grpSpPr>
          <a:xfrm>
            <a:off x="1" y="0"/>
            <a:ext cx="15079662" cy="1694235"/>
            <a:chOff x="182470" y="0"/>
            <a:chExt cx="9506607" cy="1213945"/>
          </a:xfrm>
        </p:grpSpPr>
        <p:sp>
          <p:nvSpPr>
            <p:cNvPr id="10" name="Скругленный прямоугольник 38">
              <a:extLst>
                <a:ext uri="{FF2B5EF4-FFF2-40B4-BE49-F238E27FC236}">
                  <a16:creationId xmlns:a16="http://schemas.microsoft.com/office/drawing/2014/main" id="{B753B504-4FA8-429E-8471-81AFB9C08371}"/>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15 (2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1" name="Picture 3" descr="C:\Users\AV\Desktop\logo-nbrb.png">
              <a:extLst>
                <a:ext uri="{FF2B5EF4-FFF2-40B4-BE49-F238E27FC236}">
                  <a16:creationId xmlns:a16="http://schemas.microsoft.com/office/drawing/2014/main" id="{7567829F-8716-4E0C-B57D-66005244918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058430" y="7045076"/>
            <a:ext cx="12962804" cy="1881335"/>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nSpc>
                <a:spcPct val="115000"/>
              </a:lnSpc>
            </a:pPr>
            <a:endParaRPr lang="ru-RU" sz="2100"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r>
              <a:rPr lang="ru-RU" sz="2100" b="1" dirty="0">
                <a:solidFill>
                  <a:schemeClr val="tx1"/>
                </a:solidFill>
                <a:latin typeface="Times New Roman" panose="02020603050405020304" pitchFamily="18" charset="0"/>
                <a:cs typeface="Times New Roman" panose="02020603050405020304" pitchFamily="18" charset="0"/>
              </a:rPr>
              <a:t>Ответ номер 2.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Национальный банк организует работу по повышению финансовой грамотности населения. Это является одной из его функций, закрепленных в Уставе.</a:t>
            </a:r>
          </a:p>
          <a:p>
            <a:pPr indent="337204">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Официальный сайт Национального банка Республики Беларусь http://www.nbrb.by/today/about/general.</a:t>
            </a:r>
          </a:p>
          <a:p>
            <a:pPr indent="337204">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598546" y="3448634"/>
            <a:ext cx="11828559" cy="715581"/>
          </a:xfrm>
          <a:prstGeom prst="rect">
            <a:avLst/>
          </a:prstGeom>
        </p:spPr>
        <p:txBody>
          <a:bodyPr wrap="square" lIns="68582" tIns="34290" rIns="68582" bIns="34290">
            <a:spAutoFit/>
          </a:bodyPr>
          <a:lstStyle/>
          <a:p>
            <a:r>
              <a:rPr lang="ru-RU" sz="2100" dirty="0">
                <a:latin typeface="Times New Roman" panose="02020603050405020304" pitchFamily="18" charset="0"/>
                <a:cs typeface="Times New Roman" panose="02020603050405020304" pitchFamily="18" charset="0"/>
              </a:rPr>
              <a:t>  </a:t>
            </a:r>
          </a:p>
          <a:p>
            <a:r>
              <a:rPr lang="ru-RU" sz="2100" dirty="0">
                <a:latin typeface="Times New Roman" panose="02020603050405020304" pitchFamily="18" charset="0"/>
                <a:cs typeface="Times New Roman" panose="02020603050405020304" pitchFamily="18" charset="0"/>
              </a:rPr>
              <a:t> Что из перечисленного является направлением деятельности Национального банка?</a:t>
            </a:r>
          </a:p>
        </p:txBody>
      </p:sp>
      <p:sp>
        <p:nvSpPr>
          <p:cNvPr id="35" name="Прямоугольник 34"/>
          <p:cNvSpPr/>
          <p:nvPr/>
        </p:nvSpPr>
        <p:spPr>
          <a:xfrm>
            <a:off x="3304593" y="4620602"/>
            <a:ext cx="9344022" cy="1038746"/>
          </a:xfrm>
          <a:prstGeom prst="rect">
            <a:avLst/>
          </a:prstGeom>
        </p:spPr>
        <p:txBody>
          <a:bodyPr wrap="square" lIns="68582" tIns="34290" rIns="68582" bIns="34290">
            <a:spAutoFit/>
          </a:bodyPr>
          <a:lstStyle/>
          <a:p>
            <a:pPr marL="342920" indent="-342920">
              <a:buAutoNum type="arabicPeriod"/>
            </a:pPr>
            <a:r>
              <a:rPr lang="ru-RU" sz="2100" dirty="0">
                <a:latin typeface="Times New Roman" panose="02020603050405020304" pitchFamily="18" charset="0"/>
                <a:cs typeface="Times New Roman" panose="02020603050405020304" pitchFamily="18" charset="0"/>
              </a:rPr>
              <a:t>Выплата компенсаций пострадавшим от финансовых пирамид.</a:t>
            </a:r>
          </a:p>
          <a:p>
            <a:pPr marL="342920" indent="-342920">
              <a:buAutoNum type="arabicPeriod"/>
            </a:pPr>
            <a:r>
              <a:rPr lang="ru-RU" sz="2100" u="sng" dirty="0">
                <a:latin typeface="Times New Roman" panose="02020603050405020304" pitchFamily="18" charset="0"/>
                <a:cs typeface="Times New Roman" panose="02020603050405020304" pitchFamily="18" charset="0"/>
              </a:rPr>
              <a:t>Повышение финансовой грамотности населения.</a:t>
            </a:r>
          </a:p>
          <a:p>
            <a:pPr marL="342920" indent="-342920">
              <a:buAutoNum type="arabicPeriod"/>
            </a:pPr>
            <a:r>
              <a:rPr lang="ru-RU" sz="2100" dirty="0">
                <a:latin typeface="Times New Roman" panose="02020603050405020304" pitchFamily="18" charset="0"/>
                <a:cs typeface="Times New Roman" panose="02020603050405020304" pitchFamily="18" charset="0"/>
              </a:rPr>
              <a:t>Первый и второй ответы верны.</a:t>
            </a:r>
          </a:p>
        </p:txBody>
      </p:sp>
      <p:sp>
        <p:nvSpPr>
          <p:cNvPr id="36" name="Скругленный прямоугольник 35"/>
          <p:cNvSpPr/>
          <p:nvPr/>
        </p:nvSpPr>
        <p:spPr>
          <a:xfrm>
            <a:off x="1058429" y="3323607"/>
            <a:ext cx="12962805" cy="2625625"/>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sp>
        <p:nvSpPr>
          <p:cNvPr id="9" name="Прямоугольник 8"/>
          <p:cNvSpPr/>
          <p:nvPr/>
        </p:nvSpPr>
        <p:spPr>
          <a:xfrm>
            <a:off x="2556292" y="2038931"/>
            <a:ext cx="9913065" cy="814775"/>
          </a:xfrm>
          <a:prstGeom prst="rect">
            <a:avLst/>
          </a:prstGeom>
        </p:spPr>
        <p:txBody>
          <a:bodyPr wrap="square" lIns="68582" tIns="34290" rIns="68582" bIns="34290">
            <a:spAutoFit/>
          </a:bodyPr>
          <a:lstStyle/>
          <a:p>
            <a:pPr indent="337681" algn="ctr">
              <a:lnSpc>
                <a:spcPct val="115000"/>
              </a:lnSpc>
            </a:pPr>
            <a:r>
              <a:rPr lang="ru-RU" sz="2175" b="1" i="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Тема 6. Деятельность Национального банка, монетарная политика</a:t>
            </a:r>
            <a:endParaRPr lang="ru-RU" sz="2175" b="1"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indent="337681" algn="ctr">
              <a:lnSpc>
                <a:spcPct val="115000"/>
              </a:lnSpc>
            </a:pPr>
            <a:r>
              <a:rPr lang="ru-RU" sz="2175" b="1" dirty="0">
                <a:latin typeface="Times New Roman" panose="02020603050405020304" pitchFamily="18" charset="0"/>
                <a:ea typeface="Calibri" panose="020F0502020204030204" pitchFamily="34" charset="0"/>
                <a:cs typeface="Times New Roman" panose="02020603050405020304" pitchFamily="18" charset="0"/>
              </a:rPr>
              <a:t> </a:t>
            </a:r>
            <a:endParaRPr lang="ru-RU" sz="2175" b="1"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10" name="Группа 9">
            <a:extLst>
              <a:ext uri="{FF2B5EF4-FFF2-40B4-BE49-F238E27FC236}">
                <a16:creationId xmlns:a16="http://schemas.microsoft.com/office/drawing/2014/main" id="{0B32B90E-1528-4111-BD82-24364498B95D}"/>
              </a:ext>
            </a:extLst>
          </p:cNvPr>
          <p:cNvGrpSpPr/>
          <p:nvPr/>
        </p:nvGrpSpPr>
        <p:grpSpPr>
          <a:xfrm>
            <a:off x="1" y="0"/>
            <a:ext cx="15079662" cy="1694235"/>
            <a:chOff x="182470" y="0"/>
            <a:chExt cx="9506607" cy="1213945"/>
          </a:xfrm>
        </p:grpSpPr>
        <p:sp>
          <p:nvSpPr>
            <p:cNvPr id="11" name="Скругленный прямоугольник 38">
              <a:extLst>
                <a:ext uri="{FF2B5EF4-FFF2-40B4-BE49-F238E27FC236}">
                  <a16:creationId xmlns:a16="http://schemas.microsoft.com/office/drawing/2014/main" id="{13F8FF62-5FD9-4A80-B623-8E37C5590D70}"/>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16 (2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2" name="Picture 3" descr="C:\Users\AV\Desktop\logo-nbrb.png">
              <a:extLst>
                <a:ext uri="{FF2B5EF4-FFF2-40B4-BE49-F238E27FC236}">
                  <a16:creationId xmlns:a16="http://schemas.microsoft.com/office/drawing/2014/main" id="{E51E2AFB-25B3-4690-895D-42024CDACBC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129756" y="6572874"/>
            <a:ext cx="12962803" cy="2974244"/>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gn="just">
              <a:lnSpc>
                <a:spcPct val="115000"/>
              </a:lnSpc>
            </a:pPr>
            <a:r>
              <a:rPr lang="ru-RU"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Ответ номер </a:t>
            </a:r>
            <a:r>
              <a:rPr lang="en-US"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a:t>
            </a:r>
            <a:r>
              <a:rPr lang="ru-RU"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Ставка рефинансирования – ставка Национального банка, являющаяся базовым инструментом регулирования уровня процентных ставок на денежном рынке и служащая основой для установления процентных ставок по операциям предоставления ликвидности банкам. Ставка рефинансирования – </a:t>
            </a:r>
            <a:r>
              <a:rPr lang="ru-RU" sz="21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оcновной</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инструмент реализации монетарной политики. С ее помощью Национальный банк реализует меры по поддержанию финансовой стабильности и ограничению роста цен (инфляции).</a:t>
            </a:r>
          </a:p>
          <a:p>
            <a:pPr indent="337204" algn="just">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Официальный сайт Национального банка Республики Беларусь https://www.nbrb.by/statistics/monetarypolicyinstruments/refinancingrate?m=stat.</a:t>
            </a:r>
          </a:p>
          <a:p>
            <a:pPr indent="337204" algn="just">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517528" y="2677992"/>
            <a:ext cx="12044606" cy="1038746"/>
          </a:xfrm>
          <a:prstGeom prst="rect">
            <a:avLst/>
          </a:prstGeom>
        </p:spPr>
        <p:txBody>
          <a:bodyPr wrap="square" lIns="68582" tIns="34290" rIns="68582" bIns="34290">
            <a:spAutoFit/>
          </a:bodyPr>
          <a:lstStyle/>
          <a:p>
            <a:r>
              <a:rPr lang="ru-RU" sz="2100" dirty="0">
                <a:latin typeface="Times New Roman" panose="02020603050405020304" pitchFamily="18" charset="0"/>
                <a:cs typeface="Times New Roman" panose="02020603050405020304" pitchFamily="18" charset="0"/>
              </a:rPr>
              <a:t>	Выберите подходящее продолжение фразы "Правление Национального банка Республики Беларусь приняло решение повысить с 1 марта 2022 года ставку рефинансирования до 12 процентов годовых. Это решение направлено на…. "</a:t>
            </a:r>
          </a:p>
        </p:txBody>
      </p:sp>
      <p:sp>
        <p:nvSpPr>
          <p:cNvPr id="35" name="Прямоугольник 34"/>
          <p:cNvSpPr/>
          <p:nvPr/>
        </p:nvSpPr>
        <p:spPr>
          <a:xfrm>
            <a:off x="3507383" y="3827585"/>
            <a:ext cx="9140407" cy="1038746"/>
          </a:xfrm>
          <a:prstGeom prst="rect">
            <a:avLst/>
          </a:prstGeom>
        </p:spPr>
        <p:txBody>
          <a:bodyPr wrap="square" lIns="68582" tIns="34290" rIns="68582" bIns="34290">
            <a:spAutoFit/>
          </a:bodyPr>
          <a:lstStyle/>
          <a:p>
            <a:pPr marL="342920" indent="-342920">
              <a:buAutoNum type="arabicPeriod"/>
            </a:pPr>
            <a:r>
              <a:rPr lang="ru-RU" sz="2100" u="sng" dirty="0">
                <a:latin typeface="Times New Roman" panose="02020603050405020304" pitchFamily="18" charset="0"/>
                <a:cs typeface="Times New Roman" panose="02020603050405020304" pitchFamily="18" charset="0"/>
              </a:rPr>
              <a:t>…поддержание финансовой стабильности и ограничение инфляции.</a:t>
            </a:r>
          </a:p>
          <a:p>
            <a:pPr marL="342920" indent="-342920">
              <a:buAutoNum type="arabicPeriod"/>
            </a:pPr>
            <a:r>
              <a:rPr lang="ru-RU" sz="2100" dirty="0">
                <a:latin typeface="Times New Roman" panose="02020603050405020304" pitchFamily="18" charset="0"/>
                <a:cs typeface="Times New Roman" panose="02020603050405020304" pitchFamily="18" charset="0"/>
              </a:rPr>
              <a:t>…стимулирование притока инвестиций в страну.</a:t>
            </a:r>
          </a:p>
          <a:p>
            <a:pPr marL="342920" indent="-342920">
              <a:buAutoNum type="arabicPeriod"/>
            </a:pPr>
            <a:r>
              <a:rPr lang="ru-RU" sz="2100" dirty="0">
                <a:latin typeface="Times New Roman" panose="02020603050405020304" pitchFamily="18" charset="0"/>
                <a:cs typeface="Times New Roman" panose="02020603050405020304" pitchFamily="18" charset="0"/>
              </a:rPr>
              <a:t>….удержание курса национальной валюты.</a:t>
            </a:r>
          </a:p>
        </p:txBody>
      </p:sp>
      <p:sp>
        <p:nvSpPr>
          <p:cNvPr id="36" name="Скругленный прямоугольник 35"/>
          <p:cNvSpPr/>
          <p:nvPr/>
        </p:nvSpPr>
        <p:spPr>
          <a:xfrm>
            <a:off x="1085436" y="2535807"/>
            <a:ext cx="12962804" cy="2625624"/>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dirty="0">
              <a:solidFill>
                <a:srgbClr val="FFFFFF"/>
              </a:solidFill>
              <a:latin typeface="Times New Roman" panose="02020603050405020304" pitchFamily="18" charset="0"/>
              <a:cs typeface="Times New Roman" panose="02020603050405020304" pitchFamily="18" charset="0"/>
            </a:endParaRPr>
          </a:p>
        </p:txBody>
      </p:sp>
      <p:grpSp>
        <p:nvGrpSpPr>
          <p:cNvPr id="9" name="Группа 9">
            <a:extLst>
              <a:ext uri="{FF2B5EF4-FFF2-40B4-BE49-F238E27FC236}">
                <a16:creationId xmlns:a16="http://schemas.microsoft.com/office/drawing/2014/main" id="{67432F67-5855-45F8-963E-7CA5064E82ED}"/>
              </a:ext>
            </a:extLst>
          </p:cNvPr>
          <p:cNvGrpSpPr/>
          <p:nvPr/>
        </p:nvGrpSpPr>
        <p:grpSpPr>
          <a:xfrm>
            <a:off x="1" y="0"/>
            <a:ext cx="15079662" cy="1694235"/>
            <a:chOff x="182470" y="0"/>
            <a:chExt cx="9506607" cy="1213945"/>
          </a:xfrm>
        </p:grpSpPr>
        <p:sp>
          <p:nvSpPr>
            <p:cNvPr id="10" name="Скругленный прямоугольник 38">
              <a:extLst>
                <a:ext uri="{FF2B5EF4-FFF2-40B4-BE49-F238E27FC236}">
                  <a16:creationId xmlns:a16="http://schemas.microsoft.com/office/drawing/2014/main" id="{AA91EDCC-BA14-48FA-B429-78DF28323E8E}"/>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17 (4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1" name="Picture 3" descr="C:\Users\AV\Desktop\logo-nbrb.png">
              <a:extLst>
                <a:ext uri="{FF2B5EF4-FFF2-40B4-BE49-F238E27FC236}">
                  <a16:creationId xmlns:a16="http://schemas.microsoft.com/office/drawing/2014/main" id="{6AAE92A0-19FC-46B6-A8F5-C8A960B60E1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2030639" y="9057411"/>
            <a:ext cx="11072396" cy="582568"/>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r>
              <a:rPr lang="ru-RU"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Ответ номер: </a:t>
            </a:r>
            <a:r>
              <a:rPr lang="ru-RU" sz="2100" dirty="0">
                <a:solidFill>
                  <a:schemeClr val="tx1"/>
                </a:solidFill>
                <a:latin typeface="Times New Roman" panose="02020603050405020304" pitchFamily="18" charset="0"/>
                <a:cs typeface="Times New Roman" panose="02020603050405020304" pitchFamily="18" charset="0"/>
              </a:rPr>
              <a:t>1–Е, 2–В, 3–Б, 4–З, 5–Д, 6–А, 7–Ж, 8–Г.</a:t>
            </a:r>
          </a:p>
          <a:p>
            <a:pPr indent="337204">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476973" y="2376006"/>
            <a:ext cx="12530711" cy="3370153"/>
          </a:xfrm>
          <a:prstGeom prst="rect">
            <a:avLst/>
          </a:prstGeom>
        </p:spPr>
        <p:txBody>
          <a:bodyPr wrap="square" lIns="68582" tIns="34290" rIns="68582" bIns="34290">
            <a:spAutoFit/>
          </a:bodyPr>
          <a:lstStyle/>
          <a:p>
            <a:r>
              <a:rPr lang="ru-RU" sz="1950" dirty="0">
                <a:latin typeface="Times New Roman" panose="02020603050405020304" pitchFamily="18" charset="0"/>
                <a:cs typeface="Times New Roman" panose="02020603050405020304" pitchFamily="18" charset="0"/>
              </a:rPr>
              <a:t>	В приведенном ниже тексте пропущены слова и словосочетания. Выберите из предлагаемого списка слова или словосочетания, которые необходимо вставить на место пропусков в правильном падеже. Ответ запишите в виде последовательности цифр и букв (например, 1–А, 2–Б).</a:t>
            </a:r>
          </a:p>
          <a:p>
            <a:pPr algn="just"/>
            <a:r>
              <a:rPr lang="ru-RU" sz="1950" dirty="0">
                <a:latin typeface="Times New Roman" panose="02020603050405020304" pitchFamily="18" charset="0"/>
                <a:cs typeface="Times New Roman" panose="02020603050405020304" pitchFamily="18" charset="0"/>
              </a:rPr>
              <a:t>	Исключительным правом на (1) _________ _________в обращение обладает Национальный банк. Это одна из важнейших задач Национального банка – поддержание (2) ___________ _________ денег в экономике. Так, чтобы их было достаточно, и в то же время не было излишков. Если допустить здесь ошибку, экономика может столкнуться с высокой (3) __________ или замедлением (4) __________ __________. Центральный банк государства решает, сколько денег в целом (наличных и безналичных) требуется (5) ________ _________на основе специальных прогнозов и расчетов. После чего приступает к работе с (6) ___________: если денег (7) _________ _________, то он предоставляет их банкам в долг, а если (8) _________ _________– занимает у них. Благодаря этому деньги либо попадают в оборот, либо изымаются из него.</a:t>
            </a:r>
          </a:p>
        </p:txBody>
      </p:sp>
      <p:sp>
        <p:nvSpPr>
          <p:cNvPr id="35" name="Прямоугольник 34"/>
          <p:cNvSpPr/>
          <p:nvPr/>
        </p:nvSpPr>
        <p:spPr>
          <a:xfrm>
            <a:off x="6315695" y="5570484"/>
            <a:ext cx="4699017" cy="2654573"/>
          </a:xfrm>
          <a:prstGeom prst="rect">
            <a:avLst/>
          </a:prstGeom>
        </p:spPr>
        <p:txBody>
          <a:bodyPr wrap="square" lIns="68582" tIns="34290" rIns="68582" bIns="34290">
            <a:spAutoFit/>
          </a:bodyPr>
          <a:lstStyle/>
          <a:p>
            <a:r>
              <a:rPr lang="ru-RU" sz="2100" dirty="0">
                <a:latin typeface="Times New Roman" panose="02020603050405020304" pitchFamily="18" charset="0"/>
                <a:cs typeface="Times New Roman" panose="02020603050405020304" pitchFamily="18" charset="0"/>
              </a:rPr>
              <a:t>A. банки</a:t>
            </a:r>
          </a:p>
          <a:p>
            <a:r>
              <a:rPr lang="ru-RU" sz="2100" dirty="0">
                <a:latin typeface="Times New Roman" panose="02020603050405020304" pitchFamily="18" charset="0"/>
                <a:cs typeface="Times New Roman" panose="02020603050405020304" pitchFamily="18" charset="0"/>
              </a:rPr>
              <a:t>Б. инфляция</a:t>
            </a:r>
          </a:p>
          <a:p>
            <a:r>
              <a:rPr lang="ru-RU" sz="2100" dirty="0">
                <a:latin typeface="Times New Roman" panose="02020603050405020304" pitchFamily="18" charset="0"/>
                <a:cs typeface="Times New Roman" panose="02020603050405020304" pitchFamily="18" charset="0"/>
              </a:rPr>
              <a:t>В. оптимальное количество</a:t>
            </a:r>
          </a:p>
          <a:p>
            <a:r>
              <a:rPr lang="ru-RU" sz="2100" dirty="0">
                <a:latin typeface="Times New Roman" panose="02020603050405020304" pitchFamily="18" charset="0"/>
                <a:cs typeface="Times New Roman" panose="02020603050405020304" pitchFamily="18" charset="0"/>
              </a:rPr>
              <a:t>Г. слишком много </a:t>
            </a:r>
          </a:p>
          <a:p>
            <a:r>
              <a:rPr lang="ru-RU" sz="2100" dirty="0">
                <a:latin typeface="Times New Roman" panose="02020603050405020304" pitchFamily="18" charset="0"/>
                <a:cs typeface="Times New Roman" panose="02020603050405020304" pitchFamily="18" charset="0"/>
              </a:rPr>
              <a:t>Д. экономика страны </a:t>
            </a:r>
          </a:p>
          <a:p>
            <a:r>
              <a:rPr lang="ru-RU" sz="2100" dirty="0">
                <a:latin typeface="Times New Roman" panose="02020603050405020304" pitchFamily="18" charset="0"/>
                <a:cs typeface="Times New Roman" panose="02020603050405020304" pitchFamily="18" charset="0"/>
              </a:rPr>
              <a:t>Е. выпуск денег</a:t>
            </a:r>
          </a:p>
          <a:p>
            <a:r>
              <a:rPr lang="ru-RU" sz="2100" dirty="0">
                <a:latin typeface="Times New Roman" panose="02020603050405020304" pitchFamily="18" charset="0"/>
                <a:cs typeface="Times New Roman" panose="02020603050405020304" pitchFamily="18" charset="0"/>
              </a:rPr>
              <a:t>Ж. не хватает</a:t>
            </a:r>
          </a:p>
          <a:p>
            <a:r>
              <a:rPr lang="ru-RU" sz="2100" dirty="0">
                <a:latin typeface="Times New Roman" panose="02020603050405020304" pitchFamily="18" charset="0"/>
                <a:cs typeface="Times New Roman" panose="02020603050405020304" pitchFamily="18" charset="0"/>
              </a:rPr>
              <a:t>З. экономический рост</a:t>
            </a:r>
          </a:p>
        </p:txBody>
      </p:sp>
      <p:sp>
        <p:nvSpPr>
          <p:cNvPr id="36" name="Скругленный прямоугольник 35"/>
          <p:cNvSpPr/>
          <p:nvPr/>
        </p:nvSpPr>
        <p:spPr>
          <a:xfrm>
            <a:off x="1203127" y="2126283"/>
            <a:ext cx="13448910" cy="6157332"/>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9" name="Группа 9">
            <a:extLst>
              <a:ext uri="{FF2B5EF4-FFF2-40B4-BE49-F238E27FC236}">
                <a16:creationId xmlns:a16="http://schemas.microsoft.com/office/drawing/2014/main" id="{1101327E-5E33-432E-ADB0-298C6BB6B045}"/>
              </a:ext>
            </a:extLst>
          </p:cNvPr>
          <p:cNvGrpSpPr/>
          <p:nvPr/>
        </p:nvGrpSpPr>
        <p:grpSpPr>
          <a:xfrm>
            <a:off x="1" y="0"/>
            <a:ext cx="15079662" cy="1694235"/>
            <a:chOff x="182470" y="0"/>
            <a:chExt cx="9506607" cy="1213945"/>
          </a:xfrm>
        </p:grpSpPr>
        <p:sp>
          <p:nvSpPr>
            <p:cNvPr id="10" name="Скругленный прямоугольник 38">
              <a:extLst>
                <a:ext uri="{FF2B5EF4-FFF2-40B4-BE49-F238E27FC236}">
                  <a16:creationId xmlns:a16="http://schemas.microsoft.com/office/drawing/2014/main" id="{A1139C9F-6CA5-4067-95F2-A280D61A6A6E}"/>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18 (4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1" name="Picture 3" descr="C:\Users\AV\Desktop\logo-nbrb.png">
              <a:extLst>
                <a:ext uri="{FF2B5EF4-FFF2-40B4-BE49-F238E27FC236}">
                  <a16:creationId xmlns:a16="http://schemas.microsoft.com/office/drawing/2014/main" id="{E8A2C19A-AED1-4ED5-8BFD-8A7282516C7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Прямоугольник 6"/>
          <p:cNvSpPr/>
          <p:nvPr/>
        </p:nvSpPr>
        <p:spPr>
          <a:xfrm>
            <a:off x="3759013" y="2641684"/>
            <a:ext cx="5894255" cy="814775"/>
          </a:xfrm>
          <a:prstGeom prst="rect">
            <a:avLst/>
          </a:prstGeom>
        </p:spPr>
        <p:txBody>
          <a:bodyPr wrap="square" lIns="68582" tIns="34290" rIns="68582" bIns="34290">
            <a:spAutoFit/>
          </a:bodyPr>
          <a:lstStyle/>
          <a:p>
            <a:pPr indent="337681" algn="ctr">
              <a:lnSpc>
                <a:spcPct val="115000"/>
              </a:lnSpc>
            </a:pPr>
            <a:r>
              <a:rPr lang="ru-RU" sz="2175" b="1" i="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Тема 1. Личные финансы.</a:t>
            </a:r>
            <a:endParaRPr lang="ru-RU" sz="2175" b="1"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indent="337681" algn="ctr">
              <a:lnSpc>
                <a:spcPct val="115000"/>
              </a:lnSpc>
            </a:pPr>
            <a:r>
              <a:rPr lang="ru-RU" sz="2175" b="1" dirty="0">
                <a:latin typeface="Times New Roman" panose="02020603050405020304" pitchFamily="18" charset="0"/>
                <a:ea typeface="Calibri" panose="020F0502020204030204" pitchFamily="34" charset="0"/>
                <a:cs typeface="Times New Roman" panose="02020603050405020304" pitchFamily="18" charset="0"/>
              </a:rPr>
              <a:t> </a:t>
            </a:r>
            <a:endParaRPr lang="ru-RU" sz="2175"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25" name="Блок-схема: альтернативный процесс 24"/>
          <p:cNvSpPr/>
          <p:nvPr/>
        </p:nvSpPr>
        <p:spPr>
          <a:xfrm>
            <a:off x="1058430" y="6842932"/>
            <a:ext cx="13007347" cy="2322502"/>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endParaRPr lang="ru-RU"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just"/>
            <a:r>
              <a:rPr lang="ru-RU"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Ответ номер 3.</a:t>
            </a:r>
            <a:r>
              <a:rPr lang="ru-RU" sz="2100" dirty="0">
                <a:solidFill>
                  <a:schemeClr val="tx1"/>
                </a:solidFill>
                <a:latin typeface="Times New Roman" panose="02020603050405020304" pitchFamily="18" charset="0"/>
                <a:cs typeface="Times New Roman" panose="02020603050405020304" pitchFamily="18" charset="0"/>
              </a:rPr>
              <a:t> Артем работал в 2 раза больше Славы, значит 840/3=280. Получается, что 560 получает Артем, а 280 – Слава. На обеды они потратили 120 рублей, причем 2/3 суммы (80 рублей) заплатил Слава, а Артем заплатил 1/3 (40 рублей). Если они должны заплатить за обеды поровну (по 60 рублей), то Артем должен Славе 20 рублей. </a:t>
            </a:r>
            <a:endParaRPr lang="ru-BY" sz="2100" dirty="0">
              <a:solidFill>
                <a:schemeClr val="tx1"/>
              </a:solidFill>
              <a:latin typeface="Times New Roman" panose="02020603050405020304" pitchFamily="18" charset="0"/>
              <a:cs typeface="Times New Roman" panose="02020603050405020304" pitchFamily="18" charset="0"/>
            </a:endParaRPr>
          </a:p>
          <a:p>
            <a:pPr algn="just"/>
            <a:r>
              <a:rPr lang="ru-RU" sz="2100" dirty="0">
                <a:solidFill>
                  <a:schemeClr val="tx1"/>
                </a:solidFill>
                <a:latin typeface="Times New Roman" panose="02020603050405020304" pitchFamily="18" charset="0"/>
                <a:cs typeface="Times New Roman" panose="02020603050405020304" pitchFamily="18" charset="0"/>
              </a:rPr>
              <a:t>	Получается, что свои 20 рублей из полагающейся оплаты Артем отдаст Славе, и, значит, Артем получит 540 рублей, а Слава 300 рублей.</a:t>
            </a:r>
          </a:p>
          <a:p>
            <a:pPr indent="337204">
              <a:lnSpc>
                <a:spcPct val="115000"/>
              </a:lnSpc>
            </a:pPr>
            <a:endParaRPr lang="ru-RU"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29" name="Прямоугольник 28"/>
          <p:cNvSpPr/>
          <p:nvPr/>
        </p:nvSpPr>
        <p:spPr>
          <a:xfrm>
            <a:off x="1706569" y="3455921"/>
            <a:ext cx="11720536" cy="1685077"/>
          </a:xfrm>
          <a:prstGeom prst="rect">
            <a:avLst/>
          </a:prstGeom>
        </p:spPr>
        <p:txBody>
          <a:bodyPr wrap="square" lIns="68582" tIns="34290" rIns="68582" bIns="34290">
            <a:spAutoFit/>
          </a:bodyPr>
          <a:lstStyle/>
          <a:p>
            <a:pPr algn="just"/>
            <a:r>
              <a:rPr lang="en-US" sz="2100" dirty="0">
                <a:latin typeface="Times New Roman" panose="02020603050405020304" pitchFamily="18" charset="0"/>
                <a:cs typeface="Times New Roman" panose="02020603050405020304" pitchFamily="18" charset="0"/>
              </a:rPr>
              <a:t>	</a:t>
            </a:r>
            <a:r>
              <a:rPr lang="ru-RU" sz="2100" dirty="0">
                <a:latin typeface="Times New Roman" panose="02020603050405020304" pitchFamily="18" charset="0"/>
                <a:cs typeface="Times New Roman" panose="02020603050405020304" pitchFamily="18" charset="0"/>
              </a:rPr>
              <a:t>За работу над проектом друзья Артем и Слава получили 840 рублей на двоих. При этом Артем сделал 2/3 работ, остальное – Слава. Во время работы они заказывали на обед пиццу или пирог и делили поровну. Всего за период работы над проектом за обеды они заплатили 120 рублей, причем 2/3 из них внес Слава, остальные – Артем. Как должны они распределить между собой полученный доход с учетом вклада в выполнение проекта и расходов на обеды?</a:t>
            </a:r>
          </a:p>
        </p:txBody>
      </p:sp>
      <p:sp>
        <p:nvSpPr>
          <p:cNvPr id="35" name="Прямоугольник 34"/>
          <p:cNvSpPr/>
          <p:nvPr/>
        </p:nvSpPr>
        <p:spPr>
          <a:xfrm>
            <a:off x="4056078" y="5276942"/>
            <a:ext cx="6967507" cy="1038746"/>
          </a:xfrm>
          <a:prstGeom prst="rect">
            <a:avLst/>
          </a:prstGeom>
        </p:spPr>
        <p:txBody>
          <a:bodyPr wrap="square" lIns="68582" tIns="34290" rIns="68582" bIns="34290">
            <a:spAutoFit/>
          </a:bodyPr>
          <a:lstStyle/>
          <a:p>
            <a:pPr indent="-257190">
              <a:buAutoNum type="arabicPeriod"/>
            </a:pPr>
            <a:r>
              <a:rPr lang="ru-RU" sz="2100" dirty="0">
                <a:latin typeface="Times New Roman" panose="02020603050405020304" pitchFamily="18" charset="0"/>
                <a:cs typeface="Times New Roman" panose="02020603050405020304" pitchFamily="18" charset="0"/>
              </a:rPr>
              <a:t>Слава получает 210 рублей, а Артем 630 рублей.</a:t>
            </a:r>
          </a:p>
          <a:p>
            <a:pPr indent="-257190">
              <a:buAutoNum type="arabicPeriod"/>
            </a:pPr>
            <a:r>
              <a:rPr lang="ru-RU" sz="2100" dirty="0">
                <a:latin typeface="Times New Roman" panose="02020603050405020304" pitchFamily="18" charset="0"/>
                <a:cs typeface="Times New Roman" panose="02020603050405020304" pitchFamily="18" charset="0"/>
              </a:rPr>
              <a:t>Слава получает 2</a:t>
            </a:r>
            <a:r>
              <a:rPr lang="en-US" sz="2100" dirty="0">
                <a:latin typeface="Times New Roman" panose="02020603050405020304" pitchFamily="18" charset="0"/>
                <a:cs typeface="Times New Roman" panose="02020603050405020304" pitchFamily="18" charset="0"/>
              </a:rPr>
              <a:t>8</a:t>
            </a:r>
            <a:r>
              <a:rPr lang="ru-RU" sz="2100" dirty="0">
                <a:latin typeface="Times New Roman" panose="02020603050405020304" pitchFamily="18" charset="0"/>
                <a:cs typeface="Times New Roman" panose="02020603050405020304" pitchFamily="18" charset="0"/>
              </a:rPr>
              <a:t>0 рублей, а Артем </a:t>
            </a:r>
            <a:r>
              <a:rPr lang="en-US" sz="2100" dirty="0">
                <a:latin typeface="Times New Roman" panose="02020603050405020304" pitchFamily="18" charset="0"/>
                <a:cs typeface="Times New Roman" panose="02020603050405020304" pitchFamily="18" charset="0"/>
              </a:rPr>
              <a:t>56</a:t>
            </a:r>
            <a:r>
              <a:rPr lang="ru-RU" sz="2100" dirty="0">
                <a:latin typeface="Times New Roman" panose="02020603050405020304" pitchFamily="18" charset="0"/>
                <a:cs typeface="Times New Roman" panose="02020603050405020304" pitchFamily="18" charset="0"/>
              </a:rPr>
              <a:t>0 рублей.</a:t>
            </a:r>
          </a:p>
          <a:p>
            <a:pPr indent="-257190">
              <a:buAutoNum type="arabicPeriod"/>
            </a:pPr>
            <a:r>
              <a:rPr lang="ru-RU" sz="2100" u="sng" dirty="0">
                <a:latin typeface="Times New Roman" panose="02020603050405020304" pitchFamily="18" charset="0"/>
                <a:cs typeface="Times New Roman" panose="02020603050405020304" pitchFamily="18" charset="0"/>
              </a:rPr>
              <a:t>Слава получает 300 рублей, а Артем 540 рублей.</a:t>
            </a:r>
          </a:p>
        </p:txBody>
      </p:sp>
      <p:sp>
        <p:nvSpPr>
          <p:cNvPr id="36" name="Скругленный прямоугольник 35"/>
          <p:cNvSpPr/>
          <p:nvPr/>
        </p:nvSpPr>
        <p:spPr>
          <a:xfrm>
            <a:off x="1058429" y="3296883"/>
            <a:ext cx="13007348" cy="3190821"/>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38" name="Группа 9"/>
          <p:cNvGrpSpPr/>
          <p:nvPr/>
        </p:nvGrpSpPr>
        <p:grpSpPr>
          <a:xfrm>
            <a:off x="-1" y="-24402"/>
            <a:ext cx="15079663" cy="1932965"/>
            <a:chOff x="182470" y="0"/>
            <a:chExt cx="9506607" cy="1213945"/>
          </a:xfrm>
        </p:grpSpPr>
        <p:sp>
          <p:nvSpPr>
            <p:cNvPr id="39" name="Скругленный прямоугольник 38"/>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1 (4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40" name="Picture 3" descr="C:\Users\AV\Desktop\logo-nbrb.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48862" y="131676"/>
              <a:ext cx="1229031"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220464" y="7140641"/>
            <a:ext cx="12827775" cy="2144296"/>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gn="just">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gn="just">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gn="just">
              <a:lnSpc>
                <a:spcPct val="115000"/>
              </a:lnSpc>
            </a:pPr>
            <a:r>
              <a:rPr lang="ru-RU" sz="2100" b="1" dirty="0">
                <a:solidFill>
                  <a:schemeClr val="tx1"/>
                </a:solidFill>
                <a:latin typeface="Times New Roman" panose="02020603050405020304" pitchFamily="18" charset="0"/>
                <a:cs typeface="Times New Roman" panose="02020603050405020304" pitchFamily="18" charset="0"/>
              </a:rPr>
              <a:t>Ответ номер 1.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Нет, моральный вред по условиям обязательного страхования гражданской ответственности владельцев транспортных средств возмещению не подлежит.</a:t>
            </a:r>
          </a:p>
          <a:p>
            <a:pPr indent="337204" algn="just">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Часть первая пункта 180 Положения о страховой деятельности в Республике Беларусь, утвержденного Указом Президента Республики Беларусь от 25 августа 2006 г. № 530.</a:t>
            </a:r>
          </a:p>
          <a:p>
            <a:pPr indent="337204" algn="just">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gn="just">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gn="just">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220464" y="3096561"/>
            <a:ext cx="12420641" cy="2331407"/>
          </a:xfrm>
          <a:prstGeom prst="rect">
            <a:avLst/>
          </a:prstGeom>
        </p:spPr>
        <p:txBody>
          <a:bodyPr wrap="square" lIns="68582" tIns="34290" rIns="68582" bIns="34290">
            <a:spAutoFit/>
          </a:bodyPr>
          <a:lstStyle/>
          <a:p>
            <a:pPr algn="just"/>
            <a:r>
              <a:rPr lang="ru-RU" sz="2100" dirty="0">
                <a:latin typeface="Times New Roman" panose="02020603050405020304" pitchFamily="18" charset="0"/>
                <a:cs typeface="Times New Roman" panose="02020603050405020304" pitchFamily="18" charset="0"/>
              </a:rPr>
              <a:t>    </a:t>
            </a:r>
          </a:p>
          <a:p>
            <a:pPr algn="just"/>
            <a:r>
              <a:rPr lang="ru-RU" sz="2100" dirty="0">
                <a:latin typeface="Times New Roman" panose="02020603050405020304" pitchFamily="18" charset="0"/>
                <a:cs typeface="Times New Roman" panose="02020603050405020304" pitchFamily="18" charset="0"/>
              </a:rPr>
              <a:t>    Антон на своем автомобиле попал в ДТП, виновником которого он не является. У Антона имеется полис обязательного страхования гражданской ответственности владельцев транспортных средств, в соответствии с которым он получит возмещение за ремонт автомобиля. Но Антон хочет, чтобы страховая компания еще возместила ему моральный вред за его переживания и потраченное время. Подлежит ли возмещению моральный вред по условиям обязательного страхования гражданской ответственности владельцев транспортных средств?</a:t>
            </a:r>
          </a:p>
        </p:txBody>
      </p:sp>
      <p:sp>
        <p:nvSpPr>
          <p:cNvPr id="35" name="Прямоугольник 34"/>
          <p:cNvSpPr/>
          <p:nvPr/>
        </p:nvSpPr>
        <p:spPr>
          <a:xfrm>
            <a:off x="3272908" y="5436921"/>
            <a:ext cx="10368197" cy="1361911"/>
          </a:xfrm>
          <a:prstGeom prst="rect">
            <a:avLst/>
          </a:prstGeom>
        </p:spPr>
        <p:txBody>
          <a:bodyPr wrap="square" lIns="68582" tIns="34290" rIns="68582" bIns="34290">
            <a:spAutoFit/>
          </a:bodyPr>
          <a:lstStyle/>
          <a:p>
            <a:pPr marL="342920" indent="-342920">
              <a:buAutoNum type="arabicPeriod"/>
            </a:pPr>
            <a:r>
              <a:rPr lang="ru-RU" sz="2100" u="sng" dirty="0">
                <a:latin typeface="Times New Roman" panose="02020603050405020304" pitchFamily="18" charset="0"/>
                <a:cs typeface="Times New Roman" panose="02020603050405020304" pitchFamily="18" charset="0"/>
              </a:rPr>
              <a:t>Нет, не подлежит.</a:t>
            </a:r>
          </a:p>
          <a:p>
            <a:pPr marL="342920" indent="-342920">
              <a:buAutoNum type="arabicPeriod"/>
            </a:pPr>
            <a:r>
              <a:rPr lang="ru-RU" sz="2100" dirty="0">
                <a:latin typeface="Times New Roman" panose="02020603050405020304" pitchFamily="18" charset="0"/>
                <a:cs typeface="Times New Roman" panose="02020603050405020304" pitchFamily="18" charset="0"/>
              </a:rPr>
              <a:t>Да, страховая компания возместит моральный вред.</a:t>
            </a:r>
          </a:p>
          <a:p>
            <a:pPr marL="342920" indent="-342920">
              <a:buAutoNum type="arabicPeriod"/>
            </a:pPr>
            <a:r>
              <a:rPr lang="ru-RU" sz="2100" dirty="0">
                <a:latin typeface="Times New Roman" panose="02020603050405020304" pitchFamily="18" charset="0"/>
                <a:cs typeface="Times New Roman" panose="02020603050405020304" pitchFamily="18" charset="0"/>
              </a:rPr>
              <a:t>Да, но Антону следует направить в течение 10 дней с момента ДТП </a:t>
            </a:r>
          </a:p>
          <a:p>
            <a:r>
              <a:rPr lang="ru-RU" sz="2100" dirty="0">
                <a:latin typeface="Times New Roman" panose="02020603050405020304" pitchFamily="18" charset="0"/>
                <a:cs typeface="Times New Roman" panose="02020603050405020304" pitchFamily="18" charset="0"/>
              </a:rPr>
              <a:t>соответствующее письменной заявление в страховую компанию.</a:t>
            </a:r>
          </a:p>
        </p:txBody>
      </p:sp>
      <p:sp>
        <p:nvSpPr>
          <p:cNvPr id="36" name="Скругленный прямоугольник 35"/>
          <p:cNvSpPr/>
          <p:nvPr/>
        </p:nvSpPr>
        <p:spPr>
          <a:xfrm>
            <a:off x="1031423" y="3332172"/>
            <a:ext cx="13016816" cy="3561276"/>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sp>
        <p:nvSpPr>
          <p:cNvPr id="9" name="Прямоугольник 8"/>
          <p:cNvSpPr/>
          <p:nvPr/>
        </p:nvSpPr>
        <p:spPr>
          <a:xfrm>
            <a:off x="4299471" y="2105816"/>
            <a:ext cx="5894255" cy="814775"/>
          </a:xfrm>
          <a:prstGeom prst="rect">
            <a:avLst/>
          </a:prstGeom>
        </p:spPr>
        <p:txBody>
          <a:bodyPr wrap="square" lIns="68582" tIns="34290" rIns="68582" bIns="34290">
            <a:spAutoFit/>
          </a:bodyPr>
          <a:lstStyle/>
          <a:p>
            <a:pPr indent="337681" algn="ctr">
              <a:lnSpc>
                <a:spcPct val="115000"/>
              </a:lnSpc>
            </a:pPr>
            <a:r>
              <a:rPr lang="ru-RU" sz="2175" b="1" i="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Тема 7. Страхование</a:t>
            </a:r>
            <a:endParaRPr lang="ru-RU" sz="2175" b="1"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indent="337681" algn="ctr">
              <a:lnSpc>
                <a:spcPct val="115000"/>
              </a:lnSpc>
            </a:pPr>
            <a:r>
              <a:rPr lang="ru-RU" sz="2175" b="1" dirty="0">
                <a:latin typeface="Times New Roman" panose="02020603050405020304" pitchFamily="18" charset="0"/>
                <a:ea typeface="Calibri" panose="020F0502020204030204" pitchFamily="34" charset="0"/>
                <a:cs typeface="Times New Roman" panose="02020603050405020304" pitchFamily="18" charset="0"/>
              </a:rPr>
              <a:t> </a:t>
            </a:r>
            <a:endParaRPr lang="ru-RU" sz="2175" b="1"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10" name="Группа 9">
            <a:extLst>
              <a:ext uri="{FF2B5EF4-FFF2-40B4-BE49-F238E27FC236}">
                <a16:creationId xmlns:a16="http://schemas.microsoft.com/office/drawing/2014/main" id="{41AE30DB-20D2-45C9-A12E-B4C56ACE647E}"/>
              </a:ext>
            </a:extLst>
          </p:cNvPr>
          <p:cNvGrpSpPr/>
          <p:nvPr/>
        </p:nvGrpSpPr>
        <p:grpSpPr>
          <a:xfrm>
            <a:off x="1" y="0"/>
            <a:ext cx="15079662" cy="1694235"/>
            <a:chOff x="182470" y="0"/>
            <a:chExt cx="9506607" cy="1213945"/>
          </a:xfrm>
        </p:grpSpPr>
        <p:sp>
          <p:nvSpPr>
            <p:cNvPr id="11" name="Скругленный прямоугольник 38">
              <a:extLst>
                <a:ext uri="{FF2B5EF4-FFF2-40B4-BE49-F238E27FC236}">
                  <a16:creationId xmlns:a16="http://schemas.microsoft.com/office/drawing/2014/main" id="{A43559FC-2837-456E-9C7E-A0E9ED672EC1}"/>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19 (3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2" name="Picture 3" descr="C:\Users\AV\Desktop\logo-nbrb.png">
              <a:extLst>
                <a:ext uri="{FF2B5EF4-FFF2-40B4-BE49-F238E27FC236}">
                  <a16:creationId xmlns:a16="http://schemas.microsoft.com/office/drawing/2014/main" id="{5F10C42A-BFCF-44FF-B72F-EFC3506CAD6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989606" y="6373653"/>
            <a:ext cx="13139651" cy="331800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gn="just">
              <a:lnSpc>
                <a:spcPct val="115000"/>
              </a:lnSpc>
            </a:pPr>
            <a:r>
              <a:rPr lang="ru-RU" sz="1875"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Ответ номер 2. </a:t>
            </a:r>
            <a:r>
              <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Тариф накопительного взноса для работника может составлять от 1 до 10 процентов (включительно) фактического заработка. Государственная поддержка осуществляется соразмерно взносу работника, но не более 3 процентов.</a:t>
            </a:r>
          </a:p>
          <a:p>
            <a:pPr indent="337204" algn="just">
              <a:lnSpc>
                <a:spcPct val="115000"/>
              </a:lnSpc>
            </a:pPr>
            <a:r>
              <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Итоговая сумма поступлений на накопительный пенсионный счет Антона составит:</a:t>
            </a:r>
          </a:p>
          <a:p>
            <a:pPr indent="337204" algn="just">
              <a:lnSpc>
                <a:spcPct val="115000"/>
              </a:lnSpc>
            </a:pPr>
            <a:r>
              <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1500/100*4 = 60 рублей – сумма, которую будет уплачивать Антон.</a:t>
            </a:r>
          </a:p>
          <a:p>
            <a:pPr indent="337204" algn="just">
              <a:lnSpc>
                <a:spcPct val="115000"/>
              </a:lnSpc>
            </a:pPr>
            <a:r>
              <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1500/100*3 = 45 рублей – сумма, которая будет оплачиваться государством (перечисляться работодателем на накопительный счет Антона за счет уменьшения средств, обязательных к перечислению в ФСЗН на соразмерную сумму)</a:t>
            </a:r>
          </a:p>
          <a:p>
            <a:pPr indent="337204" algn="just">
              <a:lnSpc>
                <a:spcPct val="115000"/>
              </a:lnSpc>
            </a:pPr>
            <a:r>
              <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60+45 = 105 – сумма ежемесячных поступлений на счет накопительной пенсии Антона.</a:t>
            </a:r>
          </a:p>
          <a:p>
            <a:pPr indent="337204" algn="just">
              <a:lnSpc>
                <a:spcPct val="115000"/>
              </a:lnSpc>
            </a:pPr>
            <a:r>
              <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Указ Президента Республики Беларусь от 27 сентября 2021 г. № 367 </a:t>
            </a:r>
            <a:r>
              <a:rPr lang="ru-RU" sz="1875" dirty="0">
                <a:solidFill>
                  <a:schemeClr val="tx1"/>
                </a:solidFill>
                <a:latin typeface="Times New Roman" panose="02020603050405020304" pitchFamily="18" charset="0"/>
                <a:cs typeface="Times New Roman" panose="02020603050405020304" pitchFamily="18" charset="0"/>
              </a:rPr>
              <a:t>"</a:t>
            </a:r>
            <a:r>
              <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 добровольном страховании      дополнительной накопительной пенсии“.</a:t>
            </a:r>
            <a:endParaRPr lang="ru-RU" sz="1875"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544534" y="2884749"/>
            <a:ext cx="12044606" cy="2562240"/>
          </a:xfrm>
          <a:prstGeom prst="rect">
            <a:avLst/>
          </a:prstGeom>
        </p:spPr>
        <p:txBody>
          <a:bodyPr wrap="square" lIns="68582" tIns="34290" rIns="68582" bIns="34290">
            <a:spAutoFit/>
          </a:bodyPr>
          <a:lstStyle/>
          <a:p>
            <a:pPr algn="just"/>
            <a:r>
              <a:rPr lang="ru-RU" sz="2025" dirty="0">
                <a:latin typeface="Times New Roman" panose="02020603050405020304" pitchFamily="18" charset="0"/>
                <a:cs typeface="Times New Roman" panose="02020603050405020304" pitchFamily="18" charset="0"/>
              </a:rPr>
              <a:t>   Антон давно задумывался о добровольном пенсионном страховании. И вот на работе ему предложили воспользоваться программой добровольного страхования дополнительной пенсии с финансовой поддержкой государства – когда работник уплачивает из своей заработной платы дополнительный взнос на будущую накопительную пенсию, и тогда часть взносов на эту пенсию оплачивается из государственных средств.</a:t>
            </a:r>
          </a:p>
          <a:p>
            <a:pPr algn="just"/>
            <a:r>
              <a:rPr lang="ru-RU" sz="2025" dirty="0">
                <a:latin typeface="Times New Roman" panose="02020603050405020304" pitchFamily="18" charset="0"/>
                <a:cs typeface="Times New Roman" panose="02020603050405020304" pitchFamily="18" charset="0"/>
              </a:rPr>
              <a:t>	Заработная плата Антона 1500 рублей в месяц. Какая сумма будет поступать на счет накопительной пенсии, если Антон решил отчислять 4 процента своей заработной платы?</a:t>
            </a:r>
          </a:p>
          <a:p>
            <a:pPr algn="just"/>
            <a:endParaRPr lang="ru-RU" sz="2025" dirty="0">
              <a:latin typeface="Times New Roman" panose="02020603050405020304" pitchFamily="18" charset="0"/>
              <a:cs typeface="Times New Roman" panose="02020603050405020304" pitchFamily="18" charset="0"/>
            </a:endParaRPr>
          </a:p>
        </p:txBody>
      </p:sp>
      <p:sp>
        <p:nvSpPr>
          <p:cNvPr id="35" name="Прямоугольник 34"/>
          <p:cNvSpPr/>
          <p:nvPr/>
        </p:nvSpPr>
        <p:spPr>
          <a:xfrm>
            <a:off x="6159469" y="5126952"/>
            <a:ext cx="7807753" cy="1004121"/>
          </a:xfrm>
          <a:prstGeom prst="rect">
            <a:avLst/>
          </a:prstGeom>
        </p:spPr>
        <p:txBody>
          <a:bodyPr wrap="square" lIns="68582" tIns="34290" rIns="68582" bIns="34290">
            <a:spAutoFit/>
          </a:bodyPr>
          <a:lstStyle/>
          <a:p>
            <a:pPr marL="342920" indent="-342920">
              <a:buAutoNum type="arabicPeriod"/>
            </a:pPr>
            <a:r>
              <a:rPr lang="ru-RU" sz="2025" dirty="0">
                <a:latin typeface="Times New Roman" panose="02020603050405020304" pitchFamily="18" charset="0"/>
                <a:cs typeface="Times New Roman" panose="02020603050405020304" pitchFamily="18" charset="0"/>
              </a:rPr>
              <a:t>60 рублей.</a:t>
            </a:r>
          </a:p>
          <a:p>
            <a:pPr marL="342920" indent="-342920">
              <a:buAutoNum type="arabicPeriod"/>
            </a:pPr>
            <a:r>
              <a:rPr lang="ru-RU" sz="2025" u="sng" dirty="0">
                <a:latin typeface="Times New Roman" panose="02020603050405020304" pitchFamily="18" charset="0"/>
                <a:cs typeface="Times New Roman" panose="02020603050405020304" pitchFamily="18" charset="0"/>
              </a:rPr>
              <a:t>105 рублей.</a:t>
            </a:r>
          </a:p>
          <a:p>
            <a:pPr marL="342920" indent="-342920">
              <a:buAutoNum type="arabicPeriod"/>
            </a:pPr>
            <a:r>
              <a:rPr lang="ru-RU" sz="2025" dirty="0">
                <a:latin typeface="Times New Roman" panose="02020603050405020304" pitchFamily="18" charset="0"/>
                <a:cs typeface="Times New Roman" panose="02020603050405020304" pitchFamily="18" charset="0"/>
              </a:rPr>
              <a:t>120 рублей.</a:t>
            </a:r>
          </a:p>
        </p:txBody>
      </p:sp>
      <p:sp>
        <p:nvSpPr>
          <p:cNvPr id="36" name="Скругленный прямоугольник 35"/>
          <p:cNvSpPr/>
          <p:nvPr/>
        </p:nvSpPr>
        <p:spPr>
          <a:xfrm>
            <a:off x="1112440" y="2847221"/>
            <a:ext cx="12908793" cy="3239548"/>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9" name="Группа 9">
            <a:extLst>
              <a:ext uri="{FF2B5EF4-FFF2-40B4-BE49-F238E27FC236}">
                <a16:creationId xmlns:a16="http://schemas.microsoft.com/office/drawing/2014/main" id="{F62DBC48-2611-4625-BE2D-A68EDA8104D1}"/>
              </a:ext>
            </a:extLst>
          </p:cNvPr>
          <p:cNvGrpSpPr/>
          <p:nvPr/>
        </p:nvGrpSpPr>
        <p:grpSpPr>
          <a:xfrm>
            <a:off x="1" y="0"/>
            <a:ext cx="15079662" cy="1694235"/>
            <a:chOff x="182470" y="0"/>
            <a:chExt cx="9506607" cy="1213945"/>
          </a:xfrm>
        </p:grpSpPr>
        <p:sp>
          <p:nvSpPr>
            <p:cNvPr id="10" name="Скругленный прямоугольник 38">
              <a:extLst>
                <a:ext uri="{FF2B5EF4-FFF2-40B4-BE49-F238E27FC236}">
                  <a16:creationId xmlns:a16="http://schemas.microsoft.com/office/drawing/2014/main" id="{3808F9C5-3569-4BEB-8859-CD82815A5ACA}"/>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20 (4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1" name="Picture 3" descr="C:\Users\AV\Desktop\logo-nbrb.png">
              <a:extLst>
                <a:ext uri="{FF2B5EF4-FFF2-40B4-BE49-F238E27FC236}">
                  <a16:creationId xmlns:a16="http://schemas.microsoft.com/office/drawing/2014/main" id="{0BFF0C0E-0F34-4E14-8326-FD2BE78E180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166453" y="6464850"/>
            <a:ext cx="12854781" cy="3132822"/>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nSpc>
                <a:spcPct val="115000"/>
              </a:lnSpc>
            </a:pPr>
            <a:endParaRPr lang="en-US" sz="2025"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endParaRPr lang="en-US" sz="2025"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r>
              <a:rPr lang="ru-RU" sz="2025" b="1" dirty="0">
                <a:solidFill>
                  <a:schemeClr val="tx1"/>
                </a:solidFill>
                <a:latin typeface="Times New Roman" panose="02020603050405020304" pitchFamily="18" charset="0"/>
                <a:cs typeface="Times New Roman" panose="02020603050405020304" pitchFamily="18" charset="0"/>
              </a:rPr>
              <a:t>Ответ номер 1. </a:t>
            </a:r>
            <a:r>
              <a:rPr lang="ru-RU" sz="202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Максимальная сумма страхового возмещения может достигать:</a:t>
            </a:r>
          </a:p>
          <a:p>
            <a:pPr indent="337204">
              <a:lnSpc>
                <a:spcPct val="115000"/>
              </a:lnSpc>
            </a:pPr>
            <a:r>
              <a:rPr lang="ru-RU" sz="202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10 000 евро – по жизни или здоровью потерпевшего, из них не более 4 000 – на возмещение расходов, связанных с погребением потерпевшего, лицам, понесшим эти расходы;</a:t>
            </a:r>
          </a:p>
          <a:p>
            <a:pPr indent="337204">
              <a:lnSpc>
                <a:spcPct val="115000"/>
              </a:lnSpc>
            </a:pPr>
            <a:r>
              <a:rPr lang="ru-RU" sz="202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10 000 евро – по имуществу потерпевших;</a:t>
            </a:r>
          </a:p>
          <a:p>
            <a:pPr indent="337204">
              <a:lnSpc>
                <a:spcPct val="115000"/>
              </a:lnSpc>
            </a:pPr>
            <a:r>
              <a:rPr lang="ru-RU" sz="202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10 000 евро – по транспортному средству резидента, заключившего договор комплексного внутреннего страхования.</a:t>
            </a:r>
          </a:p>
          <a:p>
            <a:pPr indent="337204">
              <a:lnSpc>
                <a:spcPct val="115000"/>
              </a:lnSpc>
            </a:pPr>
            <a:r>
              <a:rPr lang="ru-RU" sz="202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Глава 13 Положения о страховой деятельности в Республике Беларусь, утвержденного Указом Президента Республики Беларусь от 25 августа 2006 г. № 530.</a:t>
            </a:r>
          </a:p>
          <a:p>
            <a:pPr indent="337204">
              <a:lnSpc>
                <a:spcPct val="115000"/>
              </a:lnSpc>
            </a:pPr>
            <a:endParaRPr lang="ru-RU" sz="2025"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2025"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544534" y="2698253"/>
            <a:ext cx="12098618" cy="1361911"/>
          </a:xfrm>
          <a:prstGeom prst="rect">
            <a:avLst/>
          </a:prstGeom>
        </p:spPr>
        <p:txBody>
          <a:bodyPr wrap="square" lIns="68582" tIns="34290" rIns="68582" bIns="34290">
            <a:spAutoFit/>
          </a:bodyPr>
          <a:lstStyle/>
          <a:p>
            <a:r>
              <a:rPr lang="ru-RU" sz="2100" dirty="0">
                <a:latin typeface="Times New Roman" panose="02020603050405020304" pitchFamily="18" charset="0"/>
                <a:cs typeface="Times New Roman" panose="02020603050405020304" pitchFamily="18" charset="0"/>
              </a:rPr>
              <a:t>    Антон ездит на недорогом автомобиле эконом-класса, а его бывший одноклассник имеет дорогой спортивный автомобиль премиум-класса. Будет ли отличаться размер максимальной суммы страхового возмещения для договоров обязательного страхования гражданской ответственности для дешевых и дорогих автомобилей?</a:t>
            </a:r>
          </a:p>
        </p:txBody>
      </p:sp>
      <p:sp>
        <p:nvSpPr>
          <p:cNvPr id="35" name="Прямоугольник 34"/>
          <p:cNvSpPr/>
          <p:nvPr/>
        </p:nvSpPr>
        <p:spPr>
          <a:xfrm>
            <a:off x="3110872" y="4248677"/>
            <a:ext cx="9073963" cy="1361911"/>
          </a:xfrm>
          <a:prstGeom prst="rect">
            <a:avLst/>
          </a:prstGeom>
        </p:spPr>
        <p:txBody>
          <a:bodyPr wrap="square" lIns="68582" tIns="34290" rIns="68582" bIns="34290">
            <a:spAutoFit/>
          </a:bodyPr>
          <a:lstStyle/>
          <a:p>
            <a:pPr marL="342920" indent="-342920">
              <a:buAutoNum type="arabicPeriod"/>
            </a:pPr>
            <a:r>
              <a:rPr lang="ru-RU" sz="2100" u="sng" dirty="0">
                <a:latin typeface="Times New Roman" panose="02020603050405020304" pitchFamily="18" charset="0"/>
                <a:cs typeface="Times New Roman" panose="02020603050405020304" pitchFamily="18" charset="0"/>
              </a:rPr>
              <a:t>Нет, лимиты сумм страхового возмещения едины.</a:t>
            </a:r>
          </a:p>
          <a:p>
            <a:pPr marL="342920" indent="-342920">
              <a:buAutoNum type="arabicPeriod"/>
            </a:pPr>
            <a:r>
              <a:rPr lang="ru-RU" sz="2100" dirty="0">
                <a:latin typeface="Times New Roman" panose="02020603050405020304" pitchFamily="18" charset="0"/>
                <a:cs typeface="Times New Roman" panose="02020603050405020304" pitchFamily="18" charset="0"/>
              </a:rPr>
              <a:t>Нет, максимальная сумма страхового возмещения зависит не от стоимости застрахованного автомобиля, а от страхового взноса.</a:t>
            </a:r>
          </a:p>
          <a:p>
            <a:pPr marL="342920" indent="-342920">
              <a:buAutoNum type="arabicPeriod"/>
            </a:pPr>
            <a:r>
              <a:rPr lang="ru-RU" sz="2100" dirty="0">
                <a:latin typeface="Times New Roman" panose="02020603050405020304" pitchFamily="18" charset="0"/>
                <a:cs typeface="Times New Roman" panose="02020603050405020304" pitchFamily="18" charset="0"/>
              </a:rPr>
              <a:t>Да.</a:t>
            </a:r>
          </a:p>
        </p:txBody>
      </p:sp>
      <p:sp>
        <p:nvSpPr>
          <p:cNvPr id="36" name="Скругленный прямоугольник 35"/>
          <p:cNvSpPr/>
          <p:nvPr/>
        </p:nvSpPr>
        <p:spPr>
          <a:xfrm>
            <a:off x="1166452" y="2486323"/>
            <a:ext cx="12962805" cy="3312778"/>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9" name="Группа 9">
            <a:extLst>
              <a:ext uri="{FF2B5EF4-FFF2-40B4-BE49-F238E27FC236}">
                <a16:creationId xmlns:a16="http://schemas.microsoft.com/office/drawing/2014/main" id="{739E00FB-F43C-446F-87E1-4B0FC51ED0E1}"/>
              </a:ext>
            </a:extLst>
          </p:cNvPr>
          <p:cNvGrpSpPr/>
          <p:nvPr/>
        </p:nvGrpSpPr>
        <p:grpSpPr>
          <a:xfrm>
            <a:off x="1" y="0"/>
            <a:ext cx="15079662" cy="1694235"/>
            <a:chOff x="182470" y="0"/>
            <a:chExt cx="9506607" cy="1213945"/>
          </a:xfrm>
        </p:grpSpPr>
        <p:sp>
          <p:nvSpPr>
            <p:cNvPr id="10" name="Скругленный прямоугольник 38">
              <a:extLst>
                <a:ext uri="{FF2B5EF4-FFF2-40B4-BE49-F238E27FC236}">
                  <a16:creationId xmlns:a16="http://schemas.microsoft.com/office/drawing/2014/main" id="{DEE09148-5A8B-49F2-B379-13CC773D655D}"/>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21 (3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1" name="Picture 3" descr="C:\Users\AV\Desktop\logo-nbrb.png">
              <a:extLst>
                <a:ext uri="{FF2B5EF4-FFF2-40B4-BE49-F238E27FC236}">
                  <a16:creationId xmlns:a16="http://schemas.microsoft.com/office/drawing/2014/main" id="{627DB3CF-27AB-43D8-A163-A2DC024AA64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058429" y="6734909"/>
            <a:ext cx="12962805" cy="2808864"/>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gn="just">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gn="just">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gn="just">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gn="just">
              <a:lnSpc>
                <a:spcPct val="115000"/>
              </a:lnSpc>
            </a:pPr>
            <a:r>
              <a:rPr lang="ru-RU"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Ответ номер 3.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Доходы физических лиц, выплаченные банками Беларуси в виде процентов от суммы оплаты товаров (работ, услуг) при использовании карточек, систем дистанционного банковского обслуживания, не признаются объектом налогообложения, но только если эти доходы не превышают 2% от суммы такой оплаты. </a:t>
            </a:r>
          </a:p>
          <a:p>
            <a:pPr indent="337204" algn="just">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Пункт 1.5. Указа Президента Республики Беларусь № 493 от 16 октября 2014 г. </a:t>
            </a:r>
            <a:r>
              <a:rPr lang="ru-RU" sz="2100" dirty="0">
                <a:solidFill>
                  <a:schemeClr val="tx1"/>
                </a:solidFill>
                <a:latin typeface="Times New Roman" panose="02020603050405020304" pitchFamily="18" charset="0"/>
                <a:cs typeface="Times New Roman" panose="02020603050405020304" pitchFamily="18" charset="0"/>
              </a:rPr>
              <a:t>"</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 развитии безналичных расчетов</a:t>
            </a:r>
            <a:r>
              <a:rPr lang="ru-RU" sz="2100" dirty="0">
                <a:solidFill>
                  <a:schemeClr val="tx1"/>
                </a:solidFill>
                <a:latin typeface="Times New Roman" panose="02020603050405020304" pitchFamily="18" charset="0"/>
                <a:cs typeface="Times New Roman" panose="02020603050405020304" pitchFamily="18" charset="0"/>
              </a:rPr>
              <a:t>"</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a:t>
            </a:r>
          </a:p>
          <a:p>
            <a:pPr indent="337204" algn="just">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gn="just">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gn="just">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598545" y="3204341"/>
            <a:ext cx="11936583" cy="1038746"/>
          </a:xfrm>
          <a:prstGeom prst="rect">
            <a:avLst/>
          </a:prstGeom>
        </p:spPr>
        <p:txBody>
          <a:bodyPr wrap="square" lIns="68582" tIns="34290" rIns="68582" bIns="34290">
            <a:spAutoFit/>
          </a:bodyPr>
          <a:lstStyle/>
          <a:p>
            <a:pPr algn="just"/>
            <a:r>
              <a:rPr lang="ru-RU" sz="2100" dirty="0">
                <a:latin typeface="Times New Roman" panose="02020603050405020304" pitchFamily="18" charset="0"/>
                <a:cs typeface="Times New Roman" panose="02020603050405020304" pitchFamily="18" charset="0"/>
              </a:rPr>
              <a:t>	Иван Иванович является держателем банковской платежной карточки одного из белорусских банков с сервисом </a:t>
            </a:r>
            <a:r>
              <a:rPr lang="ru-RU" sz="2100" dirty="0" err="1">
                <a:latin typeface="Times New Roman" panose="02020603050405020304" pitchFamily="18" charset="0"/>
                <a:cs typeface="Times New Roman" panose="02020603050405020304" pitchFamily="18" charset="0"/>
              </a:rPr>
              <a:t>манибэк</a:t>
            </a:r>
            <a:r>
              <a:rPr lang="ru-RU" sz="2100" dirty="0">
                <a:latin typeface="Times New Roman" panose="02020603050405020304" pitchFamily="18" charset="0"/>
                <a:cs typeface="Times New Roman" panose="02020603050405020304" pitchFamily="18" charset="0"/>
              </a:rPr>
              <a:t> в размере 1,5%. Это значит, что с любой операции Иван Иванович получает обратно 1,5%. Удерживает ли банк с суммы </a:t>
            </a:r>
            <a:r>
              <a:rPr lang="ru-RU" sz="2100" dirty="0" err="1">
                <a:latin typeface="Times New Roman" panose="02020603050405020304" pitchFamily="18" charset="0"/>
                <a:cs typeface="Times New Roman" panose="02020603050405020304" pitchFamily="18" charset="0"/>
              </a:rPr>
              <a:t>манибэка</a:t>
            </a:r>
            <a:r>
              <a:rPr lang="ru-RU" sz="2100" dirty="0">
                <a:latin typeface="Times New Roman" panose="02020603050405020304" pitchFamily="18" charset="0"/>
                <a:cs typeface="Times New Roman" panose="02020603050405020304" pitchFamily="18" charset="0"/>
              </a:rPr>
              <a:t> подоходный налог? </a:t>
            </a:r>
          </a:p>
        </p:txBody>
      </p:sp>
      <p:sp>
        <p:nvSpPr>
          <p:cNvPr id="35" name="Прямоугольник 34"/>
          <p:cNvSpPr/>
          <p:nvPr/>
        </p:nvSpPr>
        <p:spPr>
          <a:xfrm>
            <a:off x="2678780" y="4574441"/>
            <a:ext cx="9019951" cy="1685077"/>
          </a:xfrm>
          <a:prstGeom prst="rect">
            <a:avLst/>
          </a:prstGeom>
        </p:spPr>
        <p:txBody>
          <a:bodyPr wrap="square" lIns="68582" tIns="34290" rIns="68582" bIns="34290">
            <a:spAutoFit/>
          </a:bodyPr>
          <a:lstStyle/>
          <a:p>
            <a:pPr marL="342920" indent="-342920">
              <a:buAutoNum type="arabicPeriod"/>
            </a:pPr>
            <a:r>
              <a:rPr lang="ru-RU" sz="2100" dirty="0">
                <a:latin typeface="Times New Roman" panose="02020603050405020304" pitchFamily="18" charset="0"/>
                <a:cs typeface="Times New Roman" panose="02020603050405020304" pitchFamily="18" charset="0"/>
              </a:rPr>
              <a:t>Да, это же доход, значит с него надо заплатить подоходный налог.</a:t>
            </a:r>
          </a:p>
          <a:p>
            <a:pPr marL="342920" indent="-342920">
              <a:buAutoNum type="arabicPeriod"/>
            </a:pPr>
            <a:r>
              <a:rPr lang="ru-RU" sz="2100" dirty="0">
                <a:latin typeface="Times New Roman" panose="02020603050405020304" pitchFamily="18" charset="0"/>
                <a:cs typeface="Times New Roman" panose="02020603050405020304" pitchFamily="18" charset="0"/>
              </a:rPr>
              <a:t>Да, если Иван Иванович ежемесячно совершает платежи по этой карте в размере не менее 500 рублей.</a:t>
            </a:r>
          </a:p>
          <a:p>
            <a:pPr marL="342920" indent="-342920">
              <a:buAutoNum type="arabicPeriod"/>
            </a:pPr>
            <a:r>
              <a:rPr lang="ru-RU" sz="2100" u="sng" dirty="0">
                <a:latin typeface="Times New Roman" panose="02020603050405020304" pitchFamily="18" charset="0"/>
                <a:cs typeface="Times New Roman" panose="02020603050405020304" pitchFamily="18" charset="0"/>
              </a:rPr>
              <a:t>Нет, Иван Иванович не должен уплачивать подоходный налог, потому что ставка </a:t>
            </a:r>
            <a:r>
              <a:rPr lang="ru-RU" sz="2100" u="sng" dirty="0" err="1">
                <a:latin typeface="Times New Roman" panose="02020603050405020304" pitchFamily="18" charset="0"/>
                <a:cs typeface="Times New Roman" panose="02020603050405020304" pitchFamily="18" charset="0"/>
              </a:rPr>
              <a:t>манибэк</a:t>
            </a:r>
            <a:r>
              <a:rPr lang="ru-RU" sz="2100" u="sng" dirty="0">
                <a:latin typeface="Times New Roman" panose="02020603050405020304" pitchFamily="18" charset="0"/>
                <a:cs typeface="Times New Roman" panose="02020603050405020304" pitchFamily="18" charset="0"/>
              </a:rPr>
              <a:t> меньше 2%.</a:t>
            </a:r>
          </a:p>
        </p:txBody>
      </p:sp>
      <p:sp>
        <p:nvSpPr>
          <p:cNvPr id="36" name="Скругленный прямоугольник 35"/>
          <p:cNvSpPr/>
          <p:nvPr/>
        </p:nvSpPr>
        <p:spPr>
          <a:xfrm>
            <a:off x="1058429" y="3136221"/>
            <a:ext cx="12962805" cy="3499919"/>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sp>
        <p:nvSpPr>
          <p:cNvPr id="9" name="Прямоугольник 8"/>
          <p:cNvSpPr/>
          <p:nvPr/>
        </p:nvSpPr>
        <p:spPr>
          <a:xfrm>
            <a:off x="4011439" y="2037279"/>
            <a:ext cx="5894255" cy="814775"/>
          </a:xfrm>
          <a:prstGeom prst="rect">
            <a:avLst/>
          </a:prstGeom>
        </p:spPr>
        <p:txBody>
          <a:bodyPr wrap="square" lIns="68582" tIns="34290" rIns="68582" bIns="34290">
            <a:spAutoFit/>
          </a:bodyPr>
          <a:lstStyle/>
          <a:p>
            <a:pPr indent="337681" algn="ctr">
              <a:lnSpc>
                <a:spcPct val="115000"/>
              </a:lnSpc>
            </a:pPr>
            <a:r>
              <a:rPr lang="ru-RU" sz="2175" b="1" i="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Тема 8. Налоги и сборы</a:t>
            </a:r>
            <a:endParaRPr lang="ru-RU" sz="2175" b="1"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indent="337681" algn="ctr">
              <a:lnSpc>
                <a:spcPct val="115000"/>
              </a:lnSpc>
            </a:pPr>
            <a:r>
              <a:rPr lang="ru-RU" sz="2175" b="1" dirty="0">
                <a:latin typeface="Times New Roman" panose="02020603050405020304" pitchFamily="18" charset="0"/>
                <a:ea typeface="Calibri" panose="020F0502020204030204" pitchFamily="34" charset="0"/>
                <a:cs typeface="Times New Roman" panose="02020603050405020304" pitchFamily="18" charset="0"/>
              </a:rPr>
              <a:t> </a:t>
            </a:r>
            <a:endParaRPr lang="ru-RU" sz="2175" b="1"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10" name="Группа 9">
            <a:extLst>
              <a:ext uri="{FF2B5EF4-FFF2-40B4-BE49-F238E27FC236}">
                <a16:creationId xmlns:a16="http://schemas.microsoft.com/office/drawing/2014/main" id="{9DF09F02-1B7F-4732-9144-583E3E885B44}"/>
              </a:ext>
            </a:extLst>
          </p:cNvPr>
          <p:cNvGrpSpPr/>
          <p:nvPr/>
        </p:nvGrpSpPr>
        <p:grpSpPr>
          <a:xfrm>
            <a:off x="1" y="0"/>
            <a:ext cx="15079662" cy="1694235"/>
            <a:chOff x="182470" y="0"/>
            <a:chExt cx="9506607" cy="1213945"/>
          </a:xfrm>
        </p:grpSpPr>
        <p:sp>
          <p:nvSpPr>
            <p:cNvPr id="11" name="Скругленный прямоугольник 38">
              <a:extLst>
                <a:ext uri="{FF2B5EF4-FFF2-40B4-BE49-F238E27FC236}">
                  <a16:creationId xmlns:a16="http://schemas.microsoft.com/office/drawing/2014/main" id="{638E1A5E-46FE-4CBE-885C-38CBB1AD6E43}"/>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22 (3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2" name="Picture 3" descr="C:\Users\AV\Desktop\logo-nbrb.png">
              <a:extLst>
                <a:ext uri="{FF2B5EF4-FFF2-40B4-BE49-F238E27FC236}">
                  <a16:creationId xmlns:a16="http://schemas.microsoft.com/office/drawing/2014/main" id="{1671E1E8-E900-4BB6-AC5D-6035FD5A632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058429" y="6893865"/>
            <a:ext cx="12962804" cy="2541627"/>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nSpc>
                <a:spcPct val="115000"/>
              </a:lnSpc>
            </a:pPr>
            <a:endParaRPr lang="ru-RU" b="1" dirty="0">
              <a:solidFill>
                <a:schemeClr val="tx1"/>
              </a:solidFill>
              <a:latin typeface="Сorbel"/>
            </a:endParaRPr>
          </a:p>
          <a:p>
            <a:pPr indent="337204">
              <a:lnSpc>
                <a:spcPct val="115000"/>
              </a:lnSpc>
            </a:pPr>
            <a:endParaRPr lang="ru-RU" b="1" dirty="0">
              <a:solidFill>
                <a:schemeClr val="tx1"/>
              </a:solidFill>
              <a:latin typeface="Corbel" pitchFamily="34" charset="0"/>
              <a:ea typeface="Calibri" panose="020F0502020204030204" pitchFamily="34" charset="0"/>
              <a:cs typeface="Times New Roman" panose="02020603050405020304" pitchFamily="18" charset="0"/>
            </a:endParaRPr>
          </a:p>
          <a:p>
            <a:pPr indent="337204" algn="just">
              <a:lnSpc>
                <a:spcPct val="115000"/>
              </a:lnSpc>
            </a:pPr>
            <a:r>
              <a:rPr lang="ru-RU" sz="2100" b="1" dirty="0">
                <a:solidFill>
                  <a:schemeClr val="tx1"/>
                </a:solidFill>
                <a:latin typeface="Times New Roman" panose="02020603050405020304" pitchFamily="18" charset="0"/>
                <a:cs typeface="Times New Roman" panose="02020603050405020304" pitchFamily="18" charset="0"/>
              </a:rPr>
              <a:t>Ответ номер 1. </a:t>
            </a:r>
            <a:r>
              <a:rPr lang="ru-RU" sz="2100" dirty="0">
                <a:solidFill>
                  <a:schemeClr val="tx1"/>
                </a:solidFill>
                <a:latin typeface="Times New Roman" panose="02020603050405020304" pitchFamily="18" charset="0"/>
                <a:cs typeface="Times New Roman" panose="02020603050405020304" pitchFamily="18" charset="0"/>
              </a:rPr>
              <a:t>Налоговый агент, которым является организатор олимпиады, обязан удержать исчисленную сумму подоходного налога с физических лиц непосредственно из доходов плательщика при их фактической выплате. </a:t>
            </a:r>
          </a:p>
          <a:p>
            <a:pPr indent="337204">
              <a:lnSpc>
                <a:spcPct val="115000"/>
              </a:lnSpc>
            </a:pPr>
            <a:r>
              <a:rPr lang="ru-RU" sz="2100" dirty="0">
                <a:solidFill>
                  <a:schemeClr val="tx1"/>
                </a:solidFill>
                <a:latin typeface="Times New Roman" panose="02020603050405020304" pitchFamily="18" charset="0"/>
                <a:cs typeface="Times New Roman" panose="02020603050405020304" pitchFamily="18" charset="0"/>
              </a:rPr>
              <a:t>Пункт 8 статьи 175 Налогового кодекса РБ.</a:t>
            </a:r>
            <a:r>
              <a:rPr lang="en-US" sz="2100" dirty="0">
                <a:solidFill>
                  <a:schemeClr val="tx1"/>
                </a:solidFill>
                <a:latin typeface="Times New Roman" panose="02020603050405020304" pitchFamily="18" charset="0"/>
                <a:cs typeface="Times New Roman" panose="02020603050405020304" pitchFamily="18" charset="0"/>
              </a:rPr>
              <a:t>  </a:t>
            </a:r>
            <a:endParaRPr lang="ru-RU" sz="2100"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endParaRPr lang="ru-RU" sz="1500" dirty="0">
              <a:solidFill>
                <a:schemeClr val="tx1"/>
              </a:solidFill>
              <a:ea typeface="Calibri" panose="020F0502020204030204" pitchFamily="34" charset="0"/>
              <a:cs typeface="Times New Roman" panose="02020603050405020304" pitchFamily="18" charset="0"/>
            </a:endParaRPr>
          </a:p>
          <a:p>
            <a:pPr indent="337204">
              <a:lnSpc>
                <a:spcPct val="115000"/>
              </a:lnSpc>
            </a:pPr>
            <a:endParaRPr lang="ru-RU" sz="1500" dirty="0">
              <a:solidFill>
                <a:schemeClr val="tx1"/>
              </a:solidFill>
              <a:ea typeface="Calibri" panose="020F0502020204030204" pitchFamily="34" charset="0"/>
              <a:cs typeface="Times New Roman" panose="02020603050405020304" pitchFamily="18" charset="0"/>
            </a:endParaRPr>
          </a:p>
          <a:p>
            <a:pPr indent="337204">
              <a:lnSpc>
                <a:spcPct val="115000"/>
              </a:lnSpc>
            </a:pPr>
            <a:endParaRPr lang="ru-RU" sz="1500" dirty="0">
              <a:solidFill>
                <a:schemeClr val="tx1"/>
              </a:solidFill>
              <a:latin typeface="Corbel" panose="020B0503020204020204" pitchFamily="34" charset="0"/>
              <a:ea typeface="Calibri" panose="020F0502020204030204" pitchFamily="34" charset="0"/>
              <a:cs typeface="Times New Roman" panose="02020603050405020304" pitchFamily="18" charset="0"/>
            </a:endParaRPr>
          </a:p>
          <a:p>
            <a:pPr indent="337204">
              <a:lnSpc>
                <a:spcPct val="115000"/>
              </a:lnSpc>
            </a:pPr>
            <a:endParaRPr lang="ru-RU" sz="1650" dirty="0">
              <a:solidFill>
                <a:schemeClr val="tx1"/>
              </a:solidFill>
              <a:latin typeface="Corbel" pitchFamily="34" charset="0"/>
            </a:endParaRPr>
          </a:p>
        </p:txBody>
      </p:sp>
      <p:sp>
        <p:nvSpPr>
          <p:cNvPr id="29" name="Прямоугольник 28"/>
          <p:cNvSpPr/>
          <p:nvPr/>
        </p:nvSpPr>
        <p:spPr>
          <a:xfrm>
            <a:off x="1490522" y="2112309"/>
            <a:ext cx="11882571" cy="1361911"/>
          </a:xfrm>
          <a:prstGeom prst="rect">
            <a:avLst/>
          </a:prstGeom>
        </p:spPr>
        <p:txBody>
          <a:bodyPr wrap="square" lIns="68582" tIns="34290" rIns="68582" bIns="34290">
            <a:spAutoFit/>
          </a:bodyPr>
          <a:lstStyle/>
          <a:p>
            <a:endParaRPr lang="ru-RU" sz="2100" dirty="0">
              <a:latin typeface="Times New Roman" panose="02020603050405020304" pitchFamily="18" charset="0"/>
              <a:cs typeface="Times New Roman" panose="02020603050405020304" pitchFamily="18" charset="0"/>
            </a:endParaRPr>
          </a:p>
          <a:p>
            <a:pPr algn="just"/>
            <a:r>
              <a:rPr lang="ru-RU" sz="2100" dirty="0">
                <a:latin typeface="Times New Roman" panose="02020603050405020304" pitchFamily="18" charset="0"/>
                <a:cs typeface="Times New Roman" panose="02020603050405020304" pitchFamily="18" charset="0"/>
              </a:rPr>
              <a:t>	Сережа Иванов участвовал в республиканской олимпиаде по финансовой грамотности и выиграл денежный приз. Будет ли удержан подоходный налог с причитающейся ему суммы в качестве денежного приза? </a:t>
            </a:r>
          </a:p>
        </p:txBody>
      </p:sp>
      <p:sp>
        <p:nvSpPr>
          <p:cNvPr id="35" name="Прямоугольник 34"/>
          <p:cNvSpPr/>
          <p:nvPr/>
        </p:nvSpPr>
        <p:spPr>
          <a:xfrm>
            <a:off x="3219351" y="3646433"/>
            <a:ext cx="9235998" cy="2008242"/>
          </a:xfrm>
          <a:prstGeom prst="rect">
            <a:avLst/>
          </a:prstGeom>
        </p:spPr>
        <p:txBody>
          <a:bodyPr wrap="square" lIns="68582" tIns="34290" rIns="68582" bIns="34290">
            <a:spAutoFit/>
          </a:bodyPr>
          <a:lstStyle/>
          <a:p>
            <a:pPr lvl="0"/>
            <a:r>
              <a:rPr lang="ru-RU" sz="2100" dirty="0">
                <a:latin typeface="Times New Roman" panose="02020603050405020304" pitchFamily="18" charset="0"/>
                <a:cs typeface="Times New Roman" panose="02020603050405020304" pitchFamily="18" charset="0"/>
              </a:rPr>
              <a:t>1. </a:t>
            </a:r>
            <a:r>
              <a:rPr lang="ru-RU" sz="2100" u="sng" dirty="0">
                <a:latin typeface="Times New Roman" panose="02020603050405020304" pitchFamily="18" charset="0"/>
                <a:cs typeface="Times New Roman" panose="02020603050405020304" pitchFamily="18" charset="0"/>
              </a:rPr>
              <a:t>Да, налог будет удержан организатором олимпиады. Победитель получит на руки "чистую " сумму.</a:t>
            </a:r>
          </a:p>
          <a:p>
            <a:pPr lvl="0"/>
            <a:r>
              <a:rPr lang="ru-RU" sz="2100" dirty="0">
                <a:latin typeface="Times New Roman" panose="02020603050405020304" pitchFamily="18" charset="0"/>
                <a:cs typeface="Times New Roman" panose="02020603050405020304" pitchFamily="18" charset="0"/>
              </a:rPr>
              <a:t>2</a:t>
            </a:r>
            <a:r>
              <a:rPr lang="ru-RU" sz="2100" u="sng" dirty="0">
                <a:latin typeface="Times New Roman" panose="02020603050405020304" pitchFamily="18" charset="0"/>
                <a:cs typeface="Times New Roman" panose="02020603050405020304" pitchFamily="18" charset="0"/>
              </a:rPr>
              <a:t>. </a:t>
            </a:r>
            <a:r>
              <a:rPr lang="ru-RU" sz="2100" dirty="0">
                <a:latin typeface="Times New Roman" panose="02020603050405020304" pitchFamily="18" charset="0"/>
                <a:cs typeface="Times New Roman" panose="02020603050405020304" pitchFamily="18" charset="0"/>
              </a:rPr>
              <a:t>Нет, денежный приз, полученный в республиканской олимпиаде, освобожден от налогообложения.</a:t>
            </a:r>
          </a:p>
          <a:p>
            <a:pPr lvl="0"/>
            <a:r>
              <a:rPr lang="ru-RU" sz="2100" dirty="0">
                <a:latin typeface="Times New Roman" panose="02020603050405020304" pitchFamily="18" charset="0"/>
                <a:cs typeface="Times New Roman" panose="02020603050405020304" pitchFamily="18" charset="0"/>
              </a:rPr>
              <a:t>3. Нет, налог платить не нужно. Поскольку целью участия в олимпиаде у Сережи было исключительно получение новых знаний, а не получение дохода.</a:t>
            </a:r>
          </a:p>
        </p:txBody>
      </p:sp>
      <p:sp>
        <p:nvSpPr>
          <p:cNvPr id="36" name="Скругленный прямоугольник 35"/>
          <p:cNvSpPr/>
          <p:nvPr/>
        </p:nvSpPr>
        <p:spPr>
          <a:xfrm>
            <a:off x="1058429" y="2185004"/>
            <a:ext cx="12962805" cy="3757703"/>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9" name="Группа 9">
            <a:extLst>
              <a:ext uri="{FF2B5EF4-FFF2-40B4-BE49-F238E27FC236}">
                <a16:creationId xmlns:a16="http://schemas.microsoft.com/office/drawing/2014/main" id="{10946BFD-A0AF-41FC-80C6-5C690F5B9D9F}"/>
              </a:ext>
            </a:extLst>
          </p:cNvPr>
          <p:cNvGrpSpPr/>
          <p:nvPr/>
        </p:nvGrpSpPr>
        <p:grpSpPr>
          <a:xfrm>
            <a:off x="1" y="0"/>
            <a:ext cx="15079662" cy="1694235"/>
            <a:chOff x="182470" y="0"/>
            <a:chExt cx="9506607" cy="1213945"/>
          </a:xfrm>
        </p:grpSpPr>
        <p:sp>
          <p:nvSpPr>
            <p:cNvPr id="10" name="Скругленный прямоугольник 38">
              <a:extLst>
                <a:ext uri="{FF2B5EF4-FFF2-40B4-BE49-F238E27FC236}">
                  <a16:creationId xmlns:a16="http://schemas.microsoft.com/office/drawing/2014/main" id="{7718DF78-132E-4392-826F-7E7D1761EE75}"/>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23 (3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1" name="Picture 3" descr="C:\Users\AV\Desktop\logo-nbrb.png">
              <a:extLst>
                <a:ext uri="{FF2B5EF4-FFF2-40B4-BE49-F238E27FC236}">
                  <a16:creationId xmlns:a16="http://schemas.microsoft.com/office/drawing/2014/main" id="{F24C0ABF-0BE1-44E6-B365-B3DAFC0018D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004417" y="6788920"/>
            <a:ext cx="13016816" cy="2847479"/>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gn="just">
              <a:lnSpc>
                <a:spcPct val="115000"/>
              </a:lnSpc>
            </a:pPr>
            <a:r>
              <a:rPr lang="ru-RU"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Ответ номер 2.</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В 2022 г. отменено освобождение от налога на недвижимость в случае владения одной квартирой (Закон Республики Беларусь от 31.12.2021 № 141-З </a:t>
            </a:r>
            <a:r>
              <a:rPr lang="ru-RU" sz="2100" dirty="0">
                <a:solidFill>
                  <a:schemeClr val="tx1"/>
                </a:solidFill>
                <a:latin typeface="Times New Roman" panose="02020603050405020304" pitchFamily="18" charset="0"/>
                <a:cs typeface="Times New Roman" panose="02020603050405020304" pitchFamily="18" charset="0"/>
              </a:rPr>
              <a:t>"</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Об изменении законов по вопросам налогообложения</a:t>
            </a:r>
            <a:r>
              <a:rPr lang="ru-RU" sz="2100" dirty="0">
                <a:solidFill>
                  <a:schemeClr val="tx1"/>
                </a:solidFill>
                <a:latin typeface="Times New Roman" panose="02020603050405020304" pitchFamily="18" charset="0"/>
                <a:cs typeface="Times New Roman" panose="02020603050405020304" pitchFamily="18" charset="0"/>
              </a:rPr>
              <a:t>"</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a:t>
            </a:r>
            <a:r>
              <a:rPr lang="en-US"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Это означает, что владельцам квартир нужно будет платить налог на недвижимость с каждой своей квартиры. Вместе с тем освобождение сохраняется для пенсионеров, инвалидов I и II групп, несовершеннолетних, недееспособных, военнослужащих срочной военной службы, проходящих альтернативную службу (подп. 4.4 п. 4 ст. 228 Налогового кодекса РБ).</a:t>
            </a:r>
          </a:p>
          <a:p>
            <a:pPr indent="337204">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544534" y="3217436"/>
            <a:ext cx="11990594" cy="1038746"/>
          </a:xfrm>
          <a:prstGeom prst="rect">
            <a:avLst/>
          </a:prstGeom>
        </p:spPr>
        <p:txBody>
          <a:bodyPr wrap="square" lIns="68582" tIns="34290" rIns="68582" bIns="34290">
            <a:spAutoFit/>
          </a:bodyPr>
          <a:lstStyle/>
          <a:p>
            <a:pPr algn="just"/>
            <a:r>
              <a:rPr lang="ru-RU" sz="2100" dirty="0">
                <a:latin typeface="Times New Roman" panose="02020603050405020304" pitchFamily="18" charset="0"/>
                <a:cs typeface="Times New Roman" panose="02020603050405020304" pitchFamily="18" charset="0"/>
              </a:rPr>
              <a:t>	В собственности семьи Ивана Ивановича Иванова две квартиры в городе Минске. В одной из квартир, собственником которой является он сам, они живут, вторую, собственником которой является жена Светлана, сдают в аренду. Кому из супругов нужно уплачивать налог на недвижимость?</a:t>
            </a:r>
          </a:p>
        </p:txBody>
      </p:sp>
      <p:sp>
        <p:nvSpPr>
          <p:cNvPr id="35" name="Прямоугольник 34"/>
          <p:cNvSpPr/>
          <p:nvPr/>
        </p:nvSpPr>
        <p:spPr>
          <a:xfrm>
            <a:off x="2439363" y="4366513"/>
            <a:ext cx="9455678" cy="2008242"/>
          </a:xfrm>
          <a:prstGeom prst="rect">
            <a:avLst/>
          </a:prstGeom>
        </p:spPr>
        <p:txBody>
          <a:bodyPr wrap="square" lIns="68582" tIns="34290" rIns="68582" bIns="34290">
            <a:spAutoFit/>
          </a:bodyPr>
          <a:lstStyle/>
          <a:p>
            <a:pPr marL="342920" indent="-342920">
              <a:buAutoNum type="arabicPeriod"/>
            </a:pPr>
            <a:r>
              <a:rPr lang="ru-RU" sz="2100" dirty="0">
                <a:latin typeface="Times New Roman" panose="02020603050405020304" pitchFamily="18" charset="0"/>
                <a:cs typeface="Times New Roman" panose="02020603050405020304" pitchFamily="18" charset="0"/>
              </a:rPr>
              <a:t>Никто из супругов не должен платить налог на недвижимость. В случае владения одной квартирой, налог на недвижимость уплачивать не нужно. </a:t>
            </a:r>
          </a:p>
          <a:p>
            <a:pPr marL="342920" indent="-342920">
              <a:buAutoNum type="arabicPeriod"/>
            </a:pPr>
            <a:r>
              <a:rPr lang="ru-RU" sz="2100" u="sng" dirty="0">
                <a:latin typeface="Times New Roman" panose="02020603050405020304" pitchFamily="18" charset="0"/>
                <a:cs typeface="Times New Roman" panose="02020603050405020304" pitchFamily="18" charset="0"/>
              </a:rPr>
              <a:t>Налог на недвижимость должны уплатить оба супруга. </a:t>
            </a:r>
          </a:p>
          <a:p>
            <a:pPr marL="342920" indent="-342920">
              <a:buAutoNum type="arabicPeriod"/>
            </a:pPr>
            <a:r>
              <a:rPr lang="ru-RU" sz="2100" dirty="0">
                <a:latin typeface="Times New Roman" panose="02020603050405020304" pitchFamily="18" charset="0"/>
                <a:cs typeface="Times New Roman" panose="02020603050405020304" pitchFamily="18" charset="0"/>
              </a:rPr>
              <a:t>Налог на недвижимость необходимо уплатить только Светлане. Собственник квартиры освобождается от уплаты налога, если он постоянно в ней проживает.</a:t>
            </a:r>
          </a:p>
        </p:txBody>
      </p:sp>
      <p:sp>
        <p:nvSpPr>
          <p:cNvPr id="36" name="Скругленный прямоугольник 35"/>
          <p:cNvSpPr/>
          <p:nvPr/>
        </p:nvSpPr>
        <p:spPr>
          <a:xfrm>
            <a:off x="1004417" y="3068357"/>
            <a:ext cx="13016816" cy="3553477"/>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9" name="Группа 9">
            <a:extLst>
              <a:ext uri="{FF2B5EF4-FFF2-40B4-BE49-F238E27FC236}">
                <a16:creationId xmlns:a16="http://schemas.microsoft.com/office/drawing/2014/main" id="{8A2F2E65-C93E-4EDD-83F0-A45679CFE34A}"/>
              </a:ext>
            </a:extLst>
          </p:cNvPr>
          <p:cNvGrpSpPr/>
          <p:nvPr/>
        </p:nvGrpSpPr>
        <p:grpSpPr>
          <a:xfrm>
            <a:off x="1" y="0"/>
            <a:ext cx="15079662" cy="1694235"/>
            <a:chOff x="182470" y="0"/>
            <a:chExt cx="9506607" cy="1213945"/>
          </a:xfrm>
        </p:grpSpPr>
        <p:sp>
          <p:nvSpPr>
            <p:cNvPr id="10" name="Скругленный прямоугольник 38">
              <a:extLst>
                <a:ext uri="{FF2B5EF4-FFF2-40B4-BE49-F238E27FC236}">
                  <a16:creationId xmlns:a16="http://schemas.microsoft.com/office/drawing/2014/main" id="{E101A245-A02D-422E-91B2-B4D07C2497DD}"/>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24 (4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1" name="Picture 3" descr="C:\Users\AV\Desktop\logo-nbrb.png">
              <a:extLst>
                <a:ext uri="{FF2B5EF4-FFF2-40B4-BE49-F238E27FC236}">
                  <a16:creationId xmlns:a16="http://schemas.microsoft.com/office/drawing/2014/main" id="{C75E3B51-E359-4F2A-9C91-72E82E7C62F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004417" y="7109483"/>
            <a:ext cx="13016816" cy="2650081"/>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gn="just">
              <a:lnSpc>
                <a:spcPct val="115000"/>
              </a:lnSpc>
            </a:pPr>
            <a:r>
              <a:rPr lang="ru-RU"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Ответ номер 2.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Одним из способов снижения финансовых рисков является диверсификация – процесс распределения инвестиций между различными видами финансовых инструментов, отраслями, распределение инвестиций во времени. </a:t>
            </a:r>
          </a:p>
          <a:p>
            <a:pPr indent="337204" algn="just">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Единый интернет-портал финансовой грамотности</a:t>
            </a:r>
            <a:r>
              <a:rPr lang="en-US"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a:t>
            </a: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gn="just">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http://www.fingramota.by/ru/guide/deposits-and-investments/risk-and-profitability.</a:t>
            </a:r>
          </a:p>
          <a:p>
            <a:pPr indent="337204">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544534" y="3334100"/>
            <a:ext cx="11990594" cy="1685077"/>
          </a:xfrm>
          <a:prstGeom prst="rect">
            <a:avLst/>
          </a:prstGeom>
        </p:spPr>
        <p:txBody>
          <a:bodyPr wrap="square" lIns="68582" tIns="34290" rIns="68582" bIns="34290">
            <a:spAutoFit/>
          </a:bodyPr>
          <a:lstStyle/>
          <a:p>
            <a:pPr algn="just"/>
            <a:r>
              <a:rPr lang="ru-RU" sz="2100" dirty="0">
                <a:latin typeface="Times New Roman" panose="02020603050405020304" pitchFamily="18" charset="0"/>
                <a:cs typeface="Times New Roman" panose="02020603050405020304" pitchFamily="18" charset="0"/>
              </a:rPr>
              <a:t>	У папы Богдана есть сбережения в белорусских рублях. Для получения дополнительного дохода и защиты своих денег от обесценения, колебаний курсов и иных обстоятельств, он распределил их следующим образом: приобрел облигации Министерства финансов, часть разместил во вклад в белорусских рублях, остальные деньги поровну перевел в доллары США и российские рубли. </a:t>
            </a:r>
          </a:p>
          <a:p>
            <a:r>
              <a:rPr lang="ru-RU" sz="2100" dirty="0">
                <a:latin typeface="Times New Roman" panose="02020603050405020304" pitchFamily="18" charset="0"/>
                <a:cs typeface="Times New Roman" panose="02020603050405020304" pitchFamily="18" charset="0"/>
              </a:rPr>
              <a:t>Как называется такой способ снижения финансовых рисков?</a:t>
            </a:r>
          </a:p>
        </p:txBody>
      </p:sp>
      <p:sp>
        <p:nvSpPr>
          <p:cNvPr id="35" name="Прямоугольник 34"/>
          <p:cNvSpPr/>
          <p:nvPr/>
        </p:nvSpPr>
        <p:spPr>
          <a:xfrm>
            <a:off x="5487387" y="5327073"/>
            <a:ext cx="8404161" cy="1038746"/>
          </a:xfrm>
          <a:prstGeom prst="rect">
            <a:avLst/>
          </a:prstGeom>
        </p:spPr>
        <p:txBody>
          <a:bodyPr wrap="square" lIns="68582" tIns="34290" rIns="68582" bIns="34290">
            <a:spAutoFit/>
          </a:bodyPr>
          <a:lstStyle/>
          <a:p>
            <a:pPr marL="342920" indent="-342920">
              <a:buAutoNum type="arabicPeriod"/>
            </a:pPr>
            <a:r>
              <a:rPr lang="ru-RU" sz="2100" dirty="0">
                <a:latin typeface="Times New Roman" panose="02020603050405020304" pitchFamily="18" charset="0"/>
                <a:cs typeface="Times New Roman" panose="02020603050405020304" pitchFamily="18" charset="0"/>
              </a:rPr>
              <a:t>Унификация. </a:t>
            </a:r>
          </a:p>
          <a:p>
            <a:pPr marL="342920" indent="-342920">
              <a:buAutoNum type="arabicPeriod"/>
            </a:pPr>
            <a:r>
              <a:rPr lang="ru-RU" sz="2100" u="sng" dirty="0">
                <a:latin typeface="Times New Roman" panose="02020603050405020304" pitchFamily="18" charset="0"/>
                <a:cs typeface="Times New Roman" panose="02020603050405020304" pitchFamily="18" charset="0"/>
              </a:rPr>
              <a:t>Диверсификация. </a:t>
            </a:r>
          </a:p>
          <a:p>
            <a:pPr marL="342920" indent="-342920">
              <a:buAutoNum type="arabicPeriod"/>
            </a:pPr>
            <a:r>
              <a:rPr lang="ru-RU" sz="2100" dirty="0">
                <a:latin typeface="Times New Roman" panose="02020603050405020304" pitchFamily="18" charset="0"/>
                <a:cs typeface="Times New Roman" panose="02020603050405020304" pitchFamily="18" charset="0"/>
              </a:rPr>
              <a:t>Консолидация.</a:t>
            </a:r>
          </a:p>
        </p:txBody>
      </p:sp>
      <p:sp>
        <p:nvSpPr>
          <p:cNvPr id="36" name="Скругленный прямоугольник 35"/>
          <p:cNvSpPr/>
          <p:nvPr/>
        </p:nvSpPr>
        <p:spPr>
          <a:xfrm>
            <a:off x="1004417" y="3180269"/>
            <a:ext cx="13016816" cy="3500628"/>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sp>
        <p:nvSpPr>
          <p:cNvPr id="9" name="Прямоугольник 8"/>
          <p:cNvSpPr/>
          <p:nvPr/>
        </p:nvSpPr>
        <p:spPr>
          <a:xfrm>
            <a:off x="4155455" y="2038034"/>
            <a:ext cx="5894255" cy="814775"/>
          </a:xfrm>
          <a:prstGeom prst="rect">
            <a:avLst/>
          </a:prstGeom>
        </p:spPr>
        <p:txBody>
          <a:bodyPr wrap="square" lIns="68582" tIns="34290" rIns="68582" bIns="34290">
            <a:spAutoFit/>
          </a:bodyPr>
          <a:lstStyle/>
          <a:p>
            <a:pPr indent="337681" algn="ctr">
              <a:lnSpc>
                <a:spcPct val="115000"/>
              </a:lnSpc>
            </a:pPr>
            <a:r>
              <a:rPr lang="ru-RU" sz="2175" b="1" i="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Тема 9. Инвестиции, ценные бумаги</a:t>
            </a:r>
            <a:endParaRPr lang="ru-RU" sz="2175" b="1"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indent="337681" algn="ctr">
              <a:lnSpc>
                <a:spcPct val="115000"/>
              </a:lnSpc>
            </a:pPr>
            <a:r>
              <a:rPr lang="ru-RU" sz="2175" b="1" dirty="0">
                <a:latin typeface="Times New Roman" panose="02020603050405020304" pitchFamily="18" charset="0"/>
                <a:ea typeface="Calibri" panose="020F0502020204030204" pitchFamily="34" charset="0"/>
                <a:cs typeface="Times New Roman" panose="02020603050405020304" pitchFamily="18" charset="0"/>
              </a:rPr>
              <a:t> </a:t>
            </a:r>
            <a:endParaRPr lang="ru-RU" sz="2175" b="1"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10" name="Группа 9">
            <a:extLst>
              <a:ext uri="{FF2B5EF4-FFF2-40B4-BE49-F238E27FC236}">
                <a16:creationId xmlns:a16="http://schemas.microsoft.com/office/drawing/2014/main" id="{E9138C35-0F84-4A29-8452-D8E2BC593C11}"/>
              </a:ext>
            </a:extLst>
          </p:cNvPr>
          <p:cNvGrpSpPr/>
          <p:nvPr/>
        </p:nvGrpSpPr>
        <p:grpSpPr>
          <a:xfrm>
            <a:off x="1" y="0"/>
            <a:ext cx="15079662" cy="1694235"/>
            <a:chOff x="182470" y="0"/>
            <a:chExt cx="9506607" cy="1213945"/>
          </a:xfrm>
        </p:grpSpPr>
        <p:sp>
          <p:nvSpPr>
            <p:cNvPr id="11" name="Скругленный прямоугольник 38">
              <a:extLst>
                <a:ext uri="{FF2B5EF4-FFF2-40B4-BE49-F238E27FC236}">
                  <a16:creationId xmlns:a16="http://schemas.microsoft.com/office/drawing/2014/main" id="{2934E17F-A450-49CC-9EB7-EEDF79BAF4CC}"/>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25 (3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2" name="Picture 3" descr="C:\Users\AV\Desktop\logo-nbrb.png">
              <a:extLst>
                <a:ext uri="{FF2B5EF4-FFF2-40B4-BE49-F238E27FC236}">
                  <a16:creationId xmlns:a16="http://schemas.microsoft.com/office/drawing/2014/main" id="{E90FE8C2-627D-455B-AAC2-6BB71D95CE2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112441" y="6734909"/>
            <a:ext cx="12908792" cy="2453136"/>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gn="just">
              <a:lnSpc>
                <a:spcPct val="115000"/>
              </a:lnSpc>
            </a:pPr>
            <a:endParaRPr lang="ru-RU" sz="2100" b="1" dirty="0">
              <a:solidFill>
                <a:schemeClr val="tx1"/>
              </a:solidFill>
              <a:latin typeface="Times New Roman" panose="02020603050405020304" pitchFamily="18" charset="0"/>
              <a:cs typeface="Times New Roman" panose="02020603050405020304" pitchFamily="18" charset="0"/>
            </a:endParaRPr>
          </a:p>
          <a:p>
            <a:pPr indent="337204" algn="just">
              <a:lnSpc>
                <a:spcPct val="115000"/>
              </a:lnSpc>
            </a:pPr>
            <a:endParaRPr lang="ru-RU" sz="2100" b="1" dirty="0">
              <a:solidFill>
                <a:schemeClr val="tx1"/>
              </a:solidFill>
              <a:latin typeface="Times New Roman" panose="02020603050405020304" pitchFamily="18" charset="0"/>
              <a:cs typeface="Times New Roman" panose="02020603050405020304" pitchFamily="18" charset="0"/>
            </a:endParaRPr>
          </a:p>
          <a:p>
            <a:pPr indent="337204" algn="just">
              <a:lnSpc>
                <a:spcPct val="115000"/>
              </a:lnSpc>
            </a:pPr>
            <a:endParaRPr lang="ru-RU"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gn="just">
              <a:lnSpc>
                <a:spcPct val="115000"/>
              </a:lnSpc>
            </a:pPr>
            <a:endParaRPr lang="ru-RU"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gn="just">
              <a:lnSpc>
                <a:spcPct val="115000"/>
              </a:lnSpc>
            </a:pPr>
            <a:r>
              <a:rPr lang="ru-RU"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Ответ номер 1</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Доверительное управление – это вид инвестирования, при котором клиент передает деньги доверительному управляющему, а тот в интересах клиента инвестирует их в те или иные инструменты. В Беларуси такие услуги могут оказывать только банки, поэтому в нашей стране прижился термин </a:t>
            </a:r>
            <a:r>
              <a:rPr lang="ru-RU" sz="2100" dirty="0">
                <a:solidFill>
                  <a:schemeClr val="tx1"/>
                </a:solidFill>
                <a:latin typeface="Times New Roman" panose="02020603050405020304" pitchFamily="18" charset="0"/>
                <a:cs typeface="Times New Roman" panose="02020603050405020304" pitchFamily="18" charset="0"/>
              </a:rPr>
              <a:t>"</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доверительное банковское управление</a:t>
            </a:r>
            <a:r>
              <a:rPr lang="ru-RU" sz="2100" dirty="0">
                <a:solidFill>
                  <a:schemeClr val="tx1"/>
                </a:solidFill>
                <a:latin typeface="Times New Roman" panose="02020603050405020304" pitchFamily="18" charset="0"/>
                <a:cs typeface="Times New Roman" panose="02020603050405020304" pitchFamily="18" charset="0"/>
              </a:rPr>
              <a:t>"</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a:t>
            </a:r>
          </a:p>
          <a:p>
            <a:pPr indent="337204" algn="just">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Единый интернет-портал финансовой грамотности: </a:t>
            </a:r>
            <a:endParaRPr lang="en-US"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gn="just">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http://www.fingramota.by/ru/guide/deposits-and-investments/dbu.</a:t>
            </a:r>
          </a:p>
          <a:p>
            <a:pPr indent="337204" algn="just">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gn="just">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gn="just">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gn="just">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544534" y="3107054"/>
            <a:ext cx="11936583" cy="1361911"/>
          </a:xfrm>
          <a:prstGeom prst="rect">
            <a:avLst/>
          </a:prstGeom>
        </p:spPr>
        <p:txBody>
          <a:bodyPr wrap="square" lIns="68582" tIns="34290" rIns="68582" bIns="34290">
            <a:spAutoFit/>
          </a:bodyPr>
          <a:lstStyle/>
          <a:p>
            <a:r>
              <a:rPr lang="ru-RU" sz="2100" dirty="0">
                <a:latin typeface="Times New Roman" panose="02020603050405020304" pitchFamily="18" charset="0"/>
                <a:cs typeface="Times New Roman" panose="02020603050405020304" pitchFamily="18" charset="0"/>
              </a:rPr>
              <a:t>   </a:t>
            </a:r>
          </a:p>
          <a:p>
            <a:pPr algn="just"/>
            <a:r>
              <a:rPr lang="en-US" sz="2100" dirty="0">
                <a:latin typeface="Times New Roman" panose="02020603050405020304" pitchFamily="18" charset="0"/>
                <a:cs typeface="Times New Roman" panose="02020603050405020304" pitchFamily="18" charset="0"/>
              </a:rPr>
              <a:t>	</a:t>
            </a:r>
            <a:r>
              <a:rPr lang="ru-RU" sz="2100" dirty="0">
                <a:latin typeface="Times New Roman" panose="02020603050405020304" pitchFamily="18" charset="0"/>
                <a:cs typeface="Times New Roman" panose="02020603050405020304" pitchFamily="18" charset="0"/>
              </a:rPr>
              <a:t>Папа Богдана передал деньги банку для того, чтобы банк мог инвестировать их в интересах клиента в те или иные финансовые инструменты по своему усмотрению. Как называется такой вид инвестирования?</a:t>
            </a:r>
          </a:p>
        </p:txBody>
      </p:sp>
      <p:sp>
        <p:nvSpPr>
          <p:cNvPr id="35" name="Прямоугольник 34"/>
          <p:cNvSpPr/>
          <p:nvPr/>
        </p:nvSpPr>
        <p:spPr>
          <a:xfrm>
            <a:off x="4893259" y="4704789"/>
            <a:ext cx="8209776" cy="1038746"/>
          </a:xfrm>
          <a:prstGeom prst="rect">
            <a:avLst/>
          </a:prstGeom>
        </p:spPr>
        <p:txBody>
          <a:bodyPr wrap="square" lIns="68582" tIns="34290" rIns="68582" bIns="34290">
            <a:spAutoFit/>
          </a:bodyPr>
          <a:lstStyle/>
          <a:p>
            <a:pPr marL="342920" indent="-342920">
              <a:buAutoNum type="arabicPeriod"/>
            </a:pPr>
            <a:r>
              <a:rPr lang="ru-RU" sz="2100" u="sng" dirty="0">
                <a:latin typeface="Times New Roman" panose="02020603050405020304" pitchFamily="18" charset="0"/>
                <a:cs typeface="Times New Roman" panose="02020603050405020304" pitchFamily="18" charset="0"/>
              </a:rPr>
              <a:t>Доверительное банковское управление. </a:t>
            </a:r>
          </a:p>
          <a:p>
            <a:pPr marL="342920" indent="-342920">
              <a:buAutoNum type="arabicPeriod"/>
            </a:pPr>
            <a:r>
              <a:rPr lang="ru-RU" sz="2100" dirty="0">
                <a:latin typeface="Times New Roman" panose="02020603050405020304" pitchFamily="18" charset="0"/>
                <a:cs typeface="Times New Roman" panose="02020603050405020304" pitchFamily="18" charset="0"/>
              </a:rPr>
              <a:t>Консалтинг. </a:t>
            </a:r>
          </a:p>
          <a:p>
            <a:pPr marL="342920" indent="-342920">
              <a:buAutoNum type="arabicPeriod"/>
            </a:pPr>
            <a:r>
              <a:rPr lang="ru-RU" sz="2100" dirty="0">
                <a:latin typeface="Times New Roman" panose="02020603050405020304" pitchFamily="18" charset="0"/>
                <a:cs typeface="Times New Roman" panose="02020603050405020304" pitchFamily="18" charset="0"/>
              </a:rPr>
              <a:t>Брокерская деятельность.</a:t>
            </a:r>
          </a:p>
        </p:txBody>
      </p:sp>
      <p:sp>
        <p:nvSpPr>
          <p:cNvPr id="36" name="Скругленный прямоугольник 35"/>
          <p:cNvSpPr/>
          <p:nvPr/>
        </p:nvSpPr>
        <p:spPr>
          <a:xfrm>
            <a:off x="1112440" y="3217753"/>
            <a:ext cx="12908793" cy="2977039"/>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9" name="Группа 9">
            <a:extLst>
              <a:ext uri="{FF2B5EF4-FFF2-40B4-BE49-F238E27FC236}">
                <a16:creationId xmlns:a16="http://schemas.microsoft.com/office/drawing/2014/main" id="{2DC50735-3DE2-4450-8092-664C43255FC7}"/>
              </a:ext>
            </a:extLst>
          </p:cNvPr>
          <p:cNvGrpSpPr/>
          <p:nvPr/>
        </p:nvGrpSpPr>
        <p:grpSpPr>
          <a:xfrm>
            <a:off x="1" y="0"/>
            <a:ext cx="15079662" cy="1694235"/>
            <a:chOff x="182470" y="0"/>
            <a:chExt cx="9506607" cy="1213945"/>
          </a:xfrm>
        </p:grpSpPr>
        <p:sp>
          <p:nvSpPr>
            <p:cNvPr id="10" name="Скругленный прямоугольник 38">
              <a:extLst>
                <a:ext uri="{FF2B5EF4-FFF2-40B4-BE49-F238E27FC236}">
                  <a16:creationId xmlns:a16="http://schemas.microsoft.com/office/drawing/2014/main" id="{B2141D40-942E-499B-BEEB-6BDAD460B89D}"/>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26 (3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1" name="Picture 3" descr="C:\Users\AV\Desktop\logo-nbrb.png">
              <a:extLst>
                <a:ext uri="{FF2B5EF4-FFF2-40B4-BE49-F238E27FC236}">
                  <a16:creationId xmlns:a16="http://schemas.microsoft.com/office/drawing/2014/main" id="{3C6FD85A-BC8F-41BE-B727-E44436F7309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058429" y="7383049"/>
            <a:ext cx="13124840" cy="1655122"/>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gn="just">
              <a:lnSpc>
                <a:spcPct val="115000"/>
              </a:lnSpc>
            </a:pPr>
            <a:endParaRPr lang="ru-RU" sz="2100" b="1" dirty="0">
              <a:solidFill>
                <a:schemeClr val="tx1"/>
              </a:solidFill>
              <a:latin typeface="Times New Roman" panose="02020603050405020304" pitchFamily="18" charset="0"/>
              <a:cs typeface="Times New Roman" panose="02020603050405020304" pitchFamily="18" charset="0"/>
            </a:endParaRPr>
          </a:p>
          <a:p>
            <a:pPr indent="337204" algn="just">
              <a:lnSpc>
                <a:spcPct val="115000"/>
              </a:lnSpc>
            </a:pPr>
            <a:endParaRPr lang="ru-RU" sz="2100" b="1" dirty="0">
              <a:solidFill>
                <a:schemeClr val="tx1"/>
              </a:solidFill>
              <a:latin typeface="Times New Roman" panose="02020603050405020304" pitchFamily="18" charset="0"/>
              <a:cs typeface="Times New Roman" panose="02020603050405020304" pitchFamily="18" charset="0"/>
            </a:endParaRPr>
          </a:p>
          <a:p>
            <a:pPr indent="337204" algn="just">
              <a:lnSpc>
                <a:spcPct val="115000"/>
              </a:lnSpc>
            </a:pPr>
            <a:r>
              <a:rPr lang="ru-RU" sz="2100" b="1" dirty="0">
                <a:solidFill>
                  <a:schemeClr val="tx1"/>
                </a:solidFill>
                <a:latin typeface="Times New Roman" panose="02020603050405020304" pitchFamily="18" charset="0"/>
                <a:cs typeface="Times New Roman" panose="02020603050405020304" pitchFamily="18" charset="0"/>
              </a:rPr>
              <a:t>Ответ номер 1.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Дивиденды по акциям компании Б = 15 – 5 = 10 рублей. Тогда доход по дивидендам составит: 5*15+10*10 = 175 рублей. Кроме того, доход от подорожания стоимости самих акций составит 50*0,1=5, 5*5= 25 рублей по акциям А и от акций Б 60*0,05=3 рубля, 3*10 = 30 рублей. Таким образом, 175 + 25 – 30 = 170 рублей.</a:t>
            </a:r>
          </a:p>
          <a:p>
            <a:pPr indent="337204" algn="just">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gn="just">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544534" y="3177474"/>
            <a:ext cx="11990594" cy="2008242"/>
          </a:xfrm>
          <a:prstGeom prst="rect">
            <a:avLst/>
          </a:prstGeom>
        </p:spPr>
        <p:txBody>
          <a:bodyPr wrap="square" lIns="68582" tIns="34290" rIns="68582" bIns="34290">
            <a:spAutoFit/>
          </a:bodyPr>
          <a:lstStyle/>
          <a:p>
            <a:pPr algn="just"/>
            <a:r>
              <a:rPr lang="en-US" sz="2100" dirty="0">
                <a:latin typeface="Times New Roman" panose="02020603050405020304" pitchFamily="18" charset="0"/>
                <a:cs typeface="Times New Roman" panose="02020603050405020304" pitchFamily="18" charset="0"/>
              </a:rPr>
              <a:t>	</a:t>
            </a:r>
            <a:r>
              <a:rPr lang="ru-RU" sz="2100" dirty="0">
                <a:latin typeface="Times New Roman" panose="02020603050405020304" pitchFamily="18" charset="0"/>
                <a:cs typeface="Times New Roman" panose="02020603050405020304" pitchFamily="18" charset="0"/>
              </a:rPr>
              <a:t>Папа Богдана, чтобы приумножить свои сбережения, купил 5 акций компании "А" по цене 50 рублей за штуку и 10 акций компании "Б" по цене 60 рублей за штуку. Дивиденды по каждой акции компании А за год составили 15 рублей, а дивиденды по каждой акции компании Б – на 5 рублей меньше. Кроме того, рыночная стоимость акций компании А возросла на 10%, а компании Б уменьшилась на 5%. Какой максимальный доход может получить папа Богдана за год от инвестирования?</a:t>
            </a:r>
          </a:p>
        </p:txBody>
      </p:sp>
      <p:sp>
        <p:nvSpPr>
          <p:cNvPr id="35" name="Прямоугольник 34"/>
          <p:cNvSpPr/>
          <p:nvPr/>
        </p:nvSpPr>
        <p:spPr>
          <a:xfrm>
            <a:off x="5433375" y="5135252"/>
            <a:ext cx="9216472" cy="1038746"/>
          </a:xfrm>
          <a:prstGeom prst="rect">
            <a:avLst/>
          </a:prstGeom>
        </p:spPr>
        <p:txBody>
          <a:bodyPr wrap="square" lIns="68582" tIns="34290" rIns="68582" bIns="34290">
            <a:spAutoFit/>
          </a:bodyPr>
          <a:lstStyle/>
          <a:p>
            <a:pPr marL="342920" indent="-342920">
              <a:buAutoNum type="arabicPeriod"/>
            </a:pPr>
            <a:r>
              <a:rPr lang="ru-RU" sz="2100" u="sng" dirty="0">
                <a:latin typeface="Times New Roman" panose="02020603050405020304" pitchFamily="18" charset="0"/>
                <a:cs typeface="Times New Roman" panose="02020603050405020304" pitchFamily="18" charset="0"/>
              </a:rPr>
              <a:t>170 рублей. </a:t>
            </a:r>
          </a:p>
          <a:p>
            <a:pPr marL="342920" indent="-342920">
              <a:buAutoNum type="arabicPeriod"/>
            </a:pPr>
            <a:r>
              <a:rPr lang="ru-RU" sz="2100" dirty="0">
                <a:latin typeface="Times New Roman" panose="02020603050405020304" pitchFamily="18" charset="0"/>
                <a:cs typeface="Times New Roman" panose="02020603050405020304" pitchFamily="18" charset="0"/>
              </a:rPr>
              <a:t>175 рублей.</a:t>
            </a:r>
          </a:p>
          <a:p>
            <a:pPr marL="342920" indent="-342920">
              <a:buAutoNum type="arabicPeriod"/>
            </a:pPr>
            <a:r>
              <a:rPr lang="ru-RU" sz="2100" dirty="0">
                <a:latin typeface="Times New Roman" panose="02020603050405020304" pitchFamily="18" charset="0"/>
                <a:cs typeface="Times New Roman" panose="02020603050405020304" pitchFamily="18" charset="0"/>
              </a:rPr>
              <a:t> 217 рублей.</a:t>
            </a:r>
          </a:p>
        </p:txBody>
      </p:sp>
      <p:sp>
        <p:nvSpPr>
          <p:cNvPr id="36" name="Скругленный прямоугольник 35"/>
          <p:cNvSpPr/>
          <p:nvPr/>
        </p:nvSpPr>
        <p:spPr>
          <a:xfrm>
            <a:off x="1058429" y="3189383"/>
            <a:ext cx="13016816" cy="3553695"/>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9" name="Группа 9">
            <a:extLst>
              <a:ext uri="{FF2B5EF4-FFF2-40B4-BE49-F238E27FC236}">
                <a16:creationId xmlns:a16="http://schemas.microsoft.com/office/drawing/2014/main" id="{AC63D0B6-D6DE-4717-B1D9-B1D4F3C31F2D}"/>
              </a:ext>
            </a:extLst>
          </p:cNvPr>
          <p:cNvGrpSpPr/>
          <p:nvPr/>
        </p:nvGrpSpPr>
        <p:grpSpPr>
          <a:xfrm>
            <a:off x="1" y="0"/>
            <a:ext cx="15079662" cy="1694235"/>
            <a:chOff x="182470" y="0"/>
            <a:chExt cx="9506607" cy="1213945"/>
          </a:xfrm>
        </p:grpSpPr>
        <p:sp>
          <p:nvSpPr>
            <p:cNvPr id="10" name="Скругленный прямоугольник 38">
              <a:extLst>
                <a:ext uri="{FF2B5EF4-FFF2-40B4-BE49-F238E27FC236}">
                  <a16:creationId xmlns:a16="http://schemas.microsoft.com/office/drawing/2014/main" id="{45760A65-D61F-4905-8450-6B0918DDD70C}"/>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27 (4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1" name="Picture 3" descr="C:\Users\AV\Desktop\logo-nbrb.png">
              <a:extLst>
                <a:ext uri="{FF2B5EF4-FFF2-40B4-BE49-F238E27FC236}">
                  <a16:creationId xmlns:a16="http://schemas.microsoft.com/office/drawing/2014/main" id="{3BC84971-D1F6-4A78-88EE-7C42F2520BA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058429" y="8647821"/>
            <a:ext cx="12962803" cy="2136187"/>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nSpc>
                <a:spcPct val="115000"/>
              </a:lnSpc>
            </a:pPr>
            <a:r>
              <a:rPr lang="ru-RU" sz="195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Ответ номер </a:t>
            </a:r>
            <a:r>
              <a:rPr lang="en-US" sz="195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3</a:t>
            </a:r>
            <a:r>
              <a:rPr lang="ru-RU" sz="195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ru-RU" sz="195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 1000*23,54 = 23 540 российских рублей. 2. 1000/2,551 = 392 доллара США. 392*59,5 = 23 324 российских рублей. 3. 1000*24,6 = 24 600 российских рублей. С учетом комиссии: 24 600 – 200 = 24 400 российских  рублей.</a:t>
            </a:r>
            <a:r>
              <a:rPr lang="en-US" sz="195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ru-RU" sz="195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24400&gt;23540&gt;23324</a:t>
            </a: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868603" y="3187466"/>
            <a:ext cx="11612512" cy="2746906"/>
          </a:xfrm>
          <a:prstGeom prst="rect">
            <a:avLst/>
          </a:prstGeom>
        </p:spPr>
        <p:txBody>
          <a:bodyPr wrap="square" lIns="68582" tIns="34290" rIns="68582" bIns="34290">
            <a:spAutoFit/>
          </a:bodyPr>
          <a:lstStyle/>
          <a:p>
            <a:pPr algn="just"/>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Роман Вячеславович собирается поехать в отпуск в г. Санкт-Петербург, где ему нужно будет расплачиваться российскими рублями. Он собирается потратить там 1 000 белорусских рублей.</a:t>
            </a:r>
          </a:p>
          <a:p>
            <a:pPr algn="just"/>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Используя данные таблицы, определите, какой из вариантов конвертации средств будет более выгоден Роману Вячеславовичу.</a:t>
            </a:r>
          </a:p>
          <a:p>
            <a:pPr algn="just"/>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Учитывайте, что при снятии в банкоматах России наличных денег с карты, эмитированной белорусским банком, со счета списывается сумма в белорусских рублях по курсу безналичной конвертации белорусского рубля в российский, а также взимается комиссия в размере 200 российских рублей.</a:t>
            </a:r>
          </a:p>
          <a:p>
            <a:pPr algn="just"/>
            <a:endParaRPr lang="en-US" dirty="0">
              <a:latin typeface="Times New Roman" panose="02020603050405020304" pitchFamily="18" charset="0"/>
              <a:cs typeface="Times New Roman" panose="02020603050405020304" pitchFamily="18" charset="0"/>
            </a:endParaRPr>
          </a:p>
          <a:p>
            <a:endParaRPr lang="en-US" sz="1500" b="1" dirty="0">
              <a:latin typeface="Corbel" pitchFamily="34" charset="0"/>
            </a:endParaRPr>
          </a:p>
          <a:p>
            <a:endParaRPr lang="ru-RU" sz="1500" b="1" dirty="0">
              <a:latin typeface="Corbel" pitchFamily="34" charset="0"/>
            </a:endParaRPr>
          </a:p>
        </p:txBody>
      </p:sp>
      <p:sp>
        <p:nvSpPr>
          <p:cNvPr id="35" name="Прямоугольник 34"/>
          <p:cNvSpPr/>
          <p:nvPr/>
        </p:nvSpPr>
        <p:spPr>
          <a:xfrm>
            <a:off x="2237381" y="6844013"/>
            <a:ext cx="10874956" cy="1269578"/>
          </a:xfrm>
          <a:prstGeom prst="rect">
            <a:avLst/>
          </a:prstGeom>
        </p:spPr>
        <p:txBody>
          <a:bodyPr wrap="square" lIns="68582" tIns="34290" rIns="68582" bIns="34290">
            <a:spAutoFit/>
          </a:bodyPr>
          <a:lstStyle/>
          <a:p>
            <a:pPr marL="342920" indent="-342920">
              <a:buAutoNum type="arabicPeriod"/>
            </a:pPr>
            <a:r>
              <a:rPr lang="ru-RU" sz="1950" dirty="0">
                <a:latin typeface="Times New Roman" panose="02020603050405020304" pitchFamily="18" charset="0"/>
                <a:cs typeface="Times New Roman" panose="02020603050405020304" pitchFamily="18" charset="0"/>
              </a:rPr>
              <a:t>Взять с собой нужную сумму в белорусских рублях, а в Санкт-Петербурге поменять их на российские рубли.</a:t>
            </a:r>
          </a:p>
          <a:p>
            <a:pPr marL="342920" indent="-342920">
              <a:buAutoNum type="arabicPeriod"/>
            </a:pPr>
            <a:r>
              <a:rPr lang="ru-RU" sz="1950" dirty="0">
                <a:latin typeface="Times New Roman" panose="02020603050405020304" pitchFamily="18" charset="0"/>
                <a:cs typeface="Times New Roman" panose="02020603050405020304" pitchFamily="18" charset="0"/>
              </a:rPr>
              <a:t>Перед отъездом купить доллары США, а в Санкт-Петербурге поменять их на российские рубли.</a:t>
            </a:r>
          </a:p>
          <a:p>
            <a:pPr marL="342920" indent="-342920">
              <a:buAutoNum type="arabicPeriod"/>
            </a:pPr>
            <a:r>
              <a:rPr lang="ru-RU" sz="1950" u="sng" dirty="0">
                <a:latin typeface="Times New Roman" panose="02020603050405020304" pitchFamily="18" charset="0"/>
                <a:cs typeface="Times New Roman" panose="02020603050405020304" pitchFamily="18" charset="0"/>
              </a:rPr>
              <a:t>Снять наличные в Санкт-Петербурге в банкомате с банковской карточки в белорусских рублях.</a:t>
            </a:r>
          </a:p>
        </p:txBody>
      </p:sp>
      <p:sp>
        <p:nvSpPr>
          <p:cNvPr id="36" name="Скругленный прямоугольник 35"/>
          <p:cNvSpPr/>
          <p:nvPr/>
        </p:nvSpPr>
        <p:spPr>
          <a:xfrm>
            <a:off x="923400" y="2570383"/>
            <a:ext cx="12962804" cy="5874588"/>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sp>
        <p:nvSpPr>
          <p:cNvPr id="9" name="Прямоугольник 8"/>
          <p:cNvSpPr/>
          <p:nvPr/>
        </p:nvSpPr>
        <p:spPr>
          <a:xfrm>
            <a:off x="4566251" y="2049605"/>
            <a:ext cx="5894255" cy="814775"/>
          </a:xfrm>
          <a:prstGeom prst="rect">
            <a:avLst/>
          </a:prstGeom>
        </p:spPr>
        <p:txBody>
          <a:bodyPr wrap="square" lIns="68582" tIns="34290" rIns="68582" bIns="34290">
            <a:spAutoFit/>
          </a:bodyPr>
          <a:lstStyle/>
          <a:p>
            <a:pPr indent="337681" algn="ctr">
              <a:lnSpc>
                <a:spcPct val="115000"/>
              </a:lnSpc>
            </a:pPr>
            <a:r>
              <a:rPr lang="ru-RU" sz="2175" b="1" i="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Тема 10. Финансовая математика</a:t>
            </a:r>
            <a:endParaRPr lang="ru-RU" sz="2175" b="1"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indent="337681" algn="ctr">
              <a:lnSpc>
                <a:spcPct val="115000"/>
              </a:lnSpc>
            </a:pPr>
            <a:r>
              <a:rPr lang="ru-RU" sz="2175" b="1" dirty="0">
                <a:latin typeface="Times New Roman" panose="02020603050405020304" pitchFamily="18" charset="0"/>
                <a:ea typeface="Calibri" panose="020F0502020204030204" pitchFamily="34" charset="0"/>
                <a:cs typeface="Times New Roman" panose="02020603050405020304" pitchFamily="18" charset="0"/>
              </a:rPr>
              <a:t> </a:t>
            </a:r>
            <a:endParaRPr lang="ru-RU" sz="2175" b="1"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Таблица 3">
            <a:extLst>
              <a:ext uri="{FF2B5EF4-FFF2-40B4-BE49-F238E27FC236}">
                <a16:creationId xmlns:a16="http://schemas.microsoft.com/office/drawing/2014/main" id="{4B8B8410-6E8B-47DF-B22C-1233F212119E}"/>
              </a:ext>
            </a:extLst>
          </p:cNvPr>
          <p:cNvGraphicFramePr>
            <a:graphicFrameLocks noGrp="1"/>
          </p:cNvGraphicFramePr>
          <p:nvPr>
            <p:extLst>
              <p:ext uri="{D42A27DB-BD31-4B8C-83A1-F6EECF244321}">
                <p14:modId xmlns:p14="http://schemas.microsoft.com/office/powerpoint/2010/main" val="3549900010"/>
              </p:ext>
            </p:extLst>
          </p:nvPr>
        </p:nvGraphicFramePr>
        <p:xfrm>
          <a:off x="3147343" y="5356413"/>
          <a:ext cx="8263788" cy="1241567"/>
        </p:xfrm>
        <a:graphic>
          <a:graphicData uri="http://schemas.openxmlformats.org/drawingml/2006/table">
            <a:tbl>
              <a:tblPr firstRow="1" firstCol="1" bandRow="1">
                <a:tableStyleId>{5C22544A-7EE6-4342-B048-85BDC9FD1C3A}</a:tableStyleId>
              </a:tblPr>
              <a:tblGrid>
                <a:gridCol w="2039266">
                  <a:extLst>
                    <a:ext uri="{9D8B030D-6E8A-4147-A177-3AD203B41FA5}">
                      <a16:colId xmlns:a16="http://schemas.microsoft.com/office/drawing/2014/main" val="1942485967"/>
                    </a:ext>
                  </a:extLst>
                </a:gridCol>
                <a:gridCol w="2315973">
                  <a:extLst>
                    <a:ext uri="{9D8B030D-6E8A-4147-A177-3AD203B41FA5}">
                      <a16:colId xmlns:a16="http://schemas.microsoft.com/office/drawing/2014/main" val="381191717"/>
                    </a:ext>
                  </a:extLst>
                </a:gridCol>
                <a:gridCol w="2128482">
                  <a:extLst>
                    <a:ext uri="{9D8B030D-6E8A-4147-A177-3AD203B41FA5}">
                      <a16:colId xmlns:a16="http://schemas.microsoft.com/office/drawing/2014/main" val="3097780204"/>
                    </a:ext>
                  </a:extLst>
                </a:gridCol>
                <a:gridCol w="1780067">
                  <a:extLst>
                    <a:ext uri="{9D8B030D-6E8A-4147-A177-3AD203B41FA5}">
                      <a16:colId xmlns:a16="http://schemas.microsoft.com/office/drawing/2014/main" val="1020685233"/>
                    </a:ext>
                  </a:extLst>
                </a:gridCol>
              </a:tblGrid>
              <a:tr h="919736">
                <a:tc>
                  <a:txBody>
                    <a:bodyPr/>
                    <a:lstStyle/>
                    <a:p>
                      <a:pPr algn="ctr">
                        <a:lnSpc>
                          <a:spcPct val="115000"/>
                        </a:lnSpc>
                        <a:spcAft>
                          <a:spcPts val="1000"/>
                        </a:spcAft>
                      </a:pPr>
                      <a:endParaRPr lang="ru-RU" sz="1200" b="0" kern="1200" dirty="0">
                        <a:solidFill>
                          <a:schemeClr val="tx1"/>
                        </a:solidFill>
                        <a:latin typeface="Times New Roman" panose="02020603050405020304" pitchFamily="18" charset="0"/>
                        <a:ea typeface="+mn-ea"/>
                        <a:cs typeface="Times New Roman" panose="02020603050405020304" pitchFamily="18" charset="0"/>
                      </a:endParaRPr>
                    </a:p>
                    <a:p>
                      <a:pPr algn="ctr">
                        <a:lnSpc>
                          <a:spcPct val="115000"/>
                        </a:lnSpc>
                        <a:spcAft>
                          <a:spcPts val="1000"/>
                        </a:spcAft>
                      </a:pPr>
                      <a:r>
                        <a:rPr lang="ru-RU" sz="1200" b="0" kern="1200" dirty="0">
                          <a:solidFill>
                            <a:schemeClr val="tx1"/>
                          </a:solidFill>
                          <a:latin typeface="Times New Roman" panose="02020603050405020304" pitchFamily="18" charset="0"/>
                          <a:ea typeface="+mn-ea"/>
                          <a:cs typeface="Times New Roman" panose="02020603050405020304" pitchFamily="18" charset="0"/>
                        </a:rPr>
                        <a:t>Курс безналичной конвертации белорусского рубля в российский</a:t>
                      </a:r>
                    </a:p>
                  </a:txBody>
                  <a:tcPr marL="51440" marR="51440" marT="0" marB="0"/>
                </a:tc>
                <a:tc>
                  <a:txBody>
                    <a:bodyPr/>
                    <a:lstStyle/>
                    <a:p>
                      <a:pPr marL="0" algn="ctr" defTabSz="2010400" rtl="0" eaLnBrk="1" latinLnBrk="0" hangingPunct="1">
                        <a:lnSpc>
                          <a:spcPct val="115000"/>
                        </a:lnSpc>
                        <a:spcAft>
                          <a:spcPts val="1000"/>
                        </a:spcAft>
                      </a:pPr>
                      <a:r>
                        <a:rPr lang="ru-RU" sz="1200" b="0" kern="1200" dirty="0">
                          <a:solidFill>
                            <a:schemeClr val="tx1"/>
                          </a:solidFill>
                          <a:latin typeface="Times New Roman" panose="02020603050405020304" pitchFamily="18" charset="0"/>
                          <a:ea typeface="+mn-ea"/>
                          <a:cs typeface="Times New Roman" panose="02020603050405020304" pitchFamily="18" charset="0"/>
                        </a:rPr>
                        <a:t>Курс покупки банком белорусского рубля в России </a:t>
                      </a:r>
                    </a:p>
                  </a:txBody>
                  <a:tcPr marL="51440" marR="51440" marT="0" marB="0" anchor="ctr"/>
                </a:tc>
                <a:tc>
                  <a:txBody>
                    <a:bodyPr/>
                    <a:lstStyle/>
                    <a:p>
                      <a:pPr marL="0" indent="21590" algn="ctr" defTabSz="2010400" rtl="0" eaLnBrk="1" latinLnBrk="0" hangingPunct="1">
                        <a:lnSpc>
                          <a:spcPct val="115000"/>
                        </a:lnSpc>
                        <a:spcAft>
                          <a:spcPts val="1000"/>
                        </a:spcAft>
                      </a:pPr>
                      <a:r>
                        <a:rPr lang="ru-RU" sz="1200" b="0" kern="1200" dirty="0">
                          <a:solidFill>
                            <a:schemeClr val="tx1"/>
                          </a:solidFill>
                          <a:latin typeface="Times New Roman" panose="02020603050405020304" pitchFamily="18" charset="0"/>
                          <a:ea typeface="+mn-ea"/>
                          <a:cs typeface="Times New Roman" panose="02020603050405020304" pitchFamily="18" charset="0"/>
                        </a:rPr>
                        <a:t>Курс продажи банком доллара США в Беларуси</a:t>
                      </a:r>
                    </a:p>
                  </a:txBody>
                  <a:tcPr marL="51440" marR="51440" marT="0" marB="0" anchor="ctr"/>
                </a:tc>
                <a:tc>
                  <a:txBody>
                    <a:bodyPr/>
                    <a:lstStyle/>
                    <a:p>
                      <a:pPr marL="0" algn="ctr" defTabSz="2010400" rtl="0" eaLnBrk="1" latinLnBrk="0" hangingPunct="1">
                        <a:lnSpc>
                          <a:spcPct val="115000"/>
                        </a:lnSpc>
                        <a:spcAft>
                          <a:spcPts val="1000"/>
                        </a:spcAft>
                      </a:pPr>
                      <a:endParaRPr lang="ru-RU" sz="1200" b="0" kern="1200" dirty="0">
                        <a:solidFill>
                          <a:schemeClr val="tx1"/>
                        </a:solidFill>
                        <a:latin typeface="Times New Roman" panose="02020603050405020304" pitchFamily="18" charset="0"/>
                        <a:ea typeface="+mn-ea"/>
                        <a:cs typeface="Times New Roman" panose="02020603050405020304" pitchFamily="18" charset="0"/>
                      </a:endParaRPr>
                    </a:p>
                    <a:p>
                      <a:pPr marL="0" algn="ctr" defTabSz="2010400" rtl="0" eaLnBrk="1" latinLnBrk="0" hangingPunct="1">
                        <a:lnSpc>
                          <a:spcPct val="115000"/>
                        </a:lnSpc>
                        <a:spcAft>
                          <a:spcPts val="1000"/>
                        </a:spcAft>
                      </a:pPr>
                      <a:r>
                        <a:rPr lang="ru-RU" sz="1200" b="0" kern="1200" dirty="0">
                          <a:solidFill>
                            <a:schemeClr val="tx1"/>
                          </a:solidFill>
                          <a:latin typeface="Times New Roman" panose="02020603050405020304" pitchFamily="18" charset="0"/>
                          <a:ea typeface="+mn-ea"/>
                          <a:cs typeface="Times New Roman" panose="02020603050405020304" pitchFamily="18" charset="0"/>
                        </a:rPr>
                        <a:t>Курс покупки банком доллара США в России </a:t>
                      </a:r>
                    </a:p>
                  </a:txBody>
                  <a:tcPr marL="51440" marR="51440" marT="0" marB="0"/>
                </a:tc>
                <a:extLst>
                  <a:ext uri="{0D108BD9-81ED-4DB2-BD59-A6C34878D82A}">
                    <a16:rowId xmlns:a16="http://schemas.microsoft.com/office/drawing/2014/main" val="757117923"/>
                  </a:ext>
                </a:extLst>
              </a:tr>
              <a:tr h="290210">
                <a:tc>
                  <a:txBody>
                    <a:bodyPr/>
                    <a:lstStyle/>
                    <a:p>
                      <a:pPr algn="ctr">
                        <a:lnSpc>
                          <a:spcPct val="115000"/>
                        </a:lnSpc>
                        <a:spcAft>
                          <a:spcPts val="1000"/>
                        </a:spcAft>
                      </a:pPr>
                      <a:r>
                        <a:rPr lang="ru-RU" sz="1800" b="0" kern="1200" dirty="0">
                          <a:solidFill>
                            <a:schemeClr val="tx1"/>
                          </a:solidFill>
                          <a:latin typeface="Times New Roman" panose="02020603050405020304" pitchFamily="18" charset="0"/>
                          <a:ea typeface="+mn-ea"/>
                          <a:cs typeface="Times New Roman" panose="02020603050405020304" pitchFamily="18" charset="0"/>
                        </a:rPr>
                        <a:t>24,6</a:t>
                      </a:r>
                    </a:p>
                  </a:txBody>
                  <a:tcPr marL="51440" marR="51440" marT="0" marB="0"/>
                </a:tc>
                <a:tc>
                  <a:txBody>
                    <a:bodyPr/>
                    <a:lstStyle/>
                    <a:p>
                      <a:pPr algn="ctr">
                        <a:lnSpc>
                          <a:spcPct val="115000"/>
                        </a:lnSpc>
                        <a:spcAft>
                          <a:spcPts val="1000"/>
                        </a:spcAft>
                      </a:pPr>
                      <a:r>
                        <a:rPr lang="ru-RU" sz="1800" b="0" kern="1200" dirty="0">
                          <a:solidFill>
                            <a:schemeClr val="tx1"/>
                          </a:solidFill>
                          <a:latin typeface="Times New Roman" panose="02020603050405020304" pitchFamily="18" charset="0"/>
                          <a:ea typeface="+mn-ea"/>
                          <a:cs typeface="Times New Roman" panose="02020603050405020304" pitchFamily="18" charset="0"/>
                        </a:rPr>
                        <a:t>23</a:t>
                      </a:r>
                      <a:r>
                        <a:rPr lang="be-BY" sz="1800" b="0" kern="1200" dirty="0">
                          <a:solidFill>
                            <a:schemeClr val="tx1"/>
                          </a:solidFill>
                          <a:latin typeface="Times New Roman" panose="02020603050405020304" pitchFamily="18" charset="0"/>
                          <a:ea typeface="+mn-ea"/>
                          <a:cs typeface="Times New Roman" panose="02020603050405020304" pitchFamily="18" charset="0"/>
                        </a:rPr>
                        <a:t>,</a:t>
                      </a:r>
                      <a:r>
                        <a:rPr lang="ru-RU" sz="1800" b="0" kern="1200" dirty="0">
                          <a:solidFill>
                            <a:schemeClr val="tx1"/>
                          </a:solidFill>
                          <a:latin typeface="Times New Roman" panose="02020603050405020304" pitchFamily="18" charset="0"/>
                          <a:ea typeface="+mn-ea"/>
                          <a:cs typeface="Times New Roman" panose="02020603050405020304" pitchFamily="18" charset="0"/>
                        </a:rPr>
                        <a:t>54</a:t>
                      </a:r>
                    </a:p>
                  </a:txBody>
                  <a:tcPr marL="51440" marR="51440" marT="0" marB="0" anchor="ctr"/>
                </a:tc>
                <a:tc>
                  <a:txBody>
                    <a:bodyPr/>
                    <a:lstStyle/>
                    <a:p>
                      <a:pPr algn="ctr">
                        <a:lnSpc>
                          <a:spcPct val="115000"/>
                        </a:lnSpc>
                        <a:spcAft>
                          <a:spcPts val="1000"/>
                        </a:spcAft>
                      </a:pPr>
                      <a:r>
                        <a:rPr lang="ru-RU" sz="1800" b="0" kern="1200" dirty="0">
                          <a:solidFill>
                            <a:schemeClr val="tx1"/>
                          </a:solidFill>
                          <a:latin typeface="Times New Roman" panose="02020603050405020304" pitchFamily="18" charset="0"/>
                          <a:ea typeface="+mn-ea"/>
                          <a:cs typeface="Times New Roman" panose="02020603050405020304" pitchFamily="18" charset="0"/>
                        </a:rPr>
                        <a:t>2</a:t>
                      </a:r>
                      <a:r>
                        <a:rPr lang="be-BY" sz="1800" b="0" kern="1200" dirty="0">
                          <a:solidFill>
                            <a:schemeClr val="tx1"/>
                          </a:solidFill>
                          <a:latin typeface="Times New Roman" panose="02020603050405020304" pitchFamily="18" charset="0"/>
                          <a:ea typeface="+mn-ea"/>
                          <a:cs typeface="Times New Roman" panose="02020603050405020304" pitchFamily="18" charset="0"/>
                        </a:rPr>
                        <a:t>,</a:t>
                      </a:r>
                      <a:r>
                        <a:rPr lang="ru-RU" sz="1800" b="0" kern="1200" dirty="0">
                          <a:solidFill>
                            <a:schemeClr val="tx1"/>
                          </a:solidFill>
                          <a:latin typeface="Times New Roman" panose="02020603050405020304" pitchFamily="18" charset="0"/>
                          <a:ea typeface="+mn-ea"/>
                          <a:cs typeface="Times New Roman" panose="02020603050405020304" pitchFamily="18" charset="0"/>
                        </a:rPr>
                        <a:t>551</a:t>
                      </a:r>
                    </a:p>
                  </a:txBody>
                  <a:tcPr marL="51440" marR="51440" marT="0" marB="0" anchor="ctr"/>
                </a:tc>
                <a:tc>
                  <a:txBody>
                    <a:bodyPr/>
                    <a:lstStyle/>
                    <a:p>
                      <a:pPr indent="19050" algn="ctr">
                        <a:lnSpc>
                          <a:spcPct val="115000"/>
                        </a:lnSpc>
                        <a:spcAft>
                          <a:spcPts val="1000"/>
                        </a:spcAft>
                      </a:pPr>
                      <a:r>
                        <a:rPr lang="ru-RU" sz="1800" b="0" kern="1200" dirty="0">
                          <a:solidFill>
                            <a:schemeClr val="tx1"/>
                          </a:solidFill>
                          <a:latin typeface="Times New Roman" panose="02020603050405020304" pitchFamily="18" charset="0"/>
                          <a:ea typeface="+mn-ea"/>
                          <a:cs typeface="Times New Roman" panose="02020603050405020304" pitchFamily="18" charset="0"/>
                        </a:rPr>
                        <a:t>59</a:t>
                      </a:r>
                      <a:r>
                        <a:rPr lang="be-BY" sz="1800" b="0" kern="1200" dirty="0">
                          <a:solidFill>
                            <a:schemeClr val="tx1"/>
                          </a:solidFill>
                          <a:latin typeface="Times New Roman" panose="02020603050405020304" pitchFamily="18" charset="0"/>
                          <a:ea typeface="+mn-ea"/>
                          <a:cs typeface="Times New Roman" panose="02020603050405020304" pitchFamily="18" charset="0"/>
                        </a:rPr>
                        <a:t>,</a:t>
                      </a:r>
                      <a:r>
                        <a:rPr lang="ru-RU" sz="1800" b="0" kern="1200" dirty="0">
                          <a:solidFill>
                            <a:schemeClr val="tx1"/>
                          </a:solidFill>
                          <a:latin typeface="Times New Roman" panose="02020603050405020304" pitchFamily="18" charset="0"/>
                          <a:ea typeface="+mn-ea"/>
                          <a:cs typeface="Times New Roman" panose="02020603050405020304" pitchFamily="18" charset="0"/>
                        </a:rPr>
                        <a:t>5</a:t>
                      </a:r>
                    </a:p>
                  </a:txBody>
                  <a:tcPr marL="51440" marR="51440" marT="0" marB="0"/>
                </a:tc>
                <a:extLst>
                  <a:ext uri="{0D108BD9-81ED-4DB2-BD59-A6C34878D82A}">
                    <a16:rowId xmlns:a16="http://schemas.microsoft.com/office/drawing/2014/main" val="3771832331"/>
                  </a:ext>
                </a:extLst>
              </a:tr>
            </a:tbl>
          </a:graphicData>
        </a:graphic>
      </p:graphicFrame>
      <p:grpSp>
        <p:nvGrpSpPr>
          <p:cNvPr id="11" name="Группа 9">
            <a:extLst>
              <a:ext uri="{FF2B5EF4-FFF2-40B4-BE49-F238E27FC236}">
                <a16:creationId xmlns:a16="http://schemas.microsoft.com/office/drawing/2014/main" id="{2DB1061E-97FC-4654-9F29-928C6243B450}"/>
              </a:ext>
            </a:extLst>
          </p:cNvPr>
          <p:cNvGrpSpPr/>
          <p:nvPr/>
        </p:nvGrpSpPr>
        <p:grpSpPr>
          <a:xfrm>
            <a:off x="1" y="0"/>
            <a:ext cx="15079662" cy="1694235"/>
            <a:chOff x="182470" y="0"/>
            <a:chExt cx="9506607" cy="1213945"/>
          </a:xfrm>
        </p:grpSpPr>
        <p:sp>
          <p:nvSpPr>
            <p:cNvPr id="12" name="Скругленный прямоугольник 38">
              <a:extLst>
                <a:ext uri="{FF2B5EF4-FFF2-40B4-BE49-F238E27FC236}">
                  <a16:creationId xmlns:a16="http://schemas.microsoft.com/office/drawing/2014/main" id="{CF5C5798-0DD2-48F6-BE7E-484C2B3A8733}"/>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28 (3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3" name="Picture 3" descr="C:\Users\AV\Desktop\logo-nbrb.png">
              <a:extLst>
                <a:ext uri="{FF2B5EF4-FFF2-40B4-BE49-F238E27FC236}">
                  <a16:creationId xmlns:a16="http://schemas.microsoft.com/office/drawing/2014/main" id="{53D449CE-2CD7-4118-95CA-4464557DEF6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058428" y="7246435"/>
            <a:ext cx="12854782" cy="308876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54002" tIns="27001" rIns="54002" bIns="27001" rtlCol="0" anchor="ctr"/>
          <a:lstStyle/>
          <a:p>
            <a:pPr algn="just"/>
            <a:r>
              <a:rPr lang="en-US" b="1" dirty="0">
                <a:solidFill>
                  <a:schemeClr val="tx1"/>
                </a:solidFill>
                <a:latin typeface="Corbel" panose="020B0503020204020204" pitchFamily="34" charset="0"/>
                <a:ea typeface="Calibri" panose="020F0502020204030204" pitchFamily="34" charset="0"/>
                <a:cs typeface="Times New Roman" panose="02020603050405020304" pitchFamily="18" charset="0"/>
              </a:rPr>
              <a:t>   </a:t>
            </a:r>
            <a:r>
              <a:rPr lang="ru-RU" sz="2100" b="1" dirty="0">
                <a:solidFill>
                  <a:schemeClr val="tx1"/>
                </a:solidFill>
                <a:latin typeface="Times New Roman" panose="02020603050405020304" pitchFamily="18" charset="0"/>
                <a:cs typeface="Times New Roman" panose="02020603050405020304" pitchFamily="18" charset="0"/>
              </a:rPr>
              <a:t>Ответ номер 1. </a:t>
            </a:r>
            <a:r>
              <a:rPr lang="ru-RU" sz="2100" dirty="0">
                <a:solidFill>
                  <a:schemeClr val="tx1"/>
                </a:solidFill>
                <a:latin typeface="Times New Roman" panose="02020603050405020304" pitchFamily="18" charset="0"/>
                <a:cs typeface="Times New Roman" panose="02020603050405020304" pitchFamily="18" charset="0"/>
              </a:rPr>
              <a:t>Если продолжат использовать двигатель автомобиля:</a:t>
            </a:r>
            <a:endParaRPr lang="ru-BY" sz="2100" dirty="0">
              <a:solidFill>
                <a:schemeClr val="tx1"/>
              </a:solidFill>
              <a:latin typeface="Times New Roman" panose="02020603050405020304" pitchFamily="18" charset="0"/>
              <a:cs typeface="Times New Roman" panose="02020603050405020304" pitchFamily="18" charset="0"/>
            </a:endParaRPr>
          </a:p>
          <a:p>
            <a:pPr algn="just"/>
            <a:r>
              <a:rPr lang="ru-RU" sz="2100" dirty="0">
                <a:solidFill>
                  <a:schemeClr val="tx1"/>
                </a:solidFill>
                <a:latin typeface="Times New Roman" panose="02020603050405020304" pitchFamily="18" charset="0"/>
                <a:cs typeface="Times New Roman" panose="02020603050405020304" pitchFamily="18" charset="0"/>
              </a:rPr>
              <a:t>5*2=10 литров бензина в сутки. 10*2,4=24 рубля тратят в сутки. 7*24=168 рублей за всю поездку.</a:t>
            </a:r>
            <a:endParaRPr lang="ru-BY" sz="2100" dirty="0">
              <a:solidFill>
                <a:schemeClr val="tx1"/>
              </a:solidFill>
              <a:latin typeface="Times New Roman" panose="02020603050405020304" pitchFamily="18" charset="0"/>
              <a:cs typeface="Times New Roman" panose="02020603050405020304" pitchFamily="18" charset="0"/>
            </a:endParaRPr>
          </a:p>
          <a:p>
            <a:pPr algn="just"/>
            <a:r>
              <a:rPr lang="ru-RU" sz="2100" dirty="0">
                <a:solidFill>
                  <a:schemeClr val="tx1"/>
                </a:solidFill>
                <a:latin typeface="Times New Roman" panose="02020603050405020304" pitchFamily="18" charset="0"/>
                <a:cs typeface="Times New Roman" panose="02020603050405020304" pitchFamily="18" charset="0"/>
              </a:rPr>
              <a:t>Если возьмут бензиновый генератор напрокат:</a:t>
            </a:r>
            <a:endParaRPr lang="ru-BY" sz="2100" dirty="0">
              <a:solidFill>
                <a:schemeClr val="tx1"/>
              </a:solidFill>
              <a:latin typeface="Times New Roman" panose="02020603050405020304" pitchFamily="18" charset="0"/>
              <a:cs typeface="Times New Roman" panose="02020603050405020304" pitchFamily="18" charset="0"/>
            </a:endParaRPr>
          </a:p>
          <a:p>
            <a:pPr algn="just"/>
            <a:r>
              <a:rPr lang="ru-RU" sz="2100" dirty="0">
                <a:solidFill>
                  <a:schemeClr val="tx1"/>
                </a:solidFill>
                <a:latin typeface="Times New Roman" panose="02020603050405020304" pitchFamily="18" charset="0"/>
                <a:cs typeface="Times New Roman" panose="02020603050405020304" pitchFamily="18" charset="0"/>
              </a:rPr>
              <a:t>15*7=105 рублей за прокат генератора.</a:t>
            </a:r>
            <a:endParaRPr lang="ru-BY" sz="2100" dirty="0">
              <a:solidFill>
                <a:schemeClr val="tx1"/>
              </a:solidFill>
              <a:latin typeface="Times New Roman" panose="02020603050405020304" pitchFamily="18" charset="0"/>
              <a:cs typeface="Times New Roman" panose="02020603050405020304" pitchFamily="18" charset="0"/>
            </a:endParaRPr>
          </a:p>
          <a:p>
            <a:pPr algn="just"/>
            <a:r>
              <a:rPr lang="ru-RU" sz="2100" dirty="0">
                <a:solidFill>
                  <a:schemeClr val="tx1"/>
                </a:solidFill>
                <a:latin typeface="Times New Roman" panose="02020603050405020304" pitchFamily="18" charset="0"/>
                <a:cs typeface="Times New Roman" panose="02020603050405020304" pitchFamily="18" charset="0"/>
              </a:rPr>
              <a:t>5*0,5=2,5 литра бензина в сутки 2,5 *2,4= 6 рублей тратят в сутки.</a:t>
            </a:r>
            <a:endParaRPr lang="ru-BY" sz="2100" dirty="0">
              <a:solidFill>
                <a:schemeClr val="tx1"/>
              </a:solidFill>
              <a:latin typeface="Times New Roman" panose="02020603050405020304" pitchFamily="18" charset="0"/>
              <a:cs typeface="Times New Roman" panose="02020603050405020304" pitchFamily="18" charset="0"/>
            </a:endParaRPr>
          </a:p>
          <a:p>
            <a:pPr algn="just"/>
            <a:r>
              <a:rPr lang="ru-RU" sz="2100" dirty="0">
                <a:solidFill>
                  <a:schemeClr val="tx1"/>
                </a:solidFill>
                <a:latin typeface="Times New Roman" panose="02020603050405020304" pitchFamily="18" charset="0"/>
                <a:cs typeface="Times New Roman" panose="02020603050405020304" pitchFamily="18" charset="0"/>
              </a:rPr>
              <a:t>6*7=42 рубля за неделю.</a:t>
            </a:r>
            <a:endParaRPr lang="ru-BY" sz="2100" dirty="0">
              <a:solidFill>
                <a:schemeClr val="tx1"/>
              </a:solidFill>
              <a:latin typeface="Times New Roman" panose="02020603050405020304" pitchFamily="18" charset="0"/>
              <a:cs typeface="Times New Roman" panose="02020603050405020304" pitchFamily="18" charset="0"/>
            </a:endParaRPr>
          </a:p>
          <a:p>
            <a:pPr algn="just"/>
            <a:r>
              <a:rPr lang="ru-RU" sz="2100" dirty="0">
                <a:solidFill>
                  <a:schemeClr val="tx1"/>
                </a:solidFill>
                <a:latin typeface="Times New Roman" panose="02020603050405020304" pitchFamily="18" charset="0"/>
                <a:cs typeface="Times New Roman" panose="02020603050405020304" pitchFamily="18" charset="0"/>
              </a:rPr>
              <a:t>105+42=147 рублей.</a:t>
            </a:r>
            <a:endParaRPr lang="ru-BY" sz="2100" dirty="0">
              <a:solidFill>
                <a:schemeClr val="tx1"/>
              </a:solidFill>
              <a:latin typeface="Times New Roman" panose="02020603050405020304" pitchFamily="18" charset="0"/>
              <a:cs typeface="Times New Roman" panose="02020603050405020304" pitchFamily="18" charset="0"/>
            </a:endParaRPr>
          </a:p>
          <a:p>
            <a:pPr algn="just"/>
            <a:r>
              <a:rPr lang="ru-RU" sz="2100" dirty="0">
                <a:solidFill>
                  <a:schemeClr val="tx1"/>
                </a:solidFill>
                <a:latin typeface="Times New Roman" panose="02020603050405020304" pitchFamily="18" charset="0"/>
                <a:cs typeface="Times New Roman" panose="02020603050405020304" pitchFamily="18" charset="0"/>
              </a:rPr>
              <a:t>168–147=21 рубль друзья сэкономят. </a:t>
            </a:r>
          </a:p>
        </p:txBody>
      </p:sp>
      <p:sp>
        <p:nvSpPr>
          <p:cNvPr id="29" name="Прямоугольник 28"/>
          <p:cNvSpPr/>
          <p:nvPr/>
        </p:nvSpPr>
        <p:spPr>
          <a:xfrm>
            <a:off x="1490521" y="2676937"/>
            <a:ext cx="12098618" cy="2977738"/>
          </a:xfrm>
          <a:prstGeom prst="rect">
            <a:avLst/>
          </a:prstGeom>
        </p:spPr>
        <p:txBody>
          <a:bodyPr wrap="square" lIns="68582" tIns="34290" rIns="68582" bIns="34290">
            <a:spAutoFit/>
          </a:bodyPr>
          <a:lstStyle/>
          <a:p>
            <a:pPr algn="just"/>
            <a:r>
              <a:rPr lang="ru-RU" sz="2100" dirty="0">
                <a:latin typeface="Times New Roman" panose="02020603050405020304" pitchFamily="18" charset="0"/>
                <a:cs typeface="Times New Roman" panose="02020603050405020304" pitchFamily="18" charset="0"/>
              </a:rPr>
              <a:t>    После сдачи летней сессии Слава со своими друзьями ежегодно ездят на автомобиле на неделю на Браславские озера с палаткой. Они заряжают от «прикуривателя» мобильные телефоны, используют проигрыватель автомобиля, освещают место стоянки фарами от автомобиля. Для выработки электричества двигатель автомобиля работает в среднем 5 часов в сутки, потребляя в час 2 литра бензина стоимостью 2 рубля 40 копеек за литр.</a:t>
            </a:r>
            <a:endParaRPr lang="ru-BY" sz="2100" dirty="0">
              <a:latin typeface="Times New Roman" panose="02020603050405020304" pitchFamily="18" charset="0"/>
              <a:cs typeface="Times New Roman" panose="02020603050405020304" pitchFamily="18" charset="0"/>
            </a:endParaRPr>
          </a:p>
          <a:p>
            <a:pPr algn="just"/>
            <a:r>
              <a:rPr lang="ru-RU" sz="2100" dirty="0">
                <a:latin typeface="Times New Roman" panose="02020603050405020304" pitchFamily="18" charset="0"/>
                <a:cs typeface="Times New Roman" panose="02020603050405020304" pitchFamily="18" charset="0"/>
              </a:rPr>
              <a:t>В следующую поездку друзья решили взять напрокат бензиновый генератор, который можно использовать как источник электричества (вместо автомобиля). Прокат генератора стоит 15 рублей в сутки, он потребляет в час 0,5 литра такого же бензина.</a:t>
            </a:r>
            <a:endParaRPr lang="ru-BY" sz="2100" dirty="0">
              <a:latin typeface="Times New Roman" panose="02020603050405020304" pitchFamily="18" charset="0"/>
              <a:cs typeface="Times New Roman" panose="02020603050405020304" pitchFamily="18" charset="0"/>
            </a:endParaRPr>
          </a:p>
          <a:p>
            <a:pPr algn="just"/>
            <a:r>
              <a:rPr lang="ru-RU" sz="2100" dirty="0">
                <a:latin typeface="Times New Roman" panose="02020603050405020304" pitchFamily="18" charset="0"/>
                <a:cs typeface="Times New Roman" panose="02020603050405020304" pitchFamily="18" charset="0"/>
              </a:rPr>
              <a:t>Сэкономят ли друзья деньги на топливе и сколько?</a:t>
            </a:r>
          </a:p>
        </p:txBody>
      </p:sp>
      <p:sp>
        <p:nvSpPr>
          <p:cNvPr id="35" name="Прямоугольник 34"/>
          <p:cNvSpPr/>
          <p:nvPr/>
        </p:nvSpPr>
        <p:spPr>
          <a:xfrm>
            <a:off x="4947543" y="5597277"/>
            <a:ext cx="7807753" cy="1038746"/>
          </a:xfrm>
          <a:prstGeom prst="rect">
            <a:avLst/>
          </a:prstGeom>
        </p:spPr>
        <p:txBody>
          <a:bodyPr wrap="square" lIns="68582" tIns="34290" rIns="68582" bIns="34290">
            <a:spAutoFit/>
          </a:bodyPr>
          <a:lstStyle/>
          <a:p>
            <a:pPr indent="-257190">
              <a:buAutoNum type="arabicPeriod"/>
            </a:pPr>
            <a:r>
              <a:rPr lang="ru-RU" sz="2100" u="sng" dirty="0">
                <a:latin typeface="Times New Roman" panose="02020603050405020304" pitchFamily="18" charset="0"/>
                <a:cs typeface="Times New Roman" panose="02020603050405020304" pitchFamily="18" charset="0"/>
              </a:rPr>
              <a:t>Да, друзья сэкономят 21 рубль.</a:t>
            </a:r>
          </a:p>
          <a:p>
            <a:pPr indent="-257190">
              <a:buAutoNum type="arabicPeriod"/>
            </a:pPr>
            <a:r>
              <a:rPr lang="ru-RU" sz="2100" dirty="0">
                <a:latin typeface="Times New Roman" panose="02020603050405020304" pitchFamily="18" charset="0"/>
                <a:cs typeface="Times New Roman" panose="02020603050405020304" pitchFamily="18" charset="0"/>
              </a:rPr>
              <a:t>Да, друзья сэкономят 35 рублей.</a:t>
            </a:r>
          </a:p>
          <a:p>
            <a:pPr indent="-257190">
              <a:buAutoNum type="arabicPeriod"/>
            </a:pPr>
            <a:r>
              <a:rPr lang="ru-RU" sz="2100" dirty="0">
                <a:latin typeface="Times New Roman" panose="02020603050405020304" pitchFamily="18" charset="0"/>
                <a:cs typeface="Times New Roman" panose="02020603050405020304" pitchFamily="18" charset="0"/>
              </a:rPr>
              <a:t>Друзья не сэкономят.</a:t>
            </a:r>
          </a:p>
        </p:txBody>
      </p:sp>
      <p:sp>
        <p:nvSpPr>
          <p:cNvPr id="36" name="Скругленный прямоугольник 35"/>
          <p:cNvSpPr/>
          <p:nvPr/>
        </p:nvSpPr>
        <p:spPr>
          <a:xfrm>
            <a:off x="950405" y="2558331"/>
            <a:ext cx="12962805" cy="4215038"/>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2100" dirty="0">
              <a:solidFill>
                <a:srgbClr val="FFFFFF"/>
              </a:solidFill>
              <a:latin typeface="Times New Roman" panose="02020603050405020304" pitchFamily="18" charset="0"/>
              <a:cs typeface="Times New Roman" panose="02020603050405020304" pitchFamily="18" charset="0"/>
            </a:endParaRPr>
          </a:p>
        </p:txBody>
      </p:sp>
      <p:grpSp>
        <p:nvGrpSpPr>
          <p:cNvPr id="2" name="Группа 9"/>
          <p:cNvGrpSpPr/>
          <p:nvPr/>
        </p:nvGrpSpPr>
        <p:grpSpPr>
          <a:xfrm>
            <a:off x="-1" y="-28934"/>
            <a:ext cx="15079663" cy="1587030"/>
            <a:chOff x="182470" y="0"/>
            <a:chExt cx="9506607" cy="1213945"/>
          </a:xfrm>
        </p:grpSpPr>
        <p:sp>
          <p:nvSpPr>
            <p:cNvPr id="39" name="Скругленный прямоугольник 38"/>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2 (4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40" name="Picture 3" descr="C:\Users\AV\Desktop\logo-nbrb.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65640"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058430" y="6464850"/>
            <a:ext cx="12908792" cy="3078257"/>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nSpc>
                <a:spcPct val="115000"/>
              </a:lnSpc>
            </a:pPr>
            <a:endParaRPr lang="ru-RU" sz="2100"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endParaRPr lang="ru-RU" sz="2100"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r>
              <a:rPr lang="ru-RU"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Ответ номер </a:t>
            </a:r>
            <a:r>
              <a:rPr lang="en-US"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3</a:t>
            </a:r>
            <a:r>
              <a:rPr lang="ru-RU"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Если вклад будет с капитализацией, то за 1-ый год Роман Вячеславович получит </a:t>
            </a:r>
            <a:r>
              <a:rPr lang="en-US"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5000*0,20=1000 рублей. За 2-ой год 6000*0,20=1200 рублей. За 3-ий год 7200*0,20=1440 </a:t>
            </a:r>
            <a:r>
              <a:rPr lang="en-US"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рублей. Итого за три года он получит 1000+1200+1440=3640 рублей.</a:t>
            </a:r>
          </a:p>
          <a:p>
            <a:pPr indent="337204">
              <a:lnSpc>
                <a:spcPct val="115000"/>
              </a:lnSpc>
            </a:pPr>
            <a:r>
              <a:rPr lang="en-US"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Если вклад будет без капитализации, то Роман Вячеславович за три года получит 1000*3 </a:t>
            </a:r>
            <a:r>
              <a:rPr lang="en-US"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3000 рублей. </a:t>
            </a:r>
            <a:r>
              <a:rPr lang="en-US"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3640 – 3000 = 640 рублей.</a:t>
            </a:r>
          </a:p>
          <a:p>
            <a:pPr indent="337204">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571540" y="2931591"/>
            <a:ext cx="11882571" cy="1038746"/>
          </a:xfrm>
          <a:prstGeom prst="rect">
            <a:avLst/>
          </a:prstGeom>
        </p:spPr>
        <p:txBody>
          <a:bodyPr wrap="square" lIns="68582" tIns="34290" rIns="68582" bIns="34290">
            <a:spAutoFit/>
          </a:bodyPr>
          <a:lstStyle/>
          <a:p>
            <a:r>
              <a:rPr lang="en-US" sz="2100" dirty="0">
                <a:latin typeface="Times New Roman" panose="02020603050405020304" pitchFamily="18" charset="0"/>
                <a:cs typeface="Times New Roman" panose="02020603050405020304" pitchFamily="18" charset="0"/>
              </a:rPr>
              <a:t>	</a:t>
            </a:r>
            <a:r>
              <a:rPr lang="ru-RU" sz="2100" dirty="0">
                <a:latin typeface="Times New Roman" panose="02020603050405020304" pitchFamily="18" charset="0"/>
                <a:cs typeface="Times New Roman" panose="02020603050405020304" pitchFamily="18" charset="0"/>
              </a:rPr>
              <a:t>Роман Вячеславович положил в банк на депозит на 3 года 5000 рублей под 20% годовых. Найдите, насколько больше денег (в рублях) получит Роман Вячеславович в случае, если проценты по вкладу ежегодно будут капитализироваться, по сравнению с вариантом без капитализации?</a:t>
            </a:r>
          </a:p>
        </p:txBody>
      </p:sp>
      <p:sp>
        <p:nvSpPr>
          <p:cNvPr id="35" name="Прямоугольник 34"/>
          <p:cNvSpPr/>
          <p:nvPr/>
        </p:nvSpPr>
        <p:spPr>
          <a:xfrm>
            <a:off x="5271340" y="4784799"/>
            <a:ext cx="3268633" cy="1038746"/>
          </a:xfrm>
          <a:prstGeom prst="rect">
            <a:avLst/>
          </a:prstGeom>
        </p:spPr>
        <p:txBody>
          <a:bodyPr wrap="square" lIns="68582" tIns="34290" rIns="68582" bIns="34290">
            <a:spAutoFit/>
          </a:bodyPr>
          <a:lstStyle/>
          <a:p>
            <a:pPr marL="342920" indent="-342920">
              <a:buAutoNum type="arabicPeriod"/>
            </a:pPr>
            <a:r>
              <a:rPr lang="ru-RU" sz="2100" dirty="0">
                <a:latin typeface="Times New Roman" panose="02020603050405020304" pitchFamily="18" charset="0"/>
                <a:cs typeface="Times New Roman" panose="02020603050405020304" pitchFamily="18" charset="0"/>
              </a:rPr>
              <a:t>На 212 рублей.</a:t>
            </a:r>
            <a:endParaRPr lang="en-US" sz="2100" dirty="0">
              <a:latin typeface="Times New Roman" panose="02020603050405020304" pitchFamily="18" charset="0"/>
              <a:cs typeface="Times New Roman" panose="02020603050405020304" pitchFamily="18" charset="0"/>
            </a:endParaRPr>
          </a:p>
          <a:p>
            <a:pPr marL="342920" indent="-342920">
              <a:buAutoNum type="arabicPeriod"/>
            </a:pPr>
            <a:r>
              <a:rPr lang="ru-RU" sz="2100" dirty="0">
                <a:latin typeface="Times New Roman" panose="02020603050405020304" pitchFamily="18" charset="0"/>
                <a:cs typeface="Times New Roman" panose="02020603050405020304" pitchFamily="18" charset="0"/>
              </a:rPr>
              <a:t>На 440,63 рубля.</a:t>
            </a:r>
            <a:endParaRPr lang="en-US" sz="2100" dirty="0">
              <a:latin typeface="Times New Roman" panose="02020603050405020304" pitchFamily="18" charset="0"/>
              <a:cs typeface="Times New Roman" panose="02020603050405020304" pitchFamily="18" charset="0"/>
            </a:endParaRPr>
          </a:p>
          <a:p>
            <a:pPr marL="342920" indent="-342920">
              <a:buAutoNum type="arabicPeriod"/>
            </a:pPr>
            <a:r>
              <a:rPr lang="ru-RU" sz="2100" u="sng" dirty="0">
                <a:latin typeface="Times New Roman" panose="02020603050405020304" pitchFamily="18" charset="0"/>
                <a:cs typeface="Times New Roman" panose="02020603050405020304" pitchFamily="18" charset="0"/>
              </a:rPr>
              <a:t>На 640 рублей.</a:t>
            </a:r>
          </a:p>
        </p:txBody>
      </p:sp>
      <p:sp>
        <p:nvSpPr>
          <p:cNvPr id="36" name="Скругленный прямоугольник 35"/>
          <p:cNvSpPr/>
          <p:nvPr/>
        </p:nvSpPr>
        <p:spPr>
          <a:xfrm>
            <a:off x="950406" y="2508697"/>
            <a:ext cx="13016816" cy="3506017"/>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9" name="Группа 9">
            <a:extLst>
              <a:ext uri="{FF2B5EF4-FFF2-40B4-BE49-F238E27FC236}">
                <a16:creationId xmlns:a16="http://schemas.microsoft.com/office/drawing/2014/main" id="{72BC49D6-E0C9-46A2-B049-43A5172361CE}"/>
              </a:ext>
            </a:extLst>
          </p:cNvPr>
          <p:cNvGrpSpPr/>
          <p:nvPr/>
        </p:nvGrpSpPr>
        <p:grpSpPr>
          <a:xfrm>
            <a:off x="1" y="0"/>
            <a:ext cx="15079662" cy="1694235"/>
            <a:chOff x="182470" y="0"/>
            <a:chExt cx="9506607" cy="1213945"/>
          </a:xfrm>
        </p:grpSpPr>
        <p:sp>
          <p:nvSpPr>
            <p:cNvPr id="10" name="Скругленный прямоугольник 38">
              <a:extLst>
                <a:ext uri="{FF2B5EF4-FFF2-40B4-BE49-F238E27FC236}">
                  <a16:creationId xmlns:a16="http://schemas.microsoft.com/office/drawing/2014/main" id="{15C340F6-B96C-4877-9462-3FABA80029F9}"/>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29 (3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1" name="Picture 3" descr="C:\Users\AV\Desktop\logo-nbrb.png">
              <a:extLst>
                <a:ext uri="{FF2B5EF4-FFF2-40B4-BE49-F238E27FC236}">
                  <a16:creationId xmlns:a16="http://schemas.microsoft.com/office/drawing/2014/main" id="{852B34BF-5698-4CF0-99AF-088DF4979B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896394" y="6806803"/>
            <a:ext cx="13286873" cy="3829328"/>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nSpc>
                <a:spcPct val="115000"/>
              </a:lnSpc>
            </a:pPr>
            <a:endParaRPr lang="en-US" sz="1875"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endParaRPr lang="en-US" sz="1875"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endParaRPr lang="en-US" sz="1875"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r>
              <a:rPr lang="ru-RU" sz="1875" b="1" dirty="0">
                <a:solidFill>
                  <a:schemeClr val="tx1"/>
                </a:solidFill>
                <a:latin typeface="Times New Roman" panose="02020603050405020304" pitchFamily="18" charset="0"/>
                <a:cs typeface="Times New Roman" panose="02020603050405020304" pitchFamily="18" charset="0"/>
              </a:rPr>
              <a:t>Ответ номер 1. </a:t>
            </a:r>
            <a:r>
              <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Кредитом будет воспользоваться дешевле. Алгоритм решения задачи следующий: </a:t>
            </a:r>
          </a:p>
          <a:p>
            <a:pPr indent="337204">
              <a:lnSpc>
                <a:spcPct val="115000"/>
              </a:lnSpc>
            </a:pPr>
            <a:r>
              <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В кредит это будет стоить:</a:t>
            </a:r>
          </a:p>
          <a:p>
            <a:pPr indent="337204">
              <a:lnSpc>
                <a:spcPct val="115000"/>
              </a:lnSpc>
            </a:pPr>
            <a:r>
              <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 1200/3=400 рублей основного долга в месяц.</a:t>
            </a:r>
          </a:p>
          <a:p>
            <a:pPr indent="337204">
              <a:lnSpc>
                <a:spcPct val="115000"/>
              </a:lnSpc>
            </a:pPr>
            <a:r>
              <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2. 1200*30*24/36000=24 рубля проценты за первый месяц.</a:t>
            </a:r>
          </a:p>
          <a:p>
            <a:pPr indent="337204">
              <a:lnSpc>
                <a:spcPct val="115000"/>
              </a:lnSpc>
            </a:pPr>
            <a:r>
              <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3. (1200 – 400)*30*24/36000=16 рублей проценты за второй месяц.</a:t>
            </a:r>
          </a:p>
          <a:p>
            <a:pPr indent="337204">
              <a:lnSpc>
                <a:spcPct val="115000"/>
              </a:lnSpc>
            </a:pPr>
            <a:r>
              <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4. (1200 – 400 – 400)*30*24/36 000=8 рублей проценты за третий месяц.</a:t>
            </a:r>
          </a:p>
          <a:p>
            <a:pPr indent="337204">
              <a:lnSpc>
                <a:spcPct val="115000"/>
              </a:lnSpc>
            </a:pPr>
            <a:r>
              <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Итого за пользование кредитом надо заплатить 24+16+8=48 рублей.</a:t>
            </a:r>
          </a:p>
          <a:p>
            <a:pPr indent="337204">
              <a:lnSpc>
                <a:spcPct val="115000"/>
              </a:lnSpc>
            </a:pPr>
            <a:r>
              <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Таким образом, ноутбук обойдется 2400+48=2448 рублей.</a:t>
            </a:r>
          </a:p>
          <a:p>
            <a:pPr indent="337204">
              <a:lnSpc>
                <a:spcPct val="115000"/>
              </a:lnSpc>
            </a:pPr>
            <a:r>
              <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В рассрочку это будет стоить:</a:t>
            </a:r>
          </a:p>
          <a:p>
            <a:pPr indent="337204">
              <a:lnSpc>
                <a:spcPct val="115000"/>
              </a:lnSpc>
            </a:pPr>
            <a:r>
              <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900*3=2700 рублей.</a:t>
            </a:r>
          </a:p>
          <a:p>
            <a:pPr indent="337204">
              <a:lnSpc>
                <a:spcPct val="115000"/>
              </a:lnSpc>
            </a:pPr>
            <a:r>
              <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Значит воспользоваться кредитом будет дешевле 2700&gt;2448.</a:t>
            </a:r>
          </a:p>
          <a:p>
            <a:pPr indent="337204">
              <a:lnSpc>
                <a:spcPct val="115000"/>
              </a:lnSpc>
            </a:pPr>
            <a:endPar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1875"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1875"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220464" y="2333050"/>
            <a:ext cx="12692746" cy="2331407"/>
          </a:xfrm>
          <a:prstGeom prst="rect">
            <a:avLst/>
          </a:prstGeom>
        </p:spPr>
        <p:txBody>
          <a:bodyPr wrap="square" lIns="68582" tIns="34290" rIns="68582" bIns="34290">
            <a:spAutoFit/>
          </a:bodyPr>
          <a:lstStyle/>
          <a:p>
            <a:pPr algn="just"/>
            <a:r>
              <a:rPr lang="en-US" sz="2100" dirty="0">
                <a:latin typeface="Times New Roman" panose="02020603050405020304" pitchFamily="18" charset="0"/>
                <a:cs typeface="Times New Roman" panose="02020603050405020304" pitchFamily="18" charset="0"/>
              </a:rPr>
              <a:t>	</a:t>
            </a:r>
            <a:r>
              <a:rPr lang="ru-RU" sz="2100" dirty="0">
                <a:latin typeface="Times New Roman" panose="02020603050405020304" pitchFamily="18" charset="0"/>
                <a:cs typeface="Times New Roman" panose="02020603050405020304" pitchFamily="18" charset="0"/>
              </a:rPr>
              <a:t>Роман Вячеславович хочет для работы купить ноутбук, который стоит 2400 рублей. Но своих накоплений у него только половина необходимой суммы. В магазине ему предложили два варианта приобретения ноутбука: </a:t>
            </a:r>
          </a:p>
          <a:p>
            <a:pPr algn="just"/>
            <a:r>
              <a:rPr lang="en-US" sz="2100" dirty="0">
                <a:latin typeface="Times New Roman" panose="02020603050405020304" pitchFamily="18" charset="0"/>
                <a:cs typeface="Times New Roman" panose="02020603050405020304" pitchFamily="18" charset="0"/>
              </a:rPr>
              <a:t>	</a:t>
            </a:r>
            <a:r>
              <a:rPr lang="ru-RU" sz="2100" dirty="0">
                <a:latin typeface="Times New Roman" panose="02020603050405020304" pitchFamily="18" charset="0"/>
                <a:cs typeface="Times New Roman" panose="02020603050405020304" pitchFamily="18" charset="0"/>
              </a:rPr>
              <a:t>Первый – взять кредит на недостающую сумму сроком на 3 месяца под 24% годовых, схема погашения кредита – дифференцированные платежи. </a:t>
            </a:r>
          </a:p>
          <a:p>
            <a:pPr algn="just"/>
            <a:r>
              <a:rPr lang="en-US" sz="2100" dirty="0">
                <a:latin typeface="Times New Roman" panose="02020603050405020304" pitchFamily="18" charset="0"/>
                <a:cs typeface="Times New Roman" panose="02020603050405020304" pitchFamily="18" charset="0"/>
              </a:rPr>
              <a:t>	</a:t>
            </a:r>
            <a:r>
              <a:rPr lang="ru-RU" sz="2100" dirty="0">
                <a:latin typeface="Times New Roman" panose="02020603050405020304" pitchFamily="18" charset="0"/>
                <a:cs typeface="Times New Roman" panose="02020603050405020304" pitchFamily="18" charset="0"/>
              </a:rPr>
              <a:t>Второй – купить ноутбук в рассрочку на 3 месяца с ежемесячным платежом в размере 900 рублей.</a:t>
            </a:r>
          </a:p>
          <a:p>
            <a:r>
              <a:rPr lang="ru-RU" sz="2100" dirty="0">
                <a:latin typeface="Times New Roman" panose="02020603050405020304" pitchFamily="18" charset="0"/>
                <a:cs typeface="Times New Roman" panose="02020603050405020304" pitchFamily="18" charset="0"/>
              </a:rPr>
              <a:t>В каком случае Роман Вячеславович заплатит за ноутбук меньше?</a:t>
            </a:r>
          </a:p>
        </p:txBody>
      </p:sp>
      <p:sp>
        <p:nvSpPr>
          <p:cNvPr id="35" name="Прямоугольник 34"/>
          <p:cNvSpPr/>
          <p:nvPr/>
        </p:nvSpPr>
        <p:spPr>
          <a:xfrm>
            <a:off x="4245118" y="4880481"/>
            <a:ext cx="6859484" cy="1038746"/>
          </a:xfrm>
          <a:prstGeom prst="rect">
            <a:avLst/>
          </a:prstGeom>
        </p:spPr>
        <p:txBody>
          <a:bodyPr wrap="square" lIns="68582" tIns="34290" rIns="68582" bIns="34290">
            <a:spAutoFit/>
          </a:bodyPr>
          <a:lstStyle/>
          <a:p>
            <a:pPr marL="342946" indent="-342946">
              <a:buAutoNum type="arabicPeriod"/>
            </a:pPr>
            <a:r>
              <a:rPr lang="ru-RU" sz="2100" u="sng" dirty="0">
                <a:latin typeface="Times New Roman" panose="02020603050405020304" pitchFamily="18" charset="0"/>
                <a:cs typeface="Times New Roman" panose="02020603050405020304" pitchFamily="18" charset="0"/>
              </a:rPr>
              <a:t>Если воспользуется кредитом.</a:t>
            </a:r>
          </a:p>
          <a:p>
            <a:pPr marL="342946" indent="-342946">
              <a:buAutoNum type="arabicPeriod"/>
            </a:pPr>
            <a:r>
              <a:rPr lang="ru-RU" sz="2100" dirty="0">
                <a:latin typeface="Times New Roman" panose="02020603050405020304" pitchFamily="18" charset="0"/>
                <a:cs typeface="Times New Roman" panose="02020603050405020304" pitchFamily="18" charset="0"/>
              </a:rPr>
              <a:t>Если приобретет ноутбук в рассрочку.</a:t>
            </a:r>
          </a:p>
          <a:p>
            <a:pPr marL="342946" indent="-342946">
              <a:buAutoNum type="arabicPeriod"/>
            </a:pPr>
            <a:r>
              <a:rPr lang="ru-RU" sz="2100" dirty="0">
                <a:latin typeface="Times New Roman" panose="02020603050405020304" pitchFamily="18" charset="0"/>
                <a:cs typeface="Times New Roman" panose="02020603050405020304" pitchFamily="18" charset="0"/>
              </a:rPr>
              <a:t>И первый и второй варианты равнозначны.</a:t>
            </a:r>
          </a:p>
        </p:txBody>
      </p:sp>
      <p:sp>
        <p:nvSpPr>
          <p:cNvPr id="36" name="Скругленный прямоугольник 35"/>
          <p:cNvSpPr/>
          <p:nvPr/>
        </p:nvSpPr>
        <p:spPr>
          <a:xfrm>
            <a:off x="1058429" y="2126283"/>
            <a:ext cx="13016816" cy="3976962"/>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9" name="Группа 9">
            <a:extLst>
              <a:ext uri="{FF2B5EF4-FFF2-40B4-BE49-F238E27FC236}">
                <a16:creationId xmlns:a16="http://schemas.microsoft.com/office/drawing/2014/main" id="{566298A1-C15D-4489-BD71-D095274E79F4}"/>
              </a:ext>
            </a:extLst>
          </p:cNvPr>
          <p:cNvGrpSpPr/>
          <p:nvPr/>
        </p:nvGrpSpPr>
        <p:grpSpPr>
          <a:xfrm>
            <a:off x="1" y="0"/>
            <a:ext cx="15079662" cy="1694235"/>
            <a:chOff x="182470" y="0"/>
            <a:chExt cx="9506607" cy="1213945"/>
          </a:xfrm>
        </p:grpSpPr>
        <p:sp>
          <p:nvSpPr>
            <p:cNvPr id="10" name="Скругленный прямоугольник 38">
              <a:extLst>
                <a:ext uri="{FF2B5EF4-FFF2-40B4-BE49-F238E27FC236}">
                  <a16:creationId xmlns:a16="http://schemas.microsoft.com/office/drawing/2014/main" id="{629CE74E-F4DB-470B-BEF9-0513C84706BD}"/>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30 (4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1" name="Picture 3" descr="C:\Users\AV\Desktop\logo-nbrb.png">
              <a:extLst>
                <a:ext uri="{FF2B5EF4-FFF2-40B4-BE49-F238E27FC236}">
                  <a16:creationId xmlns:a16="http://schemas.microsoft.com/office/drawing/2014/main" id="{394436B5-3F8A-4B29-B941-C18DC8F5BEF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128" y="1823660"/>
            <a:ext cx="1517914" cy="980800"/>
          </a:xfrm>
          <a:prstGeom prst="rect">
            <a:avLst/>
          </a:prstGeom>
        </p:spPr>
      </p:pic>
      <p:pic>
        <p:nvPicPr>
          <p:cNvPr id="14" name="Рисунок 13">
            <a:extLst>
              <a:ext uri="{FF2B5EF4-FFF2-40B4-BE49-F238E27FC236}">
                <a16:creationId xmlns:a16="http://schemas.microsoft.com/office/drawing/2014/main" id="{533AEB8E-1E87-4D2C-97C5-21E93BD6A53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25" y="0"/>
            <a:ext cx="15140230" cy="11309350"/>
          </a:xfrm>
          <a:prstGeom prst="rect">
            <a:avLst/>
          </a:prstGeom>
        </p:spPr>
      </p:pic>
      <p:sp>
        <p:nvSpPr>
          <p:cNvPr id="15" name="Заголовок 1">
            <a:extLst>
              <a:ext uri="{FF2B5EF4-FFF2-40B4-BE49-F238E27FC236}">
                <a16:creationId xmlns:a16="http://schemas.microsoft.com/office/drawing/2014/main" id="{E2BF71DB-686E-4E5F-9BD4-25C82112E82D}"/>
              </a:ext>
            </a:extLst>
          </p:cNvPr>
          <p:cNvSpPr txBox="1">
            <a:spLocks/>
          </p:cNvSpPr>
          <p:nvPr/>
        </p:nvSpPr>
        <p:spPr>
          <a:xfrm>
            <a:off x="7725" y="1415371"/>
            <a:ext cx="15064213" cy="1818327"/>
          </a:xfrm>
          <a:prstGeom prst="rect">
            <a:avLst/>
          </a:prstGeom>
        </p:spPr>
        <p:txBody>
          <a:bodyPr vert="horz" lIns="150796" tIns="75398" rIns="150796" bIns="75398" rtlCol="0" anchor="ctr">
            <a:normAutofit/>
          </a:bodyPr>
          <a:lstStyle>
            <a:lvl1pPr algn="ctr" defTabSz="2010400" rtl="0" eaLnBrk="1" latinLnBrk="0" hangingPunct="1">
              <a:spcBef>
                <a:spcPct val="0"/>
              </a:spcBef>
              <a:buNone/>
              <a:defRPr sz="9700" kern="1200">
                <a:solidFill>
                  <a:schemeClr val="tx1"/>
                </a:solidFill>
                <a:latin typeface="+mj-lt"/>
                <a:ea typeface="+mj-ea"/>
                <a:cs typeface="+mj-cs"/>
              </a:defRPr>
            </a:lvl1pPr>
          </a:lstStyle>
          <a:p>
            <a:r>
              <a:rPr lang="ru-RU" sz="3976" b="1" dirty="0">
                <a:solidFill>
                  <a:srgbClr val="CAEAFF"/>
                </a:solidFill>
                <a:latin typeface="HelveticaNeueCyr" panose="02000503040000020004" pitchFamily="2" charset="-52"/>
              </a:rPr>
              <a:t>СПАСИБО ЗА ВНИМАНИЕ!</a:t>
            </a:r>
          </a:p>
        </p:txBody>
      </p:sp>
      <p:pic>
        <p:nvPicPr>
          <p:cNvPr id="21" name="Рисунок 20">
            <a:extLst>
              <a:ext uri="{FF2B5EF4-FFF2-40B4-BE49-F238E27FC236}">
                <a16:creationId xmlns:a16="http://schemas.microsoft.com/office/drawing/2014/main" id="{D0274170-222A-41D3-BBDF-ADD3B9E220D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708198" y="1472140"/>
            <a:ext cx="2062084" cy="1332320"/>
          </a:xfrm>
          <a:prstGeom prst="rect">
            <a:avLst/>
          </a:prstGeom>
        </p:spPr>
      </p:pic>
      <p:sp>
        <p:nvSpPr>
          <p:cNvPr id="18" name="Прямоугольник 17">
            <a:extLst>
              <a:ext uri="{FF2B5EF4-FFF2-40B4-BE49-F238E27FC236}">
                <a16:creationId xmlns:a16="http://schemas.microsoft.com/office/drawing/2014/main" id="{B1FE59EB-5AD8-4DE2-99D5-1F6871B17A94}"/>
              </a:ext>
            </a:extLst>
          </p:cNvPr>
          <p:cNvSpPr/>
          <p:nvPr/>
        </p:nvSpPr>
        <p:spPr>
          <a:xfrm>
            <a:off x="3542967" y="8875045"/>
            <a:ext cx="8243793" cy="737638"/>
          </a:xfrm>
          <a:prstGeom prst="rect">
            <a:avLst/>
          </a:prstGeom>
        </p:spPr>
        <p:txBody>
          <a:bodyPr wrap="square">
            <a:spAutoFit/>
          </a:bodyPr>
          <a:lstStyle/>
          <a:p>
            <a:pPr marL="102875" marR="3810" indent="-93826" algn="ctr">
              <a:lnSpc>
                <a:spcPct val="100699"/>
              </a:lnSpc>
              <a:spcBef>
                <a:spcPts val="68"/>
              </a:spcBef>
            </a:pPr>
            <a:r>
              <a:rPr lang="ru-RU" sz="2100" b="1" dirty="0">
                <a:solidFill>
                  <a:srgbClr val="CAEAFF"/>
                </a:solidFill>
                <a:latin typeface="HelveticaNeueCyr" panose="02000503040000020004" pitchFamily="2" charset="-52"/>
              </a:rPr>
              <a:t>Олимпиада по  финансовой грамотности</a:t>
            </a:r>
            <a:endParaRPr lang="en-US" sz="2100" b="1" dirty="0">
              <a:solidFill>
                <a:srgbClr val="CAEAFF"/>
              </a:solidFill>
              <a:latin typeface="HelveticaNeueCyr" panose="02000503040000020004" pitchFamily="2" charset="-52"/>
            </a:endParaRPr>
          </a:p>
          <a:p>
            <a:pPr marL="102875" marR="3810" indent="-93826" algn="ctr">
              <a:lnSpc>
                <a:spcPct val="100699"/>
              </a:lnSpc>
              <a:spcBef>
                <a:spcPts val="68"/>
              </a:spcBef>
            </a:pPr>
            <a:r>
              <a:rPr lang="ru-RU" sz="2100" b="1" dirty="0">
                <a:solidFill>
                  <a:srgbClr val="CAEAFF"/>
                </a:solidFill>
                <a:latin typeface="HelveticaNeueCyr" panose="02000503040000020004" pitchFamily="2" charset="-52"/>
              </a:rPr>
              <a:t>9</a:t>
            </a:r>
            <a:r>
              <a:rPr lang="en-US" sz="2100" b="1" dirty="0">
                <a:solidFill>
                  <a:srgbClr val="CAEAFF"/>
                </a:solidFill>
                <a:latin typeface="HelveticaNeueCyr" panose="02000503040000020004" pitchFamily="2" charset="-52"/>
              </a:rPr>
              <a:t> </a:t>
            </a:r>
            <a:r>
              <a:rPr lang="ru-RU" sz="2100" b="1" dirty="0">
                <a:solidFill>
                  <a:srgbClr val="CAEAFF"/>
                </a:solidFill>
                <a:latin typeface="HelveticaNeueCyr" panose="02000503040000020004" pitchFamily="2" charset="-52"/>
              </a:rPr>
              <a:t> декабря 2022 г.</a:t>
            </a:r>
          </a:p>
        </p:txBody>
      </p:sp>
      <p:grpSp>
        <p:nvGrpSpPr>
          <p:cNvPr id="27" name="Группа 26">
            <a:extLst>
              <a:ext uri="{FF2B5EF4-FFF2-40B4-BE49-F238E27FC236}">
                <a16:creationId xmlns:a16="http://schemas.microsoft.com/office/drawing/2014/main" id="{70554115-73B5-4BB5-B44D-4CB16830B659}"/>
              </a:ext>
            </a:extLst>
          </p:cNvPr>
          <p:cNvGrpSpPr/>
          <p:nvPr/>
        </p:nvGrpSpPr>
        <p:grpSpPr>
          <a:xfrm>
            <a:off x="1552413" y="5822304"/>
            <a:ext cx="2172136" cy="988297"/>
            <a:chOff x="3367133" y="5285448"/>
            <a:chExt cx="1284941" cy="418645"/>
          </a:xfrm>
        </p:grpSpPr>
        <p:pic>
          <p:nvPicPr>
            <p:cNvPr id="28" name="Рисунок 27">
              <a:extLst>
                <a:ext uri="{FF2B5EF4-FFF2-40B4-BE49-F238E27FC236}">
                  <a16:creationId xmlns:a16="http://schemas.microsoft.com/office/drawing/2014/main" id="{3CE3C044-6565-45E1-BE7A-B4884EEA29C5}"/>
                </a:ext>
              </a:extLst>
            </p:cNvPr>
            <p:cNvPicPr>
              <a:picLocks noChangeAspect="1"/>
            </p:cNvPicPr>
            <p:nvPr/>
          </p:nvPicPr>
          <p:blipFill>
            <a:blip r:embed="rId5"/>
            <a:stretch>
              <a:fillRect/>
            </a:stretch>
          </p:blipFill>
          <p:spPr>
            <a:xfrm>
              <a:off x="3367133" y="5285448"/>
              <a:ext cx="1206101" cy="365084"/>
            </a:xfrm>
            <a:prstGeom prst="rect">
              <a:avLst/>
            </a:prstGeom>
          </p:spPr>
        </p:pic>
        <p:sp>
          <p:nvSpPr>
            <p:cNvPr id="29" name="Прямоугольник 28">
              <a:extLst>
                <a:ext uri="{FF2B5EF4-FFF2-40B4-BE49-F238E27FC236}">
                  <a16:creationId xmlns:a16="http://schemas.microsoft.com/office/drawing/2014/main" id="{99431335-226B-44F7-9EE1-B44C501596E7}"/>
                </a:ext>
              </a:extLst>
            </p:cNvPr>
            <p:cNvSpPr/>
            <p:nvPr/>
          </p:nvSpPr>
          <p:spPr>
            <a:xfrm>
              <a:off x="3867748" y="5488974"/>
              <a:ext cx="784326" cy="215119"/>
            </a:xfrm>
            <a:prstGeom prst="rect">
              <a:avLst/>
            </a:prstGeom>
          </p:spPr>
          <p:txBody>
            <a:bodyPr wrap="square">
              <a:spAutoFit/>
            </a:bodyPr>
            <a:lstStyle/>
            <a:p>
              <a:r>
                <a:rPr lang="ru-RU" sz="2700" b="1" dirty="0">
                  <a:solidFill>
                    <a:schemeClr val="bg2">
                      <a:lumMod val="75000"/>
                    </a:schemeClr>
                  </a:solidFill>
                </a:rPr>
                <a:t>%</a:t>
              </a:r>
            </a:p>
          </p:txBody>
        </p:sp>
      </p:grpSp>
      <p:sp>
        <p:nvSpPr>
          <p:cNvPr id="30" name="Прямоугольник 29">
            <a:extLst>
              <a:ext uri="{FF2B5EF4-FFF2-40B4-BE49-F238E27FC236}">
                <a16:creationId xmlns:a16="http://schemas.microsoft.com/office/drawing/2014/main" id="{A836059C-6613-4ECA-AB8A-DEEF40DA8F0B}"/>
              </a:ext>
            </a:extLst>
          </p:cNvPr>
          <p:cNvSpPr/>
          <p:nvPr/>
        </p:nvSpPr>
        <p:spPr>
          <a:xfrm>
            <a:off x="4102420" y="4438497"/>
            <a:ext cx="1080233" cy="507831"/>
          </a:xfrm>
          <a:prstGeom prst="rect">
            <a:avLst/>
          </a:prstGeom>
        </p:spPr>
        <p:txBody>
          <a:bodyPr wrap="square">
            <a:spAutoFit/>
          </a:bodyPr>
          <a:lstStyle/>
          <a:p>
            <a:endParaRPr lang="ru-RU" sz="2700" b="1" dirty="0">
              <a:solidFill>
                <a:schemeClr val="bg2">
                  <a:lumMod val="75000"/>
                </a:schemeClr>
              </a:solidFill>
            </a:endParaRPr>
          </a:p>
        </p:txBody>
      </p:sp>
      <p:grpSp>
        <p:nvGrpSpPr>
          <p:cNvPr id="31" name="Группа 30">
            <a:extLst>
              <a:ext uri="{FF2B5EF4-FFF2-40B4-BE49-F238E27FC236}">
                <a16:creationId xmlns:a16="http://schemas.microsoft.com/office/drawing/2014/main" id="{C67A883F-9156-40CA-A579-5C4F5ADD51C4}"/>
              </a:ext>
            </a:extLst>
          </p:cNvPr>
          <p:cNvGrpSpPr/>
          <p:nvPr/>
        </p:nvGrpSpPr>
        <p:grpSpPr>
          <a:xfrm>
            <a:off x="11079221" y="3582912"/>
            <a:ext cx="2376515" cy="668415"/>
            <a:chOff x="400375" y="3360324"/>
            <a:chExt cx="1206101" cy="495091"/>
          </a:xfrm>
        </p:grpSpPr>
        <p:pic>
          <p:nvPicPr>
            <p:cNvPr id="32" name="Рисунок 31">
              <a:extLst>
                <a:ext uri="{FF2B5EF4-FFF2-40B4-BE49-F238E27FC236}">
                  <a16:creationId xmlns:a16="http://schemas.microsoft.com/office/drawing/2014/main" id="{2EAEF28D-DD39-4ABC-B304-29F865BCFF84}"/>
                </a:ext>
              </a:extLst>
            </p:cNvPr>
            <p:cNvPicPr>
              <a:picLocks noChangeAspect="1"/>
            </p:cNvPicPr>
            <p:nvPr/>
          </p:nvPicPr>
          <p:blipFill>
            <a:blip r:embed="rId5"/>
            <a:stretch>
              <a:fillRect/>
            </a:stretch>
          </p:blipFill>
          <p:spPr>
            <a:xfrm>
              <a:off x="400375" y="3360324"/>
              <a:ext cx="1206101" cy="362081"/>
            </a:xfrm>
            <a:prstGeom prst="rect">
              <a:avLst/>
            </a:prstGeom>
          </p:spPr>
        </p:pic>
        <p:sp>
          <p:nvSpPr>
            <p:cNvPr id="33" name="Прямоугольник 32">
              <a:extLst>
                <a:ext uri="{FF2B5EF4-FFF2-40B4-BE49-F238E27FC236}">
                  <a16:creationId xmlns:a16="http://schemas.microsoft.com/office/drawing/2014/main" id="{506A38EB-3115-4EAC-B889-CF8969458AFD}"/>
                </a:ext>
              </a:extLst>
            </p:cNvPr>
            <p:cNvSpPr/>
            <p:nvPr/>
          </p:nvSpPr>
          <p:spPr>
            <a:xfrm>
              <a:off x="919181" y="3479267"/>
              <a:ext cx="221445" cy="376148"/>
            </a:xfrm>
            <a:prstGeom prst="rect">
              <a:avLst/>
            </a:prstGeom>
          </p:spPr>
          <p:txBody>
            <a:bodyPr wrap="none">
              <a:spAutoFit/>
            </a:bodyPr>
            <a:lstStyle/>
            <a:p>
              <a:r>
                <a:rPr lang="ru-RU" sz="2700" b="1" dirty="0">
                  <a:solidFill>
                    <a:schemeClr val="bg2">
                      <a:lumMod val="75000"/>
                    </a:schemeClr>
                  </a:solidFill>
                </a:rPr>
                <a:t>%</a:t>
              </a:r>
            </a:p>
          </p:txBody>
        </p:sp>
      </p:grpSp>
      <p:grpSp>
        <p:nvGrpSpPr>
          <p:cNvPr id="34" name="Группа 33">
            <a:extLst>
              <a:ext uri="{FF2B5EF4-FFF2-40B4-BE49-F238E27FC236}">
                <a16:creationId xmlns:a16="http://schemas.microsoft.com/office/drawing/2014/main" id="{099EB17B-1FDB-4423-9551-11FF2C228CAA}"/>
              </a:ext>
            </a:extLst>
          </p:cNvPr>
          <p:cNvGrpSpPr/>
          <p:nvPr/>
        </p:nvGrpSpPr>
        <p:grpSpPr>
          <a:xfrm>
            <a:off x="10308935" y="5926032"/>
            <a:ext cx="2521793" cy="900108"/>
            <a:chOff x="458978" y="3507859"/>
            <a:chExt cx="1206101" cy="388805"/>
          </a:xfrm>
        </p:grpSpPr>
        <p:pic>
          <p:nvPicPr>
            <p:cNvPr id="35" name="Рисунок 34">
              <a:extLst>
                <a:ext uri="{FF2B5EF4-FFF2-40B4-BE49-F238E27FC236}">
                  <a16:creationId xmlns:a16="http://schemas.microsoft.com/office/drawing/2014/main" id="{461142E4-9B01-4794-B8EC-A39C0422FF95}"/>
                </a:ext>
              </a:extLst>
            </p:cNvPr>
            <p:cNvPicPr>
              <a:picLocks noChangeAspect="1"/>
            </p:cNvPicPr>
            <p:nvPr/>
          </p:nvPicPr>
          <p:blipFill>
            <a:blip r:embed="rId5"/>
            <a:stretch>
              <a:fillRect/>
            </a:stretch>
          </p:blipFill>
          <p:spPr>
            <a:xfrm>
              <a:off x="458978" y="3507859"/>
              <a:ext cx="1206101" cy="362081"/>
            </a:xfrm>
            <a:prstGeom prst="rect">
              <a:avLst/>
            </a:prstGeom>
          </p:spPr>
        </p:pic>
        <p:sp>
          <p:nvSpPr>
            <p:cNvPr id="36" name="Прямоугольник 35">
              <a:extLst>
                <a:ext uri="{FF2B5EF4-FFF2-40B4-BE49-F238E27FC236}">
                  <a16:creationId xmlns:a16="http://schemas.microsoft.com/office/drawing/2014/main" id="{A565F209-CA46-4613-BC44-AF38428F2373}"/>
                </a:ext>
              </a:extLst>
            </p:cNvPr>
            <p:cNvSpPr/>
            <p:nvPr/>
          </p:nvSpPr>
          <p:spPr>
            <a:xfrm>
              <a:off x="984711" y="3677304"/>
              <a:ext cx="181068" cy="219360"/>
            </a:xfrm>
            <a:prstGeom prst="rect">
              <a:avLst/>
            </a:prstGeom>
          </p:spPr>
          <p:txBody>
            <a:bodyPr wrap="square">
              <a:spAutoFit/>
            </a:bodyPr>
            <a:lstStyle/>
            <a:p>
              <a:r>
                <a:rPr lang="ru-RU" sz="2700" b="1" dirty="0">
                  <a:solidFill>
                    <a:schemeClr val="bg2">
                      <a:lumMod val="75000"/>
                    </a:schemeClr>
                  </a:solidFill>
                </a:rPr>
                <a:t>%</a:t>
              </a:r>
            </a:p>
          </p:txBody>
        </p:sp>
      </p:grpSp>
      <p:grpSp>
        <p:nvGrpSpPr>
          <p:cNvPr id="37" name="Группа 36">
            <a:extLst>
              <a:ext uri="{FF2B5EF4-FFF2-40B4-BE49-F238E27FC236}">
                <a16:creationId xmlns:a16="http://schemas.microsoft.com/office/drawing/2014/main" id="{5A446681-41B8-4473-AC6D-3B69FFAC0BA3}"/>
              </a:ext>
            </a:extLst>
          </p:cNvPr>
          <p:cNvGrpSpPr/>
          <p:nvPr/>
        </p:nvGrpSpPr>
        <p:grpSpPr>
          <a:xfrm>
            <a:off x="2423094" y="3644714"/>
            <a:ext cx="1797488" cy="604691"/>
            <a:chOff x="400375" y="3360324"/>
            <a:chExt cx="1206101" cy="449842"/>
          </a:xfrm>
        </p:grpSpPr>
        <p:pic>
          <p:nvPicPr>
            <p:cNvPr id="38" name="Рисунок 37">
              <a:extLst>
                <a:ext uri="{FF2B5EF4-FFF2-40B4-BE49-F238E27FC236}">
                  <a16:creationId xmlns:a16="http://schemas.microsoft.com/office/drawing/2014/main" id="{C3B9AA24-F55D-4B5F-B371-F3C4E5F411A6}"/>
                </a:ext>
              </a:extLst>
            </p:cNvPr>
            <p:cNvPicPr>
              <a:picLocks noChangeAspect="1"/>
            </p:cNvPicPr>
            <p:nvPr/>
          </p:nvPicPr>
          <p:blipFill>
            <a:blip r:embed="rId5"/>
            <a:stretch>
              <a:fillRect/>
            </a:stretch>
          </p:blipFill>
          <p:spPr>
            <a:xfrm>
              <a:off x="400375" y="3360324"/>
              <a:ext cx="1206101" cy="362081"/>
            </a:xfrm>
            <a:prstGeom prst="rect">
              <a:avLst/>
            </a:prstGeom>
          </p:spPr>
        </p:pic>
        <p:sp>
          <p:nvSpPr>
            <p:cNvPr id="39" name="Прямоугольник 38">
              <a:extLst>
                <a:ext uri="{FF2B5EF4-FFF2-40B4-BE49-F238E27FC236}">
                  <a16:creationId xmlns:a16="http://schemas.microsoft.com/office/drawing/2014/main" id="{41F0EFA8-2CD3-411E-B70B-0704BEE0E30B}"/>
                </a:ext>
              </a:extLst>
            </p:cNvPr>
            <p:cNvSpPr/>
            <p:nvPr/>
          </p:nvSpPr>
          <p:spPr>
            <a:xfrm>
              <a:off x="849200" y="3432380"/>
              <a:ext cx="115683" cy="377786"/>
            </a:xfrm>
            <a:prstGeom prst="rect">
              <a:avLst/>
            </a:prstGeom>
          </p:spPr>
          <p:txBody>
            <a:bodyPr wrap="square">
              <a:spAutoFit/>
            </a:bodyPr>
            <a:lstStyle/>
            <a:p>
              <a:r>
                <a:rPr lang="ru-RU" sz="2700" b="1" dirty="0">
                  <a:solidFill>
                    <a:schemeClr val="bg2">
                      <a:lumMod val="75000"/>
                    </a:schemeClr>
                  </a:solidFill>
                </a:rPr>
                <a:t>%</a:t>
              </a:r>
            </a:p>
          </p:txBody>
        </p:sp>
      </p:grpSp>
      <p:grpSp>
        <p:nvGrpSpPr>
          <p:cNvPr id="23" name="Группа 22">
            <a:extLst>
              <a:ext uri="{FF2B5EF4-FFF2-40B4-BE49-F238E27FC236}">
                <a16:creationId xmlns:a16="http://schemas.microsoft.com/office/drawing/2014/main" id="{07735B0E-E01A-447C-BADD-3320DFE4D207}"/>
              </a:ext>
            </a:extLst>
          </p:cNvPr>
          <p:cNvGrpSpPr/>
          <p:nvPr/>
        </p:nvGrpSpPr>
        <p:grpSpPr>
          <a:xfrm>
            <a:off x="6279668" y="6293222"/>
            <a:ext cx="2099927" cy="919057"/>
            <a:chOff x="6095948" y="5436511"/>
            <a:chExt cx="1242225" cy="389315"/>
          </a:xfrm>
        </p:grpSpPr>
        <p:pic>
          <p:nvPicPr>
            <p:cNvPr id="24" name="Рисунок 23">
              <a:extLst>
                <a:ext uri="{FF2B5EF4-FFF2-40B4-BE49-F238E27FC236}">
                  <a16:creationId xmlns:a16="http://schemas.microsoft.com/office/drawing/2014/main" id="{8AC6FD5A-42B7-4302-974F-069D61C64FAD}"/>
                </a:ext>
              </a:extLst>
            </p:cNvPr>
            <p:cNvPicPr>
              <a:picLocks noChangeAspect="1"/>
            </p:cNvPicPr>
            <p:nvPr/>
          </p:nvPicPr>
          <p:blipFill>
            <a:blip r:embed="rId5"/>
            <a:stretch>
              <a:fillRect/>
            </a:stretch>
          </p:blipFill>
          <p:spPr>
            <a:xfrm>
              <a:off x="6095948" y="5436511"/>
              <a:ext cx="1206101" cy="365084"/>
            </a:xfrm>
            <a:prstGeom prst="rect">
              <a:avLst/>
            </a:prstGeom>
          </p:spPr>
        </p:pic>
        <p:sp>
          <p:nvSpPr>
            <p:cNvPr id="25" name="Прямоугольник 24">
              <a:extLst>
                <a:ext uri="{FF2B5EF4-FFF2-40B4-BE49-F238E27FC236}">
                  <a16:creationId xmlns:a16="http://schemas.microsoft.com/office/drawing/2014/main" id="{6A1B5C9A-6D7A-479C-9886-8D9F31F1D6DD}"/>
                </a:ext>
              </a:extLst>
            </p:cNvPr>
            <p:cNvSpPr/>
            <p:nvPr/>
          </p:nvSpPr>
          <p:spPr>
            <a:xfrm>
              <a:off x="6553847" y="5610707"/>
              <a:ext cx="784326" cy="215119"/>
            </a:xfrm>
            <a:prstGeom prst="rect">
              <a:avLst/>
            </a:prstGeom>
          </p:spPr>
          <p:txBody>
            <a:bodyPr wrap="square">
              <a:spAutoFit/>
            </a:bodyPr>
            <a:lstStyle/>
            <a:p>
              <a:r>
                <a:rPr lang="ru-RU" sz="2700" b="1" dirty="0">
                  <a:solidFill>
                    <a:schemeClr val="bg2">
                      <a:lumMod val="75000"/>
                    </a:schemeClr>
                  </a:solidFill>
                </a:rPr>
                <a:t>%</a:t>
              </a:r>
            </a:p>
          </p:txBody>
        </p:sp>
      </p:grpSp>
      <p:grpSp>
        <p:nvGrpSpPr>
          <p:cNvPr id="42" name="Группа 41">
            <a:extLst>
              <a:ext uri="{FF2B5EF4-FFF2-40B4-BE49-F238E27FC236}">
                <a16:creationId xmlns:a16="http://schemas.microsoft.com/office/drawing/2014/main" id="{DC4B86F4-4030-4BA7-8951-D1A796E08867}"/>
              </a:ext>
            </a:extLst>
          </p:cNvPr>
          <p:cNvGrpSpPr/>
          <p:nvPr/>
        </p:nvGrpSpPr>
        <p:grpSpPr>
          <a:xfrm>
            <a:off x="6301730" y="4480446"/>
            <a:ext cx="1797488" cy="604691"/>
            <a:chOff x="400375" y="3360324"/>
            <a:chExt cx="1206101" cy="449842"/>
          </a:xfrm>
        </p:grpSpPr>
        <p:pic>
          <p:nvPicPr>
            <p:cNvPr id="43" name="Рисунок 42">
              <a:extLst>
                <a:ext uri="{FF2B5EF4-FFF2-40B4-BE49-F238E27FC236}">
                  <a16:creationId xmlns:a16="http://schemas.microsoft.com/office/drawing/2014/main" id="{F34F0FFB-0FE7-4CB2-8D5D-79B4D4BBCFB3}"/>
                </a:ext>
              </a:extLst>
            </p:cNvPr>
            <p:cNvPicPr>
              <a:picLocks noChangeAspect="1"/>
            </p:cNvPicPr>
            <p:nvPr/>
          </p:nvPicPr>
          <p:blipFill>
            <a:blip r:embed="rId5"/>
            <a:stretch>
              <a:fillRect/>
            </a:stretch>
          </p:blipFill>
          <p:spPr>
            <a:xfrm>
              <a:off x="400375" y="3360324"/>
              <a:ext cx="1206101" cy="362081"/>
            </a:xfrm>
            <a:prstGeom prst="rect">
              <a:avLst/>
            </a:prstGeom>
          </p:spPr>
        </p:pic>
        <p:sp>
          <p:nvSpPr>
            <p:cNvPr id="44" name="Прямоугольник 43">
              <a:extLst>
                <a:ext uri="{FF2B5EF4-FFF2-40B4-BE49-F238E27FC236}">
                  <a16:creationId xmlns:a16="http://schemas.microsoft.com/office/drawing/2014/main" id="{4744B731-55DD-46CA-838A-1DE6F0D027B8}"/>
                </a:ext>
              </a:extLst>
            </p:cNvPr>
            <p:cNvSpPr/>
            <p:nvPr/>
          </p:nvSpPr>
          <p:spPr>
            <a:xfrm>
              <a:off x="849200" y="3432380"/>
              <a:ext cx="115683" cy="377786"/>
            </a:xfrm>
            <a:prstGeom prst="rect">
              <a:avLst/>
            </a:prstGeom>
          </p:spPr>
          <p:txBody>
            <a:bodyPr wrap="square">
              <a:spAutoFit/>
            </a:bodyPr>
            <a:lstStyle/>
            <a:p>
              <a:r>
                <a:rPr lang="ru-RU" sz="2700" b="1" dirty="0">
                  <a:solidFill>
                    <a:schemeClr val="bg2">
                      <a:lumMod val="75000"/>
                    </a:schemeClr>
                  </a:solidFill>
                </a:rPr>
                <a:t>%</a:t>
              </a:r>
            </a:p>
          </p:txBody>
        </p:sp>
      </p:grpSp>
    </p:spTree>
    <p:extLst>
      <p:ext uri="{BB962C8B-B14F-4D97-AF65-F5344CB8AC3E}">
        <p14:creationId xmlns:p14="http://schemas.microsoft.com/office/powerpoint/2010/main" val="997254790"/>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112440" y="7431366"/>
            <a:ext cx="12908793" cy="1487102"/>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r>
              <a:rPr lang="en-US" b="1" dirty="0">
                <a:solidFill>
                  <a:schemeClr val="tx1"/>
                </a:solidFill>
                <a:latin typeface="Corbel" panose="020B0503020204020204" pitchFamily="34" charset="0"/>
                <a:ea typeface="Calibri" panose="020F0502020204030204" pitchFamily="34" charset="0"/>
                <a:cs typeface="Times New Roman" panose="02020603050405020304" pitchFamily="18" charset="0"/>
              </a:rPr>
              <a:t>      </a:t>
            </a:r>
            <a:r>
              <a:rPr lang="ru-RU"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Ответ номер 2</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be-BY" sz="2100" b="1" dirty="0">
                <a:latin typeface="Times New Roman" panose="02020603050405020304" pitchFamily="18" charset="0"/>
                <a:cs typeface="Times New Roman" panose="02020603050405020304" pitchFamily="18" charset="0"/>
              </a:rPr>
              <a:t> 	</a:t>
            </a:r>
            <a:r>
              <a:rPr lang="ru-RU" sz="2100" dirty="0">
                <a:solidFill>
                  <a:schemeClr val="tx1"/>
                </a:solidFill>
                <a:latin typeface="Times New Roman" panose="02020603050405020304" pitchFamily="18" charset="0"/>
                <a:cs typeface="Times New Roman" panose="02020603050405020304" pitchFamily="18" charset="0"/>
              </a:rPr>
              <a:t>1444,80/2,58=560 долларов США.</a:t>
            </a:r>
          </a:p>
          <a:p>
            <a:r>
              <a:rPr lang="ru-RU" sz="2100" dirty="0">
                <a:solidFill>
                  <a:schemeClr val="tx1"/>
                </a:solidFill>
                <a:latin typeface="Times New Roman" panose="02020603050405020304" pitchFamily="18" charset="0"/>
                <a:cs typeface="Times New Roman" panose="02020603050405020304" pitchFamily="18" charset="0"/>
              </a:rPr>
              <a:t>					560 * 2,70 = 1512 рублей.</a:t>
            </a:r>
            <a:endParaRPr lang="ru-BY" sz="2100" dirty="0">
              <a:solidFill>
                <a:schemeClr val="tx1"/>
              </a:solidFill>
              <a:latin typeface="Times New Roman" panose="02020603050405020304" pitchFamily="18" charset="0"/>
              <a:cs typeface="Times New Roman" panose="02020603050405020304" pitchFamily="18" charset="0"/>
            </a:endParaRPr>
          </a:p>
          <a:p>
            <a:r>
              <a:rPr lang="ru-RU" sz="2100" dirty="0">
                <a:solidFill>
                  <a:schemeClr val="tx1"/>
                </a:solidFill>
                <a:latin typeface="Times New Roman" panose="02020603050405020304" pitchFamily="18" charset="0"/>
                <a:cs typeface="Times New Roman" panose="02020603050405020304" pitchFamily="18" charset="0"/>
              </a:rPr>
              <a:t>					1512 – 1444,80 = 67,20 рубля</a:t>
            </a:r>
            <a:r>
              <a:rPr lang="ru-RU" dirty="0">
                <a:solidFill>
                  <a:schemeClr val="tx1"/>
                </a:solidFill>
                <a:latin typeface="Corbel" panose="020B0503020204020204" pitchFamily="34" charset="0"/>
                <a:cs typeface="Times New Roman" panose="02020603050405020304" pitchFamily="18" charset="0"/>
              </a:rPr>
              <a:t>.</a:t>
            </a:r>
            <a:endParaRPr lang="ru-BY" sz="2100" dirty="0">
              <a:solidFill>
                <a:schemeClr val="tx1"/>
              </a:solidFill>
              <a:latin typeface="Times New Roman" panose="02020603050405020304" pitchFamily="18" charset="0"/>
              <a:cs typeface="Times New Roman" panose="02020603050405020304" pitchFamily="18" charset="0"/>
            </a:endParaRPr>
          </a:p>
          <a:p>
            <a:r>
              <a:rPr lang="en-US" sz="2100" dirty="0">
                <a:solidFill>
                  <a:schemeClr val="tx1"/>
                </a:solidFill>
                <a:latin typeface="Times New Roman" panose="02020603050405020304" pitchFamily="18" charset="0"/>
                <a:cs typeface="Times New Roman" panose="02020603050405020304" pitchFamily="18" charset="0"/>
              </a:rPr>
              <a:t>                                          </a:t>
            </a:r>
            <a:endParaRPr lang="ru-BY" dirty="0">
              <a:solidFill>
                <a:schemeClr val="tx1"/>
              </a:solidFill>
              <a:latin typeface="Corbel" panose="020B0503020204020204" pitchFamily="34" charset="0"/>
              <a:cs typeface="Times New Roman" panose="02020603050405020304" pitchFamily="18" charset="0"/>
            </a:endParaRPr>
          </a:p>
        </p:txBody>
      </p:sp>
      <p:sp>
        <p:nvSpPr>
          <p:cNvPr id="29" name="Прямоугольник 28"/>
          <p:cNvSpPr/>
          <p:nvPr/>
        </p:nvSpPr>
        <p:spPr>
          <a:xfrm>
            <a:off x="1672820" y="2665166"/>
            <a:ext cx="11828559" cy="2331407"/>
          </a:xfrm>
          <a:prstGeom prst="rect">
            <a:avLst/>
          </a:prstGeom>
        </p:spPr>
        <p:txBody>
          <a:bodyPr wrap="square" lIns="68582" tIns="34290" rIns="68582" bIns="34290">
            <a:spAutoFit/>
          </a:bodyPr>
          <a:lstStyle/>
          <a:p>
            <a:pPr algn="just"/>
            <a:r>
              <a:rPr lang="ru-RU" sz="2100" dirty="0">
                <a:latin typeface="Times New Roman" panose="02020603050405020304" pitchFamily="18" charset="0"/>
                <a:cs typeface="Times New Roman" panose="02020603050405020304" pitchFamily="18" charset="0"/>
              </a:rPr>
              <a:t>	Слава планировал провести летний отдых в Турции и в марте купил на все накопленные на эту поездку белорусские рубли доллары США по курсу 2 рубля 70 копеек за 1 доллар США. Но к лету Слава передумал и решил вместо Турции поехать со своими друзьями в белорусский санаторий, стоимость путевки в котором составит 1 444 белорусских рублей 80 копеек. Так как свободных денег не было</a:t>
            </a:r>
            <a:r>
              <a:rPr lang="be-BY" sz="2100" dirty="0">
                <a:latin typeface="Times New Roman" panose="02020603050405020304" pitchFamily="18" charset="0"/>
                <a:cs typeface="Times New Roman" panose="02020603050405020304" pitchFamily="18" charset="0"/>
              </a:rPr>
              <a:t>,</a:t>
            </a:r>
            <a:r>
              <a:rPr lang="ru-RU" sz="2100" dirty="0">
                <a:latin typeface="Times New Roman" panose="02020603050405020304" pitchFamily="18" charset="0"/>
                <a:cs typeface="Times New Roman" panose="02020603050405020304" pitchFamily="18" charset="0"/>
              </a:rPr>
              <a:t> Слава продал нужную для оплаты путевки сумму из купленных ранее долларов США по курсу 2 рубля 58 копеек за 1 доллар США.</a:t>
            </a:r>
            <a:endParaRPr lang="ru-BY" sz="2100" dirty="0">
              <a:latin typeface="Times New Roman" panose="02020603050405020304" pitchFamily="18" charset="0"/>
              <a:cs typeface="Times New Roman" panose="02020603050405020304" pitchFamily="18" charset="0"/>
            </a:endParaRPr>
          </a:p>
          <a:p>
            <a:pPr algn="just"/>
            <a:r>
              <a:rPr lang="ru-RU" sz="2100" dirty="0">
                <a:latin typeface="Times New Roman" panose="02020603050405020304" pitchFamily="18" charset="0"/>
                <a:cs typeface="Times New Roman" panose="02020603050405020304" pitchFamily="18" charset="0"/>
              </a:rPr>
              <a:t>	Сколько денег потерял Слава в результате валютообменных операций?</a:t>
            </a:r>
          </a:p>
        </p:txBody>
      </p:sp>
      <p:sp>
        <p:nvSpPr>
          <p:cNvPr id="35" name="Прямоугольник 34"/>
          <p:cNvSpPr/>
          <p:nvPr/>
        </p:nvSpPr>
        <p:spPr>
          <a:xfrm>
            <a:off x="5379591" y="5317576"/>
            <a:ext cx="7807753" cy="1038746"/>
          </a:xfrm>
          <a:prstGeom prst="rect">
            <a:avLst/>
          </a:prstGeom>
        </p:spPr>
        <p:txBody>
          <a:bodyPr wrap="square" lIns="68582" tIns="34290" rIns="68582" bIns="34290">
            <a:spAutoFit/>
          </a:bodyPr>
          <a:lstStyle/>
          <a:p>
            <a:pPr indent="-257190">
              <a:buAutoNum type="arabicPeriod"/>
            </a:pPr>
            <a:r>
              <a:rPr lang="ru-RU" sz="2100" dirty="0">
                <a:latin typeface="Times New Roman" panose="02020603050405020304" pitchFamily="18" charset="0"/>
                <a:cs typeface="Times New Roman" panose="02020603050405020304" pitchFamily="18" charset="0"/>
              </a:rPr>
              <a:t>64 рублей 21 копеек.</a:t>
            </a:r>
          </a:p>
          <a:p>
            <a:pPr indent="-257190">
              <a:buAutoNum type="arabicPeriod"/>
            </a:pPr>
            <a:r>
              <a:rPr lang="ru-RU" sz="2100" u="sng" dirty="0">
                <a:latin typeface="Times New Roman" panose="02020603050405020304" pitchFamily="18" charset="0"/>
                <a:cs typeface="Times New Roman" panose="02020603050405020304" pitchFamily="18" charset="0"/>
              </a:rPr>
              <a:t>67 рубля 20 копеек.</a:t>
            </a:r>
          </a:p>
          <a:p>
            <a:pPr indent="-257190">
              <a:buAutoNum type="arabicPeriod"/>
            </a:pPr>
            <a:r>
              <a:rPr lang="ru-RU" sz="2100" dirty="0">
                <a:latin typeface="Times New Roman" panose="02020603050405020304" pitchFamily="18" charset="0"/>
                <a:cs typeface="Times New Roman" panose="02020603050405020304" pitchFamily="18" charset="0"/>
              </a:rPr>
              <a:t>74 рубля 20 копеек.</a:t>
            </a:r>
          </a:p>
        </p:txBody>
      </p:sp>
      <p:sp>
        <p:nvSpPr>
          <p:cNvPr id="36" name="Скругленный прямоугольник 35"/>
          <p:cNvSpPr/>
          <p:nvPr/>
        </p:nvSpPr>
        <p:spPr>
          <a:xfrm>
            <a:off x="1132704" y="2539803"/>
            <a:ext cx="12908793" cy="4137523"/>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2" name="Группа 9"/>
          <p:cNvGrpSpPr/>
          <p:nvPr/>
        </p:nvGrpSpPr>
        <p:grpSpPr>
          <a:xfrm>
            <a:off x="1" y="0"/>
            <a:ext cx="15079662" cy="1694235"/>
            <a:chOff x="182470" y="0"/>
            <a:chExt cx="9506607" cy="1213945"/>
          </a:xfrm>
        </p:grpSpPr>
        <p:sp>
          <p:nvSpPr>
            <p:cNvPr id="39" name="Скругленный прямоугольник 38"/>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3 (2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40" name="Picture 3" descr="C:\Users\AV\Desktop\logo-nbrb.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523377" y="7283789"/>
            <a:ext cx="13502921" cy="1512327"/>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nSpc>
                <a:spcPct val="115000"/>
              </a:lnSpc>
            </a:pPr>
            <a:r>
              <a:rPr lang="ru-RU" sz="21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Ответ номер 1.</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Катя дала продавцу 10 рублей. Сдачу получила 5 рублей, 2 рубля и 1 + 1 копейки. </a:t>
            </a:r>
          </a:p>
          <a:p>
            <a:pPr indent="337204">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10 – 5 – 2,02 = 2,98 рубля. </a:t>
            </a:r>
          </a:p>
          <a:p>
            <a:pPr indent="337204">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2,98 / 2 = 1,49 рубля.</a:t>
            </a:r>
          </a:p>
          <a:p>
            <a:pPr indent="337204">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788370" y="3368239"/>
            <a:ext cx="12854781" cy="1685077"/>
          </a:xfrm>
          <a:prstGeom prst="rect">
            <a:avLst/>
          </a:prstGeom>
        </p:spPr>
        <p:txBody>
          <a:bodyPr wrap="square" lIns="68582" tIns="34290" rIns="68582" bIns="34290">
            <a:spAutoFit/>
          </a:bodyPr>
          <a:lstStyle/>
          <a:p>
            <a:pPr algn="just"/>
            <a:r>
              <a:rPr lang="ru-RU" sz="2100" dirty="0">
                <a:latin typeface="Times New Roman" panose="02020603050405020304" pitchFamily="18" charset="0"/>
                <a:cs typeface="Times New Roman" panose="02020603050405020304" pitchFamily="18" charset="0"/>
              </a:rPr>
              <a:t>	Расплачиваясь в магазине за два пломбира в стаканчике, Катя дала продавцу одну банкноту, на которой изображена </a:t>
            </a:r>
            <a:r>
              <a:rPr lang="ru-RU" sz="2100" dirty="0" err="1">
                <a:latin typeface="Times New Roman" panose="02020603050405020304" pitchFamily="18" charset="0"/>
                <a:cs typeface="Times New Roman" panose="02020603050405020304" pitchFamily="18" charset="0"/>
              </a:rPr>
              <a:t>Спасо</a:t>
            </a:r>
            <a:r>
              <a:rPr lang="ru-RU" sz="2100" dirty="0">
                <a:latin typeface="Times New Roman" panose="02020603050405020304" pitchFamily="18" charset="0"/>
                <a:cs typeface="Times New Roman" panose="02020603050405020304" pitchFamily="18" charset="0"/>
              </a:rPr>
              <a:t>-Преображенская церковь, расположенная в г. Полоцке Витебской области. Продавец дала Кате сдачи одну банкноту, на которой изображена Белая (</a:t>
            </a:r>
            <a:r>
              <a:rPr lang="ru-RU" sz="2100" dirty="0" err="1">
                <a:latin typeface="Times New Roman" panose="02020603050405020304" pitchFamily="18" charset="0"/>
                <a:cs typeface="Times New Roman" panose="02020603050405020304" pitchFamily="18" charset="0"/>
              </a:rPr>
              <a:t>Каменецкая</a:t>
            </a:r>
            <a:r>
              <a:rPr lang="ru-RU" sz="2100" dirty="0">
                <a:latin typeface="Times New Roman" panose="02020603050405020304" pitchFamily="18" charset="0"/>
                <a:cs typeface="Times New Roman" panose="02020603050405020304" pitchFamily="18" charset="0"/>
              </a:rPr>
              <a:t>) вежа, расположенная в г. Каменце Брестской области, одну самую крупную и две одинаковые самые маленькие по номиналу монеты. Сколько стоит одно мороженное?</a:t>
            </a:r>
          </a:p>
        </p:txBody>
      </p:sp>
      <p:sp>
        <p:nvSpPr>
          <p:cNvPr id="35" name="Прямоугольник 34"/>
          <p:cNvSpPr/>
          <p:nvPr/>
        </p:nvSpPr>
        <p:spPr>
          <a:xfrm>
            <a:off x="3650990" y="5135252"/>
            <a:ext cx="5701297" cy="1038746"/>
          </a:xfrm>
          <a:prstGeom prst="rect">
            <a:avLst/>
          </a:prstGeom>
        </p:spPr>
        <p:txBody>
          <a:bodyPr wrap="square" lIns="68582" tIns="34290" rIns="68582" bIns="34290">
            <a:spAutoFit/>
          </a:bodyPr>
          <a:lstStyle/>
          <a:p>
            <a:pPr indent="-257190" algn="ctr">
              <a:buAutoNum type="arabicPeriod"/>
            </a:pPr>
            <a:r>
              <a:rPr lang="ru-RU" sz="2100" u="sng" dirty="0">
                <a:latin typeface="Times New Roman" panose="02020603050405020304" pitchFamily="18" charset="0"/>
                <a:cs typeface="Times New Roman" panose="02020603050405020304" pitchFamily="18" charset="0"/>
              </a:rPr>
              <a:t>1,49 рубля.</a:t>
            </a:r>
          </a:p>
          <a:p>
            <a:pPr indent="-257190" algn="ctr">
              <a:buAutoNum type="arabicPeriod"/>
            </a:pPr>
            <a:r>
              <a:rPr lang="ru-RU" sz="2100" dirty="0">
                <a:latin typeface="Times New Roman" panose="02020603050405020304" pitchFamily="18" charset="0"/>
                <a:cs typeface="Times New Roman" panose="02020603050405020304" pitchFamily="18" charset="0"/>
              </a:rPr>
              <a:t>2,49 рубля.</a:t>
            </a:r>
          </a:p>
          <a:p>
            <a:pPr indent="-257190" algn="ctr">
              <a:buAutoNum type="arabicPeriod"/>
            </a:pPr>
            <a:r>
              <a:rPr lang="ru-RU" sz="2100" dirty="0">
                <a:latin typeface="Times New Roman" panose="02020603050405020304" pitchFamily="18" charset="0"/>
                <a:cs typeface="Times New Roman" panose="02020603050405020304" pitchFamily="18" charset="0"/>
              </a:rPr>
              <a:t>2,99 рубля..</a:t>
            </a:r>
          </a:p>
        </p:txBody>
      </p:sp>
      <p:sp>
        <p:nvSpPr>
          <p:cNvPr id="36" name="Скругленный прямоугольник 35"/>
          <p:cNvSpPr/>
          <p:nvPr/>
        </p:nvSpPr>
        <p:spPr>
          <a:xfrm>
            <a:off x="518312" y="3340898"/>
            <a:ext cx="13502921" cy="3013808"/>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2" name="Группа 9"/>
          <p:cNvGrpSpPr/>
          <p:nvPr/>
        </p:nvGrpSpPr>
        <p:grpSpPr>
          <a:xfrm>
            <a:off x="1" y="0"/>
            <a:ext cx="15079662" cy="1622227"/>
            <a:chOff x="182470" y="0"/>
            <a:chExt cx="9506607" cy="1213945"/>
          </a:xfrm>
        </p:grpSpPr>
        <p:sp>
          <p:nvSpPr>
            <p:cNvPr id="39" name="Скругленный прямоугольник 38"/>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4 (4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40" name="Picture 3" descr="C:\Users\AV\Desktop\logo-nbrb.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301246" cy="950591"/>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Прямоугольник 8"/>
          <p:cNvSpPr/>
          <p:nvPr/>
        </p:nvSpPr>
        <p:spPr>
          <a:xfrm>
            <a:off x="3921048" y="2792774"/>
            <a:ext cx="5894255" cy="814775"/>
          </a:xfrm>
          <a:prstGeom prst="rect">
            <a:avLst/>
          </a:prstGeom>
        </p:spPr>
        <p:txBody>
          <a:bodyPr wrap="square" lIns="68582" tIns="34290" rIns="68582" bIns="34290">
            <a:spAutoFit/>
          </a:bodyPr>
          <a:lstStyle/>
          <a:p>
            <a:pPr indent="337681" algn="ctr">
              <a:lnSpc>
                <a:spcPct val="115000"/>
              </a:lnSpc>
            </a:pPr>
            <a:r>
              <a:rPr lang="ru-RU" sz="2175" b="1" i="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Тема 2. Наличные деньги.</a:t>
            </a:r>
            <a:endParaRPr lang="ru-RU" sz="2175" b="1"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indent="337681" algn="ctr">
              <a:lnSpc>
                <a:spcPct val="115000"/>
              </a:lnSpc>
            </a:pPr>
            <a:r>
              <a:rPr lang="ru-RU" sz="2175" b="1" dirty="0">
                <a:latin typeface="Times New Roman" panose="02020603050405020304" pitchFamily="18" charset="0"/>
                <a:ea typeface="Calibri" panose="020F0502020204030204" pitchFamily="34" charset="0"/>
                <a:cs typeface="Times New Roman" panose="02020603050405020304" pitchFamily="18" charset="0"/>
              </a:rPr>
              <a:t> </a:t>
            </a:r>
            <a:endParaRPr lang="ru-RU" sz="2175"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120737" y="6662787"/>
            <a:ext cx="12908793" cy="322622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gn="just">
              <a:lnSpc>
                <a:spcPct val="101000"/>
              </a:lnSpc>
            </a:pPr>
            <a:r>
              <a:rPr lang="ru-RU" sz="2100" b="1" dirty="0">
                <a:solidFill>
                  <a:schemeClr val="tx1"/>
                </a:solidFill>
                <a:latin typeface="Times New Roman" panose="02020603050405020304" pitchFamily="18" charset="0"/>
                <a:cs typeface="Times New Roman" panose="02020603050405020304" pitchFamily="18" charset="0"/>
              </a:rPr>
              <a:t>Ответ номер 3.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С 1 июля 2022 года в общение были введены новые банкнот образца 2009 года номиналом 100 белорусских рублей 2022 года выпуска.</a:t>
            </a:r>
          </a:p>
          <a:p>
            <a:pPr indent="337204" algn="just">
              <a:lnSpc>
                <a:spcPct val="101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Дизайн новой банкноты концептуально схож с дизайном находящейся в обращении сторублевой банкноты и сохраняет преемственность единого стиля изменений банкнот образца 2009 года, однако реквизит </a:t>
            </a:r>
            <a:r>
              <a:rPr lang="ru-RU" sz="2100" dirty="0">
                <a:solidFill>
                  <a:schemeClr val="tx1"/>
                </a:solidFill>
                <a:latin typeface="Times New Roman" panose="02020603050405020304" pitchFamily="18" charset="0"/>
                <a:cs typeface="Times New Roman" panose="02020603050405020304" pitchFamily="18" charset="0"/>
              </a:rPr>
              <a:t>"</a:t>
            </a:r>
            <a:r>
              <a:rPr lang="ru-RU" sz="21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Старшыня</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ru-RU" sz="21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Праўлення</a:t>
            </a:r>
            <a:r>
              <a:rPr lang="ru-RU" sz="2100" dirty="0">
                <a:solidFill>
                  <a:schemeClr val="tx1"/>
                </a:solidFill>
                <a:latin typeface="Times New Roman" panose="02020603050405020304" pitchFamily="18" charset="0"/>
                <a:cs typeface="Times New Roman" panose="02020603050405020304" pitchFamily="18" charset="0"/>
              </a:rPr>
              <a:t>"</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и факсимиле подписи Председателя Правления Национального банка Прокоповича П.П. исключен.</a:t>
            </a:r>
          </a:p>
          <a:p>
            <a:pPr indent="337204" algn="just">
              <a:lnSpc>
                <a:spcPct val="101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Платежеспособными на территории Республики Беларусь являются как купюры 2009 года выпуска (с факсимиле), так и 2022 года выпуска (без факсимиле).</a:t>
            </a:r>
          </a:p>
          <a:p>
            <a:pPr indent="337204" algn="just">
              <a:lnSpc>
                <a:spcPct val="101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Официальный сайт Национального банка Республики Беларусь https://www.nbrb.by/press/12564.</a:t>
            </a:r>
          </a:p>
          <a:p>
            <a:pPr indent="337204">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465144" y="2898485"/>
            <a:ext cx="11871750" cy="1685077"/>
          </a:xfrm>
          <a:prstGeom prst="rect">
            <a:avLst/>
          </a:prstGeom>
        </p:spPr>
        <p:txBody>
          <a:bodyPr wrap="square" lIns="68582" tIns="34290" rIns="68582" bIns="34290">
            <a:spAutoFit/>
          </a:bodyPr>
          <a:lstStyle/>
          <a:p>
            <a:pPr algn="just"/>
            <a:r>
              <a:rPr lang="ru-RU" sz="2100" dirty="0">
                <a:latin typeface="Times New Roman" panose="02020603050405020304" pitchFamily="18" charset="0"/>
                <a:cs typeface="Times New Roman" panose="02020603050405020304" pitchFamily="18" charset="0"/>
              </a:rPr>
              <a:t>	Кате на день рождения тетя и бабушка подарили по 100 рублей (по одной купюре каждая). Когда гости ушли, Катя складывала купюры в свою копилку и заметила, что на одной из купюр указан реквизит "</a:t>
            </a:r>
            <a:r>
              <a:rPr lang="ru-RU" sz="2100" dirty="0" err="1">
                <a:latin typeface="Times New Roman" panose="02020603050405020304" pitchFamily="18" charset="0"/>
                <a:cs typeface="Times New Roman" panose="02020603050405020304" pitchFamily="18" charset="0"/>
              </a:rPr>
              <a:t>Старшыня</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Праўлення</a:t>
            </a:r>
            <a:r>
              <a:rPr lang="ru-RU" sz="2100" dirty="0">
                <a:latin typeface="Times New Roman" panose="02020603050405020304" pitchFamily="18" charset="0"/>
                <a:cs typeface="Times New Roman" panose="02020603050405020304" pitchFamily="18" charset="0"/>
              </a:rPr>
              <a:t>" и факсимиле подписи Председателя Правления Национального банка Прокоповича П.П, а на второй – нет. Катя решила, что одна из купюр – поддельная. Есть ли у Кати достаточный повод так считать? </a:t>
            </a:r>
          </a:p>
        </p:txBody>
      </p:sp>
      <p:sp>
        <p:nvSpPr>
          <p:cNvPr id="35" name="Прямоугольник 34"/>
          <p:cNvSpPr/>
          <p:nvPr/>
        </p:nvSpPr>
        <p:spPr>
          <a:xfrm>
            <a:off x="2600250" y="4583732"/>
            <a:ext cx="10736645" cy="1685077"/>
          </a:xfrm>
          <a:prstGeom prst="rect">
            <a:avLst/>
          </a:prstGeom>
        </p:spPr>
        <p:txBody>
          <a:bodyPr wrap="square" lIns="68582" tIns="34290" rIns="68582" bIns="34290">
            <a:spAutoFit/>
          </a:bodyPr>
          <a:lstStyle/>
          <a:p>
            <a:pPr lvl="0"/>
            <a:r>
              <a:rPr lang="ru-RU" sz="2100" dirty="0">
                <a:latin typeface="Times New Roman" panose="02020603050405020304" pitchFamily="18" charset="0"/>
                <a:cs typeface="Times New Roman" panose="02020603050405020304" pitchFamily="18" charset="0"/>
              </a:rPr>
              <a:t>1. Да, поскольку указаны инициалы и фамилия бывшего Председателя Правления Национального банка</a:t>
            </a:r>
            <a:r>
              <a:rPr lang="ru-RU" sz="2100" u="sng" dirty="0">
                <a:latin typeface="Times New Roman" panose="02020603050405020304" pitchFamily="18" charset="0"/>
                <a:cs typeface="Times New Roman" panose="02020603050405020304" pitchFamily="18" charset="0"/>
              </a:rPr>
              <a:t>.</a:t>
            </a:r>
          </a:p>
          <a:p>
            <a:pPr lvl="0"/>
            <a:r>
              <a:rPr lang="ru-RU" sz="2100" dirty="0">
                <a:latin typeface="Times New Roman" panose="02020603050405020304" pitchFamily="18" charset="0"/>
                <a:cs typeface="Times New Roman" panose="02020603050405020304" pitchFamily="18" charset="0"/>
              </a:rPr>
              <a:t>2</a:t>
            </a:r>
            <a:r>
              <a:rPr lang="en-US" sz="2100" dirty="0">
                <a:latin typeface="Times New Roman" panose="02020603050405020304" pitchFamily="18" charset="0"/>
                <a:cs typeface="Times New Roman" panose="02020603050405020304" pitchFamily="18" charset="0"/>
              </a:rPr>
              <a:t>. </a:t>
            </a:r>
            <a:r>
              <a:rPr lang="ru-RU" sz="2100" dirty="0">
                <a:latin typeface="Times New Roman" panose="02020603050405020304" pitchFamily="18" charset="0"/>
                <a:cs typeface="Times New Roman" panose="02020603050405020304" pitchFamily="18" charset="0"/>
              </a:rPr>
              <a:t>Да, на купюре не должно быть факсимиле подписи Председателя Правления Национального банка.</a:t>
            </a:r>
          </a:p>
          <a:p>
            <a:pPr lvl="0"/>
            <a:r>
              <a:rPr lang="ru-RU" sz="2100" dirty="0">
                <a:latin typeface="Times New Roman" panose="02020603050405020304" pitchFamily="18" charset="0"/>
                <a:cs typeface="Times New Roman" panose="02020603050405020304" pitchFamily="18" charset="0"/>
              </a:rPr>
              <a:t>3. </a:t>
            </a:r>
            <a:r>
              <a:rPr lang="ru-RU" sz="2100" u="sng" dirty="0">
                <a:latin typeface="Times New Roman" panose="02020603050405020304" pitchFamily="18" charset="0"/>
                <a:cs typeface="Times New Roman" panose="02020603050405020304" pitchFamily="18" charset="0"/>
              </a:rPr>
              <a:t>Нет, по этому признаку нельзя усомниться в подлинности ни одной их купюр.</a:t>
            </a:r>
          </a:p>
        </p:txBody>
      </p:sp>
      <p:sp>
        <p:nvSpPr>
          <p:cNvPr id="36" name="Скругленный прямоугольник 35"/>
          <p:cNvSpPr/>
          <p:nvPr/>
        </p:nvSpPr>
        <p:spPr>
          <a:xfrm>
            <a:off x="1085435" y="2724707"/>
            <a:ext cx="12908793" cy="3544272"/>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9" name="Группа 9">
            <a:extLst>
              <a:ext uri="{FF2B5EF4-FFF2-40B4-BE49-F238E27FC236}">
                <a16:creationId xmlns:a16="http://schemas.microsoft.com/office/drawing/2014/main" id="{0C1E8373-0339-45FE-8BE9-74382F790A66}"/>
              </a:ext>
            </a:extLst>
          </p:cNvPr>
          <p:cNvGrpSpPr/>
          <p:nvPr/>
        </p:nvGrpSpPr>
        <p:grpSpPr>
          <a:xfrm>
            <a:off x="1" y="0"/>
            <a:ext cx="15079662" cy="1694235"/>
            <a:chOff x="182470" y="0"/>
            <a:chExt cx="9506607" cy="1213945"/>
          </a:xfrm>
        </p:grpSpPr>
        <p:sp>
          <p:nvSpPr>
            <p:cNvPr id="10" name="Скругленный прямоугольник 38">
              <a:extLst>
                <a:ext uri="{FF2B5EF4-FFF2-40B4-BE49-F238E27FC236}">
                  <a16:creationId xmlns:a16="http://schemas.microsoft.com/office/drawing/2014/main" id="{EE96A144-91F5-42F5-80BE-971593A06FB5}"/>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5 (3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1" name="Picture 3" descr="C:\Users\AV\Desktop\logo-nbrb.png">
              <a:extLst>
                <a:ext uri="{FF2B5EF4-FFF2-40B4-BE49-F238E27FC236}">
                  <a16:creationId xmlns:a16="http://schemas.microsoft.com/office/drawing/2014/main" id="{1BE4EC52-3E87-4F09-8AAB-F3E766CA4A6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058429" y="6619189"/>
            <a:ext cx="12962805" cy="2330199"/>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nSpc>
                <a:spcPct val="115000"/>
              </a:lnSpc>
            </a:pPr>
            <a:r>
              <a:rPr lang="ru-RU" sz="2100" b="1" dirty="0">
                <a:solidFill>
                  <a:schemeClr val="tx1"/>
                </a:solidFill>
                <a:latin typeface="Times New Roman" panose="02020603050405020304" pitchFamily="18" charset="0"/>
                <a:cs typeface="Times New Roman" panose="02020603050405020304" pitchFamily="18" charset="0"/>
              </a:rPr>
              <a:t>Ответ номер 2.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Выведенные из обращения купюры будут приниматься до 31 декабря 2024 г. в </a:t>
            </a:r>
            <a:r>
              <a:rPr lang="ru-RU" sz="21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приходо</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расходных кассах Национального банка.</a:t>
            </a:r>
          </a:p>
          <a:p>
            <a:pPr indent="337204">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Единый интернет-портал финансовой грамотности</a:t>
            </a:r>
            <a:r>
              <a:rPr lang="en-US"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http://www.fingramota.by/ru/news/3079.</a:t>
            </a:r>
          </a:p>
          <a:p>
            <a:pPr indent="337204">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436511" y="3162629"/>
            <a:ext cx="12044605" cy="1685077"/>
          </a:xfrm>
          <a:prstGeom prst="rect">
            <a:avLst/>
          </a:prstGeom>
        </p:spPr>
        <p:txBody>
          <a:bodyPr wrap="square" lIns="68582" tIns="34290" rIns="68582" bIns="34290">
            <a:spAutoFit/>
          </a:bodyPr>
          <a:lstStyle/>
          <a:p>
            <a:pPr algn="just"/>
            <a:r>
              <a:rPr lang="ru-RU" sz="2100" dirty="0">
                <a:latin typeface="Times New Roman" panose="02020603050405020304" pitchFamily="18" charset="0"/>
                <a:cs typeface="Times New Roman" panose="02020603050405020304" pitchFamily="18" charset="0"/>
              </a:rPr>
              <a:t>	Бабушка попросила Катю пересчитать средства в ее шкатулке, и Катя нашла там две купюры образца 2000 года. Она посоветовала бабушке обменять эти купюры на деньги нового образца. Но бабушка утверждала, что срок обмена уже истек. А Катя сказала, что срок обмена денежных знаков образца 2000 года на денежные знаки 2009 года продлен.</a:t>
            </a:r>
          </a:p>
          <a:p>
            <a:pPr algn="just"/>
            <a:r>
              <a:rPr lang="ru-RU" sz="2100" dirty="0">
                <a:latin typeface="Times New Roman" panose="02020603050405020304" pitchFamily="18" charset="0"/>
                <a:cs typeface="Times New Roman" panose="02020603050405020304" pitchFamily="18" charset="0"/>
              </a:rPr>
              <a:t>	До какого числа Катина бабушка может обменять старые купюры на новые?</a:t>
            </a:r>
          </a:p>
        </p:txBody>
      </p:sp>
      <p:sp>
        <p:nvSpPr>
          <p:cNvPr id="35" name="Прямоугольник 34"/>
          <p:cNvSpPr/>
          <p:nvPr/>
        </p:nvSpPr>
        <p:spPr>
          <a:xfrm>
            <a:off x="4947271" y="5006535"/>
            <a:ext cx="4104888" cy="1038746"/>
          </a:xfrm>
          <a:prstGeom prst="rect">
            <a:avLst/>
          </a:prstGeom>
        </p:spPr>
        <p:txBody>
          <a:bodyPr wrap="square" lIns="68582" tIns="34290" rIns="68582" bIns="34290">
            <a:spAutoFit/>
          </a:bodyPr>
          <a:lstStyle/>
          <a:p>
            <a:pPr marL="342946" indent="-342946">
              <a:buAutoNum type="arabicPeriod"/>
            </a:pPr>
            <a:r>
              <a:rPr lang="ru-RU" sz="2100" dirty="0">
                <a:latin typeface="Times New Roman" panose="02020603050405020304" pitchFamily="18" charset="0"/>
                <a:cs typeface="Times New Roman" panose="02020603050405020304" pitchFamily="18" charset="0"/>
              </a:rPr>
              <a:t>До 31 декабря 2022 года.</a:t>
            </a:r>
          </a:p>
          <a:p>
            <a:pPr marL="342946" indent="-342946">
              <a:buAutoNum type="arabicPeriod"/>
            </a:pPr>
            <a:r>
              <a:rPr lang="ru-RU" sz="2100" u="sng" dirty="0">
                <a:latin typeface="Times New Roman" panose="02020603050405020304" pitchFamily="18" charset="0"/>
                <a:cs typeface="Times New Roman" panose="02020603050405020304" pitchFamily="18" charset="0"/>
              </a:rPr>
              <a:t>До 31 декабря 2024 года.</a:t>
            </a:r>
            <a:endParaRPr lang="en-US" sz="2100" u="sng" dirty="0">
              <a:latin typeface="Times New Roman" panose="02020603050405020304" pitchFamily="18" charset="0"/>
              <a:cs typeface="Times New Roman" panose="02020603050405020304" pitchFamily="18" charset="0"/>
            </a:endParaRPr>
          </a:p>
          <a:p>
            <a:pPr lvl="0"/>
            <a:r>
              <a:rPr lang="ru-RU" sz="2100" dirty="0">
                <a:latin typeface="Times New Roman" panose="02020603050405020304" pitchFamily="18" charset="0"/>
                <a:cs typeface="Times New Roman" panose="02020603050405020304" pitchFamily="18" charset="0"/>
              </a:rPr>
              <a:t>3. Срок обмена уже истек.</a:t>
            </a:r>
          </a:p>
        </p:txBody>
      </p:sp>
      <p:sp>
        <p:nvSpPr>
          <p:cNvPr id="36" name="Скругленный прямоугольник 35"/>
          <p:cNvSpPr/>
          <p:nvPr/>
        </p:nvSpPr>
        <p:spPr>
          <a:xfrm>
            <a:off x="1058429" y="2900079"/>
            <a:ext cx="12962805" cy="3402736"/>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9" name="Группа 9">
            <a:extLst>
              <a:ext uri="{FF2B5EF4-FFF2-40B4-BE49-F238E27FC236}">
                <a16:creationId xmlns:a16="http://schemas.microsoft.com/office/drawing/2014/main" id="{1968CA41-F772-462C-953A-381BA34F1F47}"/>
              </a:ext>
            </a:extLst>
          </p:cNvPr>
          <p:cNvGrpSpPr/>
          <p:nvPr/>
        </p:nvGrpSpPr>
        <p:grpSpPr>
          <a:xfrm>
            <a:off x="1" y="0"/>
            <a:ext cx="15079662" cy="1694235"/>
            <a:chOff x="182470" y="0"/>
            <a:chExt cx="9506607" cy="1213945"/>
          </a:xfrm>
        </p:grpSpPr>
        <p:sp>
          <p:nvSpPr>
            <p:cNvPr id="10" name="Скругленный прямоугольник 38">
              <a:extLst>
                <a:ext uri="{FF2B5EF4-FFF2-40B4-BE49-F238E27FC236}">
                  <a16:creationId xmlns:a16="http://schemas.microsoft.com/office/drawing/2014/main" id="{074BBD5D-DCB3-4769-848F-EE1B15CEFBDF}"/>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6 (3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1" name="Picture 3" descr="C:\Users\AV\Desktop\logo-nbrb.png">
              <a:extLst>
                <a:ext uri="{FF2B5EF4-FFF2-40B4-BE49-F238E27FC236}">
                  <a16:creationId xmlns:a16="http://schemas.microsoft.com/office/drawing/2014/main" id="{873E35F6-A5DF-4DDD-8A90-B8D83DF22B6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058429" y="6356827"/>
            <a:ext cx="12962805" cy="2754596"/>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nSpc>
                <a:spcPct val="115000"/>
              </a:lnSpc>
            </a:pPr>
            <a:r>
              <a:rPr lang="ru-RU" sz="2100" b="1" dirty="0">
                <a:solidFill>
                  <a:schemeClr val="tx1"/>
                </a:solidFill>
                <a:latin typeface="Times New Roman" panose="02020603050405020304" pitchFamily="18" charset="0"/>
                <a:cs typeface="Times New Roman" panose="02020603050405020304" pitchFamily="18" charset="0"/>
              </a:rPr>
              <a:t>Ответ номер </a:t>
            </a:r>
            <a:r>
              <a:rPr lang="en-US" sz="2100" b="1" dirty="0">
                <a:solidFill>
                  <a:schemeClr val="tx1"/>
                </a:solidFill>
                <a:latin typeface="Times New Roman" panose="02020603050405020304" pitchFamily="18" charset="0"/>
                <a:cs typeface="Times New Roman" panose="02020603050405020304" pitchFamily="18" charset="0"/>
              </a:rPr>
              <a:t>3</a:t>
            </a:r>
            <a:r>
              <a:rPr lang="ru-RU" sz="2100" b="1" dirty="0">
                <a:solidFill>
                  <a:schemeClr val="tx1"/>
                </a:solidFill>
                <a:latin typeface="Times New Roman" panose="02020603050405020304" pitchFamily="18" charset="0"/>
                <a:cs typeface="Times New Roman" panose="02020603050405020304" pitchFamily="18" charset="0"/>
              </a:rPr>
              <a:t>.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Сначала рассчитываем процентную ставку по вкладу за один месяц: 15% годовых/12 		месяцев в году = 1,25 % в месяц. Соответственно, за 5 месяцев доходность составит 1,25% в месяц*5 месяцев = 6,25%.</a:t>
            </a:r>
          </a:p>
          <a:p>
            <a:pPr indent="337204">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Единый интернет-портал финансовой грамотности http://fingramota.by/ru/services/calculator/deposits.</a:t>
            </a:r>
          </a:p>
          <a:p>
            <a:pPr indent="337204">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382499" y="3634580"/>
            <a:ext cx="12152629" cy="715581"/>
          </a:xfrm>
          <a:prstGeom prst="rect">
            <a:avLst/>
          </a:prstGeom>
        </p:spPr>
        <p:txBody>
          <a:bodyPr wrap="square" lIns="68582" tIns="34290" rIns="68582" bIns="34290">
            <a:spAutoFit/>
          </a:bodyPr>
          <a:lstStyle/>
          <a:p>
            <a:r>
              <a:rPr lang="ru-RU" sz="2100" dirty="0">
                <a:latin typeface="Times New Roman" panose="02020603050405020304" pitchFamily="18" charset="0"/>
                <a:cs typeface="Times New Roman" panose="02020603050405020304" pitchFamily="18" charset="0"/>
              </a:rPr>
              <a:t>	По вкладу банком установлена фиксированная процентная ставка в размере 15% годовых (простые проценты, без капитализации). Какая будет доходность за 5 месяцев хранения вклада?</a:t>
            </a:r>
          </a:p>
        </p:txBody>
      </p:sp>
      <p:sp>
        <p:nvSpPr>
          <p:cNvPr id="35" name="Прямоугольник 34"/>
          <p:cNvSpPr/>
          <p:nvPr/>
        </p:nvSpPr>
        <p:spPr>
          <a:xfrm>
            <a:off x="5217329" y="4546349"/>
            <a:ext cx="6215760" cy="1038746"/>
          </a:xfrm>
          <a:prstGeom prst="rect">
            <a:avLst/>
          </a:prstGeom>
        </p:spPr>
        <p:txBody>
          <a:bodyPr wrap="square" lIns="68582" tIns="34290" rIns="68582" bIns="34290">
            <a:spAutoFit/>
          </a:bodyPr>
          <a:lstStyle/>
          <a:p>
            <a:pPr marL="342946" indent="-342946">
              <a:buAutoNum type="arabicPeriod"/>
            </a:pPr>
            <a:r>
              <a:rPr lang="ru-RU" sz="2100" dirty="0">
                <a:latin typeface="Times New Roman" panose="02020603050405020304" pitchFamily="18" charset="0"/>
                <a:cs typeface="Times New Roman" panose="02020603050405020304" pitchFamily="18" charset="0"/>
              </a:rPr>
              <a:t>3 процента.</a:t>
            </a:r>
          </a:p>
          <a:p>
            <a:pPr marL="342946" indent="-342946">
              <a:buAutoNum type="arabicPeriod"/>
            </a:pPr>
            <a:r>
              <a:rPr lang="ru-RU" sz="2100" dirty="0">
                <a:latin typeface="Times New Roman" panose="02020603050405020304" pitchFamily="18" charset="0"/>
                <a:cs typeface="Times New Roman" panose="02020603050405020304" pitchFamily="18" charset="0"/>
              </a:rPr>
              <a:t>15 процентов.</a:t>
            </a:r>
            <a:r>
              <a:rPr lang="en-US" sz="2100" dirty="0">
                <a:latin typeface="Times New Roman" panose="02020603050405020304" pitchFamily="18" charset="0"/>
                <a:cs typeface="Times New Roman" panose="02020603050405020304" pitchFamily="18" charset="0"/>
              </a:rPr>
              <a:t>.</a:t>
            </a:r>
          </a:p>
          <a:p>
            <a:pPr lvl="0"/>
            <a:r>
              <a:rPr lang="ru-RU" sz="2100" dirty="0">
                <a:latin typeface="Times New Roman" panose="02020603050405020304" pitchFamily="18" charset="0"/>
                <a:cs typeface="Times New Roman" panose="02020603050405020304" pitchFamily="18" charset="0"/>
              </a:rPr>
              <a:t>3. </a:t>
            </a:r>
            <a:r>
              <a:rPr lang="en-US" sz="2100" dirty="0">
                <a:latin typeface="Times New Roman" panose="02020603050405020304" pitchFamily="18" charset="0"/>
                <a:cs typeface="Times New Roman" panose="02020603050405020304" pitchFamily="18" charset="0"/>
              </a:rPr>
              <a:t>   </a:t>
            </a:r>
            <a:r>
              <a:rPr lang="ru-RU" sz="2100" u="sng" dirty="0">
                <a:latin typeface="Times New Roman" panose="02020603050405020304" pitchFamily="18" charset="0"/>
                <a:cs typeface="Times New Roman" panose="02020603050405020304" pitchFamily="18" charset="0"/>
              </a:rPr>
              <a:t>6,25 процента.</a:t>
            </a:r>
            <a:endParaRPr lang="ru-RU" sz="2100" dirty="0">
              <a:latin typeface="Times New Roman" panose="02020603050405020304" pitchFamily="18" charset="0"/>
              <a:cs typeface="Times New Roman" panose="02020603050405020304" pitchFamily="18" charset="0"/>
            </a:endParaRPr>
          </a:p>
        </p:txBody>
      </p:sp>
      <p:sp>
        <p:nvSpPr>
          <p:cNvPr id="36" name="Скругленный прямоугольник 35"/>
          <p:cNvSpPr/>
          <p:nvPr/>
        </p:nvSpPr>
        <p:spPr>
          <a:xfrm>
            <a:off x="1058429" y="3332721"/>
            <a:ext cx="12962805" cy="2561869"/>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sp>
        <p:nvSpPr>
          <p:cNvPr id="10" name="Прямоугольник 9"/>
          <p:cNvSpPr/>
          <p:nvPr/>
        </p:nvSpPr>
        <p:spPr>
          <a:xfrm>
            <a:off x="4173577" y="2686434"/>
            <a:ext cx="5894255" cy="814775"/>
          </a:xfrm>
          <a:prstGeom prst="rect">
            <a:avLst/>
          </a:prstGeom>
        </p:spPr>
        <p:txBody>
          <a:bodyPr wrap="square" lIns="68582" tIns="34290" rIns="68582" bIns="34290">
            <a:spAutoFit/>
          </a:bodyPr>
          <a:lstStyle/>
          <a:p>
            <a:pPr indent="337681" algn="ctr">
              <a:lnSpc>
                <a:spcPct val="115000"/>
              </a:lnSpc>
            </a:pPr>
            <a:r>
              <a:rPr lang="ru-RU" sz="2175" b="1" i="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Тема 3. Сбережения, вклады (депозиты)</a:t>
            </a:r>
            <a:endParaRPr lang="ru-RU" sz="2175" b="1"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indent="337681" algn="ctr">
              <a:lnSpc>
                <a:spcPct val="115000"/>
              </a:lnSpc>
            </a:pPr>
            <a:r>
              <a:rPr lang="ru-RU" sz="2175" b="1" dirty="0">
                <a:latin typeface="Times New Roman" panose="02020603050405020304" pitchFamily="18" charset="0"/>
                <a:ea typeface="Calibri" panose="020F0502020204030204" pitchFamily="34" charset="0"/>
                <a:cs typeface="Times New Roman" panose="02020603050405020304" pitchFamily="18" charset="0"/>
              </a:rPr>
              <a:t> </a:t>
            </a:r>
            <a:endParaRPr lang="ru-RU" sz="2175" b="1"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11" name="Группа 9">
            <a:extLst>
              <a:ext uri="{FF2B5EF4-FFF2-40B4-BE49-F238E27FC236}">
                <a16:creationId xmlns:a16="http://schemas.microsoft.com/office/drawing/2014/main" id="{66164161-F51B-4313-B9F6-003A650B0995}"/>
              </a:ext>
            </a:extLst>
          </p:cNvPr>
          <p:cNvGrpSpPr/>
          <p:nvPr/>
        </p:nvGrpSpPr>
        <p:grpSpPr>
          <a:xfrm>
            <a:off x="1" y="0"/>
            <a:ext cx="15079662" cy="1694235"/>
            <a:chOff x="182470" y="0"/>
            <a:chExt cx="9506607" cy="1213945"/>
          </a:xfrm>
        </p:grpSpPr>
        <p:sp>
          <p:nvSpPr>
            <p:cNvPr id="12" name="Скругленный прямоугольник 38">
              <a:extLst>
                <a:ext uri="{FF2B5EF4-FFF2-40B4-BE49-F238E27FC236}">
                  <a16:creationId xmlns:a16="http://schemas.microsoft.com/office/drawing/2014/main" id="{301EC00F-F795-431F-9249-CD4035AEC650}"/>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7 (2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3" name="Picture 3" descr="C:\Users\AV\Desktop\logo-nbrb.png">
              <a:extLst>
                <a:ext uri="{FF2B5EF4-FFF2-40B4-BE49-F238E27FC236}">
                  <a16:creationId xmlns:a16="http://schemas.microsoft.com/office/drawing/2014/main" id="{F56D8EC6-B503-4110-9FD7-2E5A94E854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Блок-схема: альтернативный процесс 24"/>
          <p:cNvSpPr/>
          <p:nvPr/>
        </p:nvSpPr>
        <p:spPr>
          <a:xfrm>
            <a:off x="1058429" y="6464850"/>
            <a:ext cx="12962805" cy="2565626"/>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ln w="381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indent="337204">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endParaRPr lang="en-US" sz="2100" b="1" dirty="0">
              <a:solidFill>
                <a:schemeClr val="tx1"/>
              </a:solidFill>
              <a:latin typeface="Times New Roman" panose="02020603050405020304" pitchFamily="18" charset="0"/>
              <a:cs typeface="Times New Roman" panose="02020603050405020304" pitchFamily="18" charset="0"/>
            </a:endParaRPr>
          </a:p>
          <a:p>
            <a:pPr indent="337204">
              <a:lnSpc>
                <a:spcPct val="115000"/>
              </a:lnSpc>
            </a:pPr>
            <a:r>
              <a:rPr lang="ru-RU" sz="2100" b="1" dirty="0">
                <a:solidFill>
                  <a:schemeClr val="tx1"/>
                </a:solidFill>
                <a:latin typeface="Times New Roman" panose="02020603050405020304" pitchFamily="18" charset="0"/>
                <a:cs typeface="Times New Roman" panose="02020603050405020304" pitchFamily="18" charset="0"/>
              </a:rPr>
              <a:t>Ответ номер 1.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Не подлежат.</a:t>
            </a:r>
          </a:p>
          <a:p>
            <a:pPr indent="337204">
              <a:lnSpc>
                <a:spcPct val="115000"/>
              </a:lnSpc>
            </a:pP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В соответствии со статьей 6 Закона РБ от 04.01.2003 № 174-З (редакция от 09.01.2017) </a:t>
            </a:r>
            <a:r>
              <a:rPr lang="ru-RU" sz="2100" dirty="0">
                <a:solidFill>
                  <a:schemeClr val="tx1"/>
                </a:solidFill>
                <a:latin typeface="Times New Roman" panose="02020603050405020304" pitchFamily="18" charset="0"/>
                <a:cs typeface="Times New Roman" panose="02020603050405020304" pitchFamily="18" charset="0"/>
              </a:rPr>
              <a:t>"</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О декларировании физическими лицами доходов и имущества по требованию налоговых органов</a:t>
            </a:r>
            <a:r>
              <a:rPr lang="ru-RU" sz="2100" dirty="0">
                <a:solidFill>
                  <a:schemeClr val="tx1"/>
                </a:solidFill>
                <a:latin typeface="Times New Roman" panose="02020603050405020304" pitchFamily="18" charset="0"/>
                <a:cs typeface="Times New Roman" panose="02020603050405020304" pitchFamily="18" charset="0"/>
              </a:rPr>
              <a:t>"</a:t>
            </a:r>
            <a:r>
              <a:rPr lang="en-US" sz="2100" dirty="0">
                <a:solidFill>
                  <a:schemeClr val="tx1"/>
                </a:solidFill>
                <a:latin typeface="Times New Roman" panose="02020603050405020304" pitchFamily="18" charset="0"/>
                <a:cs typeface="Times New Roman" panose="02020603050405020304" pitchFamily="18" charset="0"/>
              </a:rPr>
              <a:t>  </a:t>
            </a:r>
            <a:r>
              <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не подлежат декларированию денежные средства, находящиеся в собственности физических лиц, в том числе размещенные физическими лицами на счета и (или) во вклады (депозиты) в банках РБ (включая проценты по ним), их выдача, а также перевод со счетов (вкладов) в банках других государств в банки РБ.</a:t>
            </a:r>
          </a:p>
          <a:p>
            <a:pPr indent="337204">
              <a:lnSpc>
                <a:spcPct val="115000"/>
              </a:lnSpc>
            </a:pPr>
            <a:endParaRPr lang="ru-RU" sz="2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indent="337204">
              <a:lnSpc>
                <a:spcPct val="115000"/>
              </a:lnSpc>
            </a:pPr>
            <a:endParaRPr lang="ru-RU" sz="2100" dirty="0">
              <a:solidFill>
                <a:schemeClr val="tx1"/>
              </a:solidFill>
              <a:latin typeface="Times New Roman" panose="02020603050405020304" pitchFamily="18" charset="0"/>
              <a:cs typeface="Times New Roman" panose="02020603050405020304" pitchFamily="18" charset="0"/>
            </a:endParaRPr>
          </a:p>
        </p:txBody>
      </p:sp>
      <p:sp>
        <p:nvSpPr>
          <p:cNvPr id="29" name="Прямоугольник 28"/>
          <p:cNvSpPr/>
          <p:nvPr/>
        </p:nvSpPr>
        <p:spPr>
          <a:xfrm>
            <a:off x="1598546" y="3353652"/>
            <a:ext cx="11882571" cy="715581"/>
          </a:xfrm>
          <a:prstGeom prst="rect">
            <a:avLst/>
          </a:prstGeom>
        </p:spPr>
        <p:txBody>
          <a:bodyPr wrap="square" lIns="68582" tIns="34290" rIns="68582" bIns="34290">
            <a:spAutoFit/>
          </a:bodyPr>
          <a:lstStyle/>
          <a:p>
            <a:pPr algn="just"/>
            <a:r>
              <a:rPr lang="ru-RU" sz="2100" dirty="0">
                <a:latin typeface="Times New Roman" panose="02020603050405020304" pitchFamily="18" charset="0"/>
                <a:cs typeface="Times New Roman" panose="02020603050405020304" pitchFamily="18" charset="0"/>
              </a:rPr>
              <a:t>	Подлежат ли декларированию денежные средства физических лиц, размещенные во вклады (депозиты) в банках Республики Беларусь, и проценты по ним?</a:t>
            </a:r>
          </a:p>
        </p:txBody>
      </p:sp>
      <p:sp>
        <p:nvSpPr>
          <p:cNvPr id="35" name="Прямоугольник 34"/>
          <p:cNvSpPr/>
          <p:nvPr/>
        </p:nvSpPr>
        <p:spPr>
          <a:xfrm>
            <a:off x="2455346" y="4443016"/>
            <a:ext cx="9960641" cy="1361911"/>
          </a:xfrm>
          <a:prstGeom prst="rect">
            <a:avLst/>
          </a:prstGeom>
        </p:spPr>
        <p:txBody>
          <a:bodyPr wrap="square" lIns="68582" tIns="34290" rIns="68582" bIns="34290">
            <a:spAutoFit/>
          </a:bodyPr>
          <a:lstStyle/>
          <a:p>
            <a:pPr marL="257190" indent="-257190">
              <a:buAutoNum type="arabicPeriod"/>
            </a:pPr>
            <a:r>
              <a:rPr lang="ru-RU" sz="2100" u="sng" dirty="0">
                <a:latin typeface="Times New Roman" panose="02020603050405020304" pitchFamily="18" charset="0"/>
                <a:cs typeface="Times New Roman" panose="02020603050405020304" pitchFamily="18" charset="0"/>
              </a:rPr>
              <a:t>Не подлежат.</a:t>
            </a:r>
          </a:p>
          <a:p>
            <a:pPr marL="257190" indent="-257190">
              <a:buAutoNum type="arabicPeriod"/>
            </a:pPr>
            <a:r>
              <a:rPr lang="ru-RU" sz="2100" dirty="0">
                <a:latin typeface="Times New Roman" panose="02020603050405020304" pitchFamily="18" charset="0"/>
                <a:cs typeface="Times New Roman" panose="02020603050405020304" pitchFamily="18" charset="0"/>
              </a:rPr>
              <a:t>Физическое лицо обязано задекларировать только суммы денежных средств, размещенные во вклады, без учета начисленных процентов.</a:t>
            </a:r>
          </a:p>
          <a:p>
            <a:pPr marL="257190" indent="-257190">
              <a:buAutoNum type="arabicPeriod"/>
            </a:pPr>
            <a:r>
              <a:rPr lang="ru-RU" sz="2100" dirty="0">
                <a:latin typeface="Times New Roman" panose="02020603050405020304" pitchFamily="18" charset="0"/>
                <a:cs typeface="Times New Roman" panose="02020603050405020304" pitchFamily="18" charset="0"/>
              </a:rPr>
              <a:t>Декларированию подлежат только суммы начисленных процентов по вкладам.</a:t>
            </a:r>
          </a:p>
        </p:txBody>
      </p:sp>
      <p:sp>
        <p:nvSpPr>
          <p:cNvPr id="36" name="Скругленный прямоугольник 35"/>
          <p:cNvSpPr/>
          <p:nvPr/>
        </p:nvSpPr>
        <p:spPr>
          <a:xfrm>
            <a:off x="1058429" y="3029052"/>
            <a:ext cx="12962805" cy="3111729"/>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2" tIns="34290" rIns="68582" bIns="34290" rtlCol="0" anchor="ctr"/>
          <a:lstStyle/>
          <a:p>
            <a:pPr algn="ctr"/>
            <a:endParaRPr lang="ru-RU" sz="1350">
              <a:solidFill>
                <a:srgbClr val="FFFFFF"/>
              </a:solidFill>
            </a:endParaRPr>
          </a:p>
        </p:txBody>
      </p:sp>
      <p:grpSp>
        <p:nvGrpSpPr>
          <p:cNvPr id="9" name="Группа 9">
            <a:extLst>
              <a:ext uri="{FF2B5EF4-FFF2-40B4-BE49-F238E27FC236}">
                <a16:creationId xmlns:a16="http://schemas.microsoft.com/office/drawing/2014/main" id="{C12686CF-B730-411C-B6B8-716056926515}"/>
              </a:ext>
            </a:extLst>
          </p:cNvPr>
          <p:cNvGrpSpPr/>
          <p:nvPr/>
        </p:nvGrpSpPr>
        <p:grpSpPr>
          <a:xfrm>
            <a:off x="1" y="0"/>
            <a:ext cx="15079662" cy="1694235"/>
            <a:chOff x="182470" y="0"/>
            <a:chExt cx="9506607" cy="1213945"/>
          </a:xfrm>
        </p:grpSpPr>
        <p:sp>
          <p:nvSpPr>
            <p:cNvPr id="10" name="Скругленный прямоугольник 38">
              <a:extLst>
                <a:ext uri="{FF2B5EF4-FFF2-40B4-BE49-F238E27FC236}">
                  <a16:creationId xmlns:a16="http://schemas.microsoft.com/office/drawing/2014/main" id="{B4CB4DDC-0236-480F-ACA9-BFFCB8C4D61B}"/>
                </a:ext>
              </a:extLst>
            </p:cNvPr>
            <p:cNvSpPr/>
            <p:nvPr/>
          </p:nvSpPr>
          <p:spPr>
            <a:xfrm>
              <a:off x="182470" y="0"/>
              <a:ext cx="9506607" cy="1213945"/>
            </a:xfrm>
            <a:prstGeom prst="roundRect">
              <a:avLst>
                <a:gd name="adj" fmla="val 114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Clr>
                  <a:srgbClr val="000000"/>
                </a:buClr>
                <a:buSzPct val="25000"/>
                <a:defRPr/>
              </a:pPr>
              <a:r>
                <a:rPr lang="ru-RU" altLang="ru-RU" sz="3600" b="1" kern="0" dirty="0">
                  <a:solidFill>
                    <a:srgbClr val="953735"/>
                  </a:solidFill>
                  <a:latin typeface="Book Antiqua" pitchFamily="18" charset="0"/>
                  <a:ea typeface="Arial"/>
                  <a:cs typeface="Arial" charset="0"/>
                  <a:sym typeface="Arial" charset="0"/>
                </a:rPr>
                <a:t>ВОПРОС № 8 (4 балла)</a:t>
              </a:r>
              <a:endParaRPr lang="en-US" altLang="ru-RU" sz="3600" b="1" kern="0" dirty="0">
                <a:solidFill>
                  <a:srgbClr val="953735"/>
                </a:solidFill>
                <a:latin typeface="Book Antiqua" pitchFamily="18" charset="0"/>
                <a:ea typeface="Arial"/>
                <a:cs typeface="Arial" charset="0"/>
                <a:sym typeface="Arial" charset="0"/>
              </a:endParaRPr>
            </a:p>
          </p:txBody>
        </p:sp>
        <p:pic>
          <p:nvPicPr>
            <p:cNvPr id="11" name="Picture 3" descr="C:\Users\AV\Desktop\logo-nbrb.png">
              <a:extLst>
                <a:ext uri="{FF2B5EF4-FFF2-40B4-BE49-F238E27FC236}">
                  <a16:creationId xmlns:a16="http://schemas.microsoft.com/office/drawing/2014/main" id="{A47E115F-EED1-4A1C-9F73-DF84A2D336D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8315" y="143635"/>
              <a:ext cx="1219553" cy="9505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39719167"/>
      </p:ext>
    </p:extLst>
  </p:cSld>
  <p:clrMapOvr>
    <a:masterClrMapping/>
  </p:clrMapOvr>
  <mc:AlternateContent xmlns:mc="http://schemas.openxmlformats.org/markup-compatibility/2006">
    <mc:Choice xmlns:p14="http://schemas.microsoft.com/office/powerpoint/2010/main" Requires="p14">
      <p:transition p14:dur="100" advClick="0" advTm="10000"/>
    </mc:Choice>
    <mc:Fallback>
      <p:transition advClick="0" advTm="10000"/>
    </mc:Fallback>
  </mc:AlternateContent>
</p:sld>
</file>

<file path=ppt/theme/theme1.xml><?xml version="1.0" encoding="utf-8"?>
<a:theme xmlns:a="http://schemas.openxmlformats.org/drawingml/2006/main" name="Цифровая презентаци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TM04033925[[fn=Капля]]</Template>
  <TotalTime>8096</TotalTime>
  <Words>5242</Words>
  <Application>Microsoft Office PowerPoint</Application>
  <PresentationFormat>Произвольный</PresentationFormat>
  <Paragraphs>393</Paragraphs>
  <Slides>32</Slides>
  <Notes>32</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32</vt:i4>
      </vt:variant>
    </vt:vector>
  </HeadingPairs>
  <TitlesOfParts>
    <vt:vector size="40" baseType="lpstr">
      <vt:lpstr>Arial</vt:lpstr>
      <vt:lpstr>Book Antiqua</vt:lpstr>
      <vt:lpstr>Calibri</vt:lpstr>
      <vt:lpstr>Corbel</vt:lpstr>
      <vt:lpstr>HelveticaNeueCyr</vt:lpstr>
      <vt:lpstr>Times New Roman</vt:lpstr>
      <vt:lpstr>Сorbel</vt:lpstr>
      <vt:lpstr>Цифровая презентация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презенташка</dc:title>
  <dc:creator>HP</dc:creator>
  <cp:lastModifiedBy>Сакович Юлия Вячеславовна</cp:lastModifiedBy>
  <cp:revision>897</cp:revision>
  <dcterms:created xsi:type="dcterms:W3CDTF">2020-02-12T06:52:04Z</dcterms:created>
  <dcterms:modified xsi:type="dcterms:W3CDTF">2022-12-09T07:03:00Z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2020-02-12T00:00:00Z</vt:filetime>
  </property>
  <property fmtid="{D5CDD505-2E9C-101B-9397-08002B2CF9AE}" pid="3" name="Creator">
    <vt:lpwstr>Adobe Illustrator CC 2015 (Windows)</vt:lpwstr>
  </property>
  <property fmtid="{D5CDD505-2E9C-101B-9397-08002B2CF9AE}" pid="4" name="LastSaved">
    <vt:filetime>2020-02-12T00:00:00Z</vt:filetime>
  </property>
</Properties>
</file>