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83" r:id="rId4"/>
    <p:sldId id="284" r:id="rId5"/>
    <p:sldId id="285" r:id="rId6"/>
    <p:sldId id="286" r:id="rId7"/>
    <p:sldId id="287" r:id="rId8"/>
    <p:sldId id="288" r:id="rId9"/>
    <p:sldId id="289" r:id="rId10"/>
    <p:sldId id="290" r:id="rId11"/>
    <p:sldId id="291" r:id="rId12"/>
    <p:sldId id="292" r:id="rId13"/>
    <p:sldId id="276" r:id="rId14"/>
    <p:sldId id="277" r:id="rId15"/>
    <p:sldId id="278" r:id="rId16"/>
    <p:sldId id="279" r:id="rId17"/>
    <p:sldId id="280" r:id="rId18"/>
    <p:sldId id="281" r:id="rId19"/>
    <p:sldId id="282" r:id="rId20"/>
    <p:sldId id="258" r:id="rId21"/>
    <p:sldId id="259" r:id="rId22"/>
    <p:sldId id="260" r:id="rId23"/>
    <p:sldId id="261" r:id="rId24"/>
    <p:sldId id="262" r:id="rId25"/>
    <p:sldId id="263" r:id="rId26"/>
    <p:sldId id="264" r:id="rId27"/>
    <p:sldId id="265" r:id="rId28"/>
    <p:sldId id="293" r:id="rId29"/>
    <p:sldId id="294" r:id="rId30"/>
    <p:sldId id="295" r:id="rId31"/>
    <p:sldId id="266" r:id="rId32"/>
    <p:sldId id="267" r:id="rId33"/>
    <p:sldId id="268" r:id="rId34"/>
    <p:sldId id="269" r:id="rId35"/>
    <p:sldId id="270" r:id="rId36"/>
    <p:sldId id="271" r:id="rId37"/>
    <p:sldId id="272" r:id="rId38"/>
    <p:sldId id="273" r:id="rId39"/>
    <p:sldId id="274" r:id="rId40"/>
    <p:sldId id="275"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522"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12.01.2015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12.01.2015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12.01.2015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12.01.2015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B4C71EC6-210F-42DE-9C53-41977AD35B3D}" type="datetimeFigureOut">
              <a:rPr lang="ru-RU" smtClean="0"/>
              <a:t>12.01.2015</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9B0651-EE4F-4900-A07F-96A6BFA9D0F0}"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4C71EC6-210F-42DE-9C53-41977AD35B3D}" type="datetimeFigureOut">
              <a:rPr lang="ru-RU" smtClean="0"/>
              <a:t>12.01.2015</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smtClean="0"/>
              <a:t>Речевые нормы и речевые ошибки</a:t>
            </a:r>
            <a:endParaRPr lang="ru-RU" dirty="0"/>
          </a:p>
        </p:txBody>
      </p:sp>
      <p:sp>
        <p:nvSpPr>
          <p:cNvPr id="3" name="Подзаголовок 2"/>
          <p:cNvSpPr>
            <a:spLocks noGrp="1"/>
          </p:cNvSpPr>
          <p:nvPr>
            <p:ph type="subTitle" idx="1"/>
          </p:nvPr>
        </p:nvSpPr>
        <p:spPr/>
        <p:txBody>
          <a:bodyPr/>
          <a:lstStyle/>
          <a:p>
            <a:pPr algn="ctr"/>
            <a:endParaRPr lang="ru-RU" dirty="0" smtClean="0"/>
          </a:p>
          <a:p>
            <a:pPr algn="ctr"/>
            <a:r>
              <a:rPr lang="ru-RU" sz="3200" dirty="0" smtClean="0"/>
              <a:t>Теория и практика подготовки к ЦТ</a:t>
            </a:r>
            <a:endParaRPr lang="ru-RU" sz="3200" dirty="0"/>
          </a:p>
        </p:txBody>
      </p:sp>
    </p:spTree>
    <p:extLst>
      <p:ext uri="{BB962C8B-B14F-4D97-AF65-F5344CB8AC3E}">
        <p14:creationId xmlns:p14="http://schemas.microsoft.com/office/powerpoint/2010/main" val="2891774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4542402"/>
              </p:ext>
            </p:extLst>
          </p:nvPr>
        </p:nvGraphicFramePr>
        <p:xfrm>
          <a:off x="457200" y="1600200"/>
          <a:ext cx="7620000" cy="402336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9. Неуместное повторение одних и тех же либо однокоренных слов</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 рассказе А. П. Чехова "</a:t>
                      </a:r>
                      <a:r>
                        <a:rPr lang="ru-RU" sz="2800" kern="1200" dirty="0" err="1" smtClean="0">
                          <a:solidFill>
                            <a:schemeClr val="dk1"/>
                          </a:solidFill>
                          <a:effectLst/>
                          <a:latin typeface="Times New Roman" pitchFamily="18" charset="0"/>
                          <a:ea typeface="+mn-ea"/>
                          <a:cs typeface="Times New Roman" pitchFamily="18" charset="0"/>
                        </a:rPr>
                        <a:t>Ионыч</a:t>
                      </a:r>
                      <a:r>
                        <a:rPr lang="ru-RU" sz="2800" kern="1200" dirty="0" smtClean="0">
                          <a:solidFill>
                            <a:schemeClr val="dk1"/>
                          </a:solidFill>
                          <a:effectLst/>
                          <a:latin typeface="Times New Roman" pitchFamily="18" charset="0"/>
                          <a:ea typeface="+mn-ea"/>
                          <a:cs typeface="Times New Roman" pitchFamily="18" charset="0"/>
                        </a:rPr>
                        <a:t>" рассказывается об </a:t>
                      </a:r>
                      <a:r>
                        <a:rPr lang="ru-RU" sz="2800" kern="1200" dirty="0" err="1" smtClean="0">
                          <a:solidFill>
                            <a:schemeClr val="dk1"/>
                          </a:solidFill>
                          <a:effectLst/>
                          <a:latin typeface="Times New Roman" pitchFamily="18" charset="0"/>
                          <a:ea typeface="+mn-ea"/>
                          <a:cs typeface="Times New Roman" pitchFamily="18" charset="0"/>
                        </a:rPr>
                        <a:t>Ионыче</a:t>
                      </a:r>
                      <a:r>
                        <a:rPr lang="ru-RU" sz="2800" kern="1200" dirty="0" smtClean="0">
                          <a:solidFill>
                            <a:schemeClr val="dk1"/>
                          </a:solidFill>
                          <a:effectLst/>
                          <a:latin typeface="Times New Roman" pitchFamily="18" charset="0"/>
                          <a:ea typeface="+mn-ea"/>
                          <a:cs typeface="Times New Roman" pitchFamily="18" charset="0"/>
                        </a:rPr>
                        <a:t>.</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 рассказе А. П. Чехова  "</a:t>
                      </a:r>
                      <a:r>
                        <a:rPr lang="ru-RU" sz="2800" kern="1200" dirty="0" err="1" smtClean="0">
                          <a:solidFill>
                            <a:schemeClr val="dk1"/>
                          </a:solidFill>
                          <a:effectLst/>
                          <a:latin typeface="Times New Roman" pitchFamily="18" charset="0"/>
                          <a:ea typeface="+mn-ea"/>
                          <a:cs typeface="Times New Roman" pitchFamily="18" charset="0"/>
                        </a:rPr>
                        <a:t>Ионыч</a:t>
                      </a:r>
                      <a:r>
                        <a:rPr lang="ru-RU" sz="2800" kern="1200" dirty="0" smtClean="0">
                          <a:solidFill>
                            <a:schemeClr val="dk1"/>
                          </a:solidFill>
                          <a:effectLst/>
                          <a:latin typeface="Times New Roman" pitchFamily="18" charset="0"/>
                          <a:ea typeface="+mn-ea"/>
                          <a:cs typeface="Times New Roman" pitchFamily="18" charset="0"/>
                        </a:rPr>
                        <a:t>" говорится (повествуется, идет речь) о враче.</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189635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43695191"/>
              </p:ext>
            </p:extLst>
          </p:nvPr>
        </p:nvGraphicFramePr>
        <p:xfrm>
          <a:off x="179511" y="1600200"/>
          <a:ext cx="7897689" cy="4937760"/>
        </p:xfrm>
        <a:graphic>
          <a:graphicData uri="http://schemas.openxmlformats.org/drawingml/2006/table">
            <a:tbl>
              <a:tblPr firstRow="1" bandRow="1">
                <a:tableStyleId>{5C22544A-7EE6-4342-B048-85BDC9FD1C3A}</a:tableStyleId>
              </a:tblPr>
              <a:tblGrid>
                <a:gridCol w="2088233"/>
                <a:gridCol w="2808312"/>
                <a:gridCol w="3001144"/>
              </a:tblGrid>
              <a:tr h="370840">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Вид ошибки</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Примеры</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Правильный вариант</a:t>
                      </a:r>
                      <a:endParaRPr lang="ru-RU" sz="2400" dirty="0">
                        <a:latin typeface="Times New Roman" pitchFamily="18" charset="0"/>
                        <a:cs typeface="Times New Roman" pitchFamily="18" charset="0"/>
                      </a:endParaRPr>
                    </a:p>
                  </a:txBody>
                  <a:tcPr/>
                </a:tc>
              </a:tr>
              <a:tr h="370840">
                <a:tc>
                  <a:txBody>
                    <a:bodyPr/>
                    <a:lstStyle/>
                    <a:p>
                      <a:r>
                        <a:rPr lang="ru-RU" sz="2400" kern="1200" dirty="0" smtClean="0">
                          <a:solidFill>
                            <a:schemeClr val="dk1"/>
                          </a:solidFill>
                          <a:effectLst/>
                          <a:latin typeface="Times New Roman" pitchFamily="18" charset="0"/>
                          <a:ea typeface="+mn-ea"/>
                          <a:cs typeface="Times New Roman" pitchFamily="18" charset="0"/>
                        </a:rPr>
                        <a:t>10. Неуместное употребление диалектной, просторечной, жаргонной лексики</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Своевременная и качественная прополка бураков способствует хорошему урожаю.</a:t>
                      </a:r>
                    </a:p>
                    <a:p>
                      <a:endParaRPr lang="ru-RU" sz="2400" kern="1200" dirty="0" smtClean="0">
                        <a:solidFill>
                          <a:schemeClr val="dk1"/>
                        </a:solidFill>
                        <a:effectLst/>
                        <a:latin typeface="Times New Roman" pitchFamily="18" charset="0"/>
                        <a:ea typeface="+mn-ea"/>
                        <a:cs typeface="Times New Roman" pitchFamily="18" charset="0"/>
                      </a:endParaRPr>
                    </a:p>
                    <a:p>
                      <a:r>
                        <a:rPr lang="ru-RU" sz="2400" kern="1200" dirty="0" smtClean="0">
                          <a:solidFill>
                            <a:schemeClr val="dk1"/>
                          </a:solidFill>
                          <a:effectLst/>
                          <a:latin typeface="Times New Roman" pitchFamily="18" charset="0"/>
                          <a:ea typeface="+mn-ea"/>
                          <a:cs typeface="Times New Roman" pitchFamily="18" charset="0"/>
                        </a:rPr>
                        <a:t>Расчет за продукцию производится как в российских рублях, так и в баксах.</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Своевременная и качественная прополка свёклы способствует хорошему урожаю.</a:t>
                      </a:r>
                    </a:p>
                    <a:p>
                      <a:r>
                        <a:rPr lang="ru-RU" sz="2400" kern="1200" dirty="0" smtClean="0">
                          <a:solidFill>
                            <a:schemeClr val="dk1"/>
                          </a:solidFill>
                          <a:effectLst/>
                          <a:latin typeface="Times New Roman" pitchFamily="18" charset="0"/>
                          <a:ea typeface="+mn-ea"/>
                          <a:cs typeface="Times New Roman" pitchFamily="18" charset="0"/>
                        </a:rPr>
                        <a:t> </a:t>
                      </a:r>
                    </a:p>
                    <a:p>
                      <a:r>
                        <a:rPr lang="ru-RU" sz="2400" kern="1200" dirty="0" smtClean="0">
                          <a:solidFill>
                            <a:schemeClr val="dk1"/>
                          </a:solidFill>
                          <a:effectLst/>
                          <a:latin typeface="Times New Roman" pitchFamily="18" charset="0"/>
                          <a:ea typeface="+mn-ea"/>
                          <a:cs typeface="Times New Roman" pitchFamily="18" charset="0"/>
                        </a:rPr>
                        <a:t>Расчет за продукцию производится как в российских рублях, так и в долларах.</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63340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37209058"/>
              </p:ext>
            </p:extLst>
          </p:nvPr>
        </p:nvGraphicFramePr>
        <p:xfrm>
          <a:off x="457200" y="1600200"/>
          <a:ext cx="7620000" cy="408432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3200" b="1" kern="1200" dirty="0" smtClean="0">
                          <a:solidFill>
                            <a:schemeClr val="lt1"/>
                          </a:solidFill>
                          <a:effectLst/>
                          <a:latin typeface="Times New Roman" pitchFamily="18" charset="0"/>
                          <a:ea typeface="+mn-ea"/>
                          <a:cs typeface="Times New Roman" pitchFamily="18" charset="0"/>
                        </a:rPr>
                        <a:t>Вид ошибки</a:t>
                      </a:r>
                      <a:endParaRPr lang="ru-RU" sz="3200" dirty="0">
                        <a:latin typeface="Times New Roman" pitchFamily="18" charset="0"/>
                        <a:cs typeface="Times New Roman" pitchFamily="18" charset="0"/>
                      </a:endParaRPr>
                    </a:p>
                  </a:txBody>
                  <a:tcPr/>
                </a:tc>
                <a:tc>
                  <a:txBody>
                    <a:bodyPr/>
                    <a:lstStyle/>
                    <a:p>
                      <a:pPr algn="ctr"/>
                      <a:r>
                        <a:rPr lang="ru-RU" sz="3200" b="1" kern="1200" dirty="0" smtClean="0">
                          <a:solidFill>
                            <a:schemeClr val="lt1"/>
                          </a:solidFill>
                          <a:effectLst/>
                          <a:latin typeface="Times New Roman" pitchFamily="18" charset="0"/>
                          <a:ea typeface="+mn-ea"/>
                          <a:cs typeface="Times New Roman" pitchFamily="18" charset="0"/>
                        </a:rPr>
                        <a:t>Примеры</a:t>
                      </a:r>
                      <a:endParaRPr lang="ru-RU" sz="3200" dirty="0">
                        <a:latin typeface="Times New Roman" pitchFamily="18" charset="0"/>
                        <a:cs typeface="Times New Roman" pitchFamily="18" charset="0"/>
                      </a:endParaRPr>
                    </a:p>
                  </a:txBody>
                  <a:tcPr/>
                </a:tc>
                <a:tc>
                  <a:txBody>
                    <a:bodyPr/>
                    <a:lstStyle/>
                    <a:p>
                      <a:pPr algn="ctr"/>
                      <a:r>
                        <a:rPr lang="ru-RU" sz="3200" b="1" kern="1200" dirty="0" smtClean="0">
                          <a:solidFill>
                            <a:schemeClr val="lt1"/>
                          </a:solidFill>
                          <a:effectLst/>
                          <a:latin typeface="Times New Roman" pitchFamily="18" charset="0"/>
                          <a:ea typeface="+mn-ea"/>
                          <a:cs typeface="Times New Roman" pitchFamily="18" charset="0"/>
                        </a:rPr>
                        <a:t>Правильный вариант</a:t>
                      </a:r>
                      <a:endParaRPr lang="ru-RU" sz="3200" dirty="0">
                        <a:latin typeface="Times New Roman" pitchFamily="18" charset="0"/>
                        <a:cs typeface="Times New Roman" pitchFamily="18" charset="0"/>
                      </a:endParaRPr>
                    </a:p>
                  </a:txBody>
                  <a:tcPr/>
                </a:tc>
              </a:tr>
              <a:tr h="370840">
                <a:tc>
                  <a:txBody>
                    <a:bodyPr/>
                    <a:lstStyle/>
                    <a:p>
                      <a:r>
                        <a:rPr lang="ru-RU" sz="3200" kern="1200" dirty="0" smtClean="0">
                          <a:solidFill>
                            <a:schemeClr val="dk1"/>
                          </a:solidFill>
                          <a:effectLst/>
                          <a:latin typeface="Times New Roman" pitchFamily="18" charset="0"/>
                          <a:ea typeface="+mn-ea"/>
                          <a:cs typeface="Times New Roman" pitchFamily="18" charset="0"/>
                        </a:rPr>
                        <a:t>11. Смешение лексики разных </a:t>
                      </a:r>
                      <a:r>
                        <a:rPr lang="ru-RU" sz="3200" kern="1200" dirty="0" err="1" smtClean="0">
                          <a:solidFill>
                            <a:schemeClr val="dk1"/>
                          </a:solidFill>
                          <a:effectLst/>
                          <a:latin typeface="Times New Roman" pitchFamily="18" charset="0"/>
                          <a:ea typeface="+mn-ea"/>
                          <a:cs typeface="Times New Roman" pitchFamily="18" charset="0"/>
                        </a:rPr>
                        <a:t>историчес</a:t>
                      </a:r>
                      <a:r>
                        <a:rPr lang="ru-RU" sz="3200" kern="1200" dirty="0" smtClean="0">
                          <a:solidFill>
                            <a:schemeClr val="dk1"/>
                          </a:solidFill>
                          <a:effectLst/>
                          <a:latin typeface="Times New Roman" pitchFamily="18" charset="0"/>
                          <a:ea typeface="+mn-ea"/>
                          <a:cs typeface="Times New Roman" pitchFamily="18" charset="0"/>
                        </a:rPr>
                        <a:t>-ких эпох</a:t>
                      </a:r>
                      <a:endParaRPr lang="ru-RU" sz="3200" dirty="0">
                        <a:latin typeface="Times New Roman" pitchFamily="18" charset="0"/>
                        <a:cs typeface="Times New Roman" pitchFamily="18" charset="0"/>
                      </a:endParaRPr>
                    </a:p>
                  </a:txBody>
                  <a:tcPr/>
                </a:tc>
                <a:tc>
                  <a:txBody>
                    <a:bodyPr/>
                    <a:lstStyle/>
                    <a:p>
                      <a:r>
                        <a:rPr lang="ru-RU" sz="3200" kern="1200" dirty="0" smtClean="0">
                          <a:solidFill>
                            <a:schemeClr val="dk1"/>
                          </a:solidFill>
                          <a:effectLst/>
                          <a:latin typeface="Times New Roman" pitchFamily="18" charset="0"/>
                          <a:ea typeface="+mn-ea"/>
                          <a:cs typeface="Times New Roman" pitchFamily="18" charset="0"/>
                        </a:rPr>
                        <a:t>Петр </a:t>
                      </a:r>
                      <a:r>
                        <a:rPr lang="en-US" sz="3200" kern="1200" dirty="0" smtClean="0">
                          <a:solidFill>
                            <a:schemeClr val="dk1"/>
                          </a:solidFill>
                          <a:effectLst/>
                          <a:latin typeface="Times New Roman" pitchFamily="18" charset="0"/>
                          <a:ea typeface="+mn-ea"/>
                          <a:cs typeface="Times New Roman" pitchFamily="18" charset="0"/>
                        </a:rPr>
                        <a:t>I</a:t>
                      </a:r>
                      <a:r>
                        <a:rPr lang="ru-RU" sz="3200" kern="1200" dirty="0" smtClean="0">
                          <a:solidFill>
                            <a:schemeClr val="dk1"/>
                          </a:solidFill>
                          <a:effectLst/>
                          <a:latin typeface="Times New Roman" pitchFamily="18" charset="0"/>
                          <a:ea typeface="+mn-ea"/>
                          <a:cs typeface="Times New Roman" pitchFamily="18" charset="0"/>
                        </a:rPr>
                        <a:t> снял пиджак, засучил рукава и принялся за работу.</a:t>
                      </a:r>
                      <a:endParaRPr lang="ru-RU" sz="3200" dirty="0">
                        <a:latin typeface="Times New Roman" pitchFamily="18" charset="0"/>
                        <a:cs typeface="Times New Roman" pitchFamily="18" charset="0"/>
                      </a:endParaRPr>
                    </a:p>
                  </a:txBody>
                  <a:tcPr/>
                </a:tc>
                <a:tc>
                  <a:txBody>
                    <a:bodyPr/>
                    <a:lstStyle/>
                    <a:p>
                      <a:r>
                        <a:rPr lang="ru-RU" sz="3200" kern="1200" dirty="0" smtClean="0">
                          <a:solidFill>
                            <a:schemeClr val="dk1"/>
                          </a:solidFill>
                          <a:effectLst/>
                          <a:latin typeface="Times New Roman" pitchFamily="18" charset="0"/>
                          <a:ea typeface="+mn-ea"/>
                          <a:cs typeface="Times New Roman" pitchFamily="18" charset="0"/>
                        </a:rPr>
                        <a:t>Слово пиджак появилось в русском языке только в </a:t>
                      </a:r>
                      <a:r>
                        <a:rPr lang="en-US" sz="3200" kern="1200" dirty="0" smtClean="0">
                          <a:solidFill>
                            <a:schemeClr val="dk1"/>
                          </a:solidFill>
                          <a:effectLst/>
                          <a:latin typeface="Times New Roman" pitchFamily="18" charset="0"/>
                          <a:ea typeface="+mn-ea"/>
                          <a:cs typeface="Times New Roman" pitchFamily="18" charset="0"/>
                        </a:rPr>
                        <a:t>XIX</a:t>
                      </a:r>
                      <a:r>
                        <a:rPr lang="ru-RU" sz="3200" kern="1200" dirty="0" smtClean="0">
                          <a:solidFill>
                            <a:schemeClr val="dk1"/>
                          </a:solidFill>
                          <a:effectLst/>
                          <a:latin typeface="Times New Roman" pitchFamily="18" charset="0"/>
                          <a:ea typeface="+mn-ea"/>
                          <a:cs typeface="Times New Roman" pitchFamily="18" charset="0"/>
                        </a:rPr>
                        <a:t> веке</a:t>
                      </a:r>
                      <a:endParaRPr lang="ru-RU" sz="3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251482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1</a:t>
            </a:r>
            <a:r>
              <a:rPr lang="ru-RU" sz="3600" b="1" dirty="0">
                <a:latin typeface="Times New Roman" pitchFamily="18" charset="0"/>
                <a:cs typeface="Times New Roman" pitchFamily="18" charset="0"/>
              </a:rPr>
              <a:t>. Отметьте слова, лексическое значение которых определено верно.</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
        <p:nvSpPr>
          <p:cNvPr id="3" name="Объект 2"/>
          <p:cNvSpPr>
            <a:spLocks noGrp="1"/>
          </p:cNvSpPr>
          <p:nvPr>
            <p:ph idx="1"/>
          </p:nvPr>
        </p:nvSpPr>
        <p:spPr>
          <a:xfrm>
            <a:off x="179512" y="1600200"/>
            <a:ext cx="7897688" cy="4800600"/>
          </a:xfrm>
        </p:spPr>
        <p:txBody>
          <a:bodyPr>
            <a:normAutofit fontScale="92500" lnSpcReduction="20000"/>
          </a:bodyPr>
          <a:lstStyle/>
          <a:p>
            <a:pPr marL="114300" indent="0" algn="just">
              <a:buNone/>
            </a:pPr>
            <a:r>
              <a:rPr lang="ru-RU" sz="2800" dirty="0" smtClean="0">
                <a:latin typeface="Times New Roman" pitchFamily="18" charset="0"/>
                <a:cs typeface="Times New Roman" pitchFamily="18" charset="0"/>
              </a:rPr>
              <a:t>1. </a:t>
            </a:r>
            <a:r>
              <a:rPr lang="ru-RU" sz="2800" b="1" dirty="0" smtClean="0">
                <a:latin typeface="Times New Roman" pitchFamily="18" charset="0"/>
                <a:cs typeface="Times New Roman" pitchFamily="18" charset="0"/>
              </a:rPr>
              <a:t>Геральдика</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составление, истолкование и изучение гербов.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Гипертония</a:t>
            </a:r>
            <a:r>
              <a:rPr lang="ru-RU" sz="2800" dirty="0">
                <a:latin typeface="Times New Roman" pitchFamily="18" charset="0"/>
                <a:cs typeface="Times New Roman" pitchFamily="18" charset="0"/>
              </a:rPr>
              <a:t> — понижение кровяного давления.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3</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Индукция</a:t>
            </a:r>
            <a:r>
              <a:rPr lang="ru-RU" sz="2800" dirty="0">
                <a:latin typeface="Times New Roman" pitchFamily="18" charset="0"/>
                <a:cs typeface="Times New Roman" pitchFamily="18" charset="0"/>
              </a:rPr>
              <a:t> — логическое умозаключение от частных, единичных случаев к общему выводу.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4</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Фауна</a:t>
            </a:r>
            <a:r>
              <a:rPr lang="ru-RU" sz="2800" dirty="0">
                <a:latin typeface="Times New Roman" pitchFamily="18" charset="0"/>
                <a:cs typeface="Times New Roman" pitchFamily="18" charset="0"/>
              </a:rPr>
              <a:t> — животный мир.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5</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Флора</a:t>
            </a:r>
            <a:r>
              <a:rPr lang="ru-RU" sz="2800" dirty="0">
                <a:latin typeface="Times New Roman" pitchFamily="18" charset="0"/>
                <a:cs typeface="Times New Roman" pitchFamily="18" charset="0"/>
              </a:rPr>
              <a:t> — растительный мир.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6</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Экстенсивный</a:t>
            </a:r>
            <a:r>
              <a:rPr lang="ru-RU" sz="2800" dirty="0">
                <a:latin typeface="Times New Roman" pitchFamily="18" charset="0"/>
                <a:cs typeface="Times New Roman" pitchFamily="18" charset="0"/>
              </a:rPr>
              <a:t> — связанный с количественным (а не качественным) изменением, увеличением, развитием.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7</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Эпиляция</a:t>
            </a:r>
            <a:r>
              <a:rPr lang="ru-RU" sz="2800" dirty="0">
                <a:latin typeface="Times New Roman" pitchFamily="18" charset="0"/>
                <a:cs typeface="Times New Roman" pitchFamily="18" charset="0"/>
              </a:rPr>
              <a:t> — обжалование какого-либо решения, постановления.</a:t>
            </a:r>
          </a:p>
          <a:p>
            <a:pPr marL="114300" indent="0">
              <a:buNone/>
            </a:pPr>
            <a:endParaRPr lang="ru-RU" dirty="0"/>
          </a:p>
        </p:txBody>
      </p:sp>
    </p:spTree>
    <p:extLst>
      <p:ext uri="{BB962C8B-B14F-4D97-AF65-F5344CB8AC3E}">
        <p14:creationId xmlns:p14="http://schemas.microsoft.com/office/powerpoint/2010/main" val="1002072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a:latin typeface="Times New Roman" pitchFamily="18" charset="0"/>
                <a:cs typeface="Times New Roman" pitchFamily="18" charset="0"/>
              </a:rPr>
              <a:t>2. Найдите слова, употребленные в несвойственном им значении. Объясните лексическое значение данных слов.</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sz="2400" dirty="0">
                <a:latin typeface="Times New Roman" pitchFamily="18" charset="0"/>
                <a:cs typeface="Times New Roman" pitchFamily="18" charset="0"/>
              </a:rPr>
              <a:t>1. Этот фильм — настоящий бестселлер.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2</a:t>
            </a:r>
            <a:r>
              <a:rPr lang="ru-RU" sz="2400" dirty="0">
                <a:latin typeface="Times New Roman" pitchFamily="18" charset="0"/>
                <a:cs typeface="Times New Roman" pitchFamily="18" charset="0"/>
              </a:rPr>
              <a:t>. При поездке за границу я не бегаю по магазинам и рынкам, чтобы купить разные вещи и продукты, а предпочитаю экскурсионный </a:t>
            </a:r>
            <a:r>
              <a:rPr lang="ru-RU" sz="2400" dirty="0" err="1">
                <a:latin typeface="Times New Roman" pitchFamily="18" charset="0"/>
                <a:cs typeface="Times New Roman" pitchFamily="18" charset="0"/>
              </a:rPr>
              <a:t>шоп</a:t>
            </a:r>
            <a:r>
              <a:rPr lang="ru-RU" sz="2400" dirty="0">
                <a:latin typeface="Times New Roman" pitchFamily="18" charset="0"/>
                <a:cs typeface="Times New Roman" pitchFamily="18" charset="0"/>
              </a:rPr>
              <a:t>-тур.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Китайская экономика за последние годы пережила настоящую стагнацию: темпы роста производства были очень высокими.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4</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Коттоновые</a:t>
            </a:r>
            <a:r>
              <a:rPr lang="ru-RU" sz="2400" dirty="0">
                <a:latin typeface="Times New Roman" pitchFamily="18" charset="0"/>
                <a:cs typeface="Times New Roman" pitchFamily="18" charset="0"/>
              </a:rPr>
              <a:t> брюки, сшитые из шерстяной ткани, мнутся гораздо меньше льняных.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 Эмигрант — это иностранец, прибывший в какую-либо страну на постоянное жительство.</a:t>
            </a:r>
          </a:p>
          <a:p>
            <a:endParaRPr lang="ru-RU" dirty="0"/>
          </a:p>
        </p:txBody>
      </p:sp>
    </p:spTree>
    <p:extLst>
      <p:ext uri="{BB962C8B-B14F-4D97-AF65-F5344CB8AC3E}">
        <p14:creationId xmlns:p14="http://schemas.microsoft.com/office/powerpoint/2010/main" val="3330511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latin typeface="Times New Roman" pitchFamily="18" charset="0"/>
                <a:cs typeface="Times New Roman" pitchFamily="18" charset="0"/>
              </a:rPr>
              <a:t>3. Отметьте предложения, в которых предлог "благодаря" употреблен в соответствии с его значением.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marL="114300" indent="0" algn="just">
              <a:buNone/>
            </a:pPr>
            <a:r>
              <a:rPr lang="ru-RU" b="1" dirty="0" smtClean="0"/>
              <a:t>	</a:t>
            </a:r>
            <a:r>
              <a:rPr lang="ru-RU" sz="2400" b="1" dirty="0" smtClean="0">
                <a:latin typeface="Times New Roman" pitchFamily="18" charset="0"/>
                <a:cs typeface="Times New Roman" pitchFamily="18" charset="0"/>
              </a:rPr>
              <a:t>Учтите </a:t>
            </a:r>
            <a:r>
              <a:rPr lang="ru-RU" sz="2400" b="1" dirty="0">
                <a:latin typeface="Times New Roman" pitchFamily="18" charset="0"/>
                <a:cs typeface="Times New Roman" pitchFamily="18" charset="0"/>
              </a:rPr>
              <a:t>при этом, что данный предлог по происхождению и по смыслу связан с глаголом "благодарить" и употребляется при указании на "положительные" причины.</a:t>
            </a:r>
            <a:endParaRPr lang="ru-RU" sz="2400" dirty="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1</a:t>
            </a:r>
            <a:r>
              <a:rPr lang="ru-RU" sz="2400" dirty="0">
                <a:latin typeface="Times New Roman" pitchFamily="18" charset="0"/>
                <a:cs typeface="Times New Roman" pitchFamily="18" charset="0"/>
              </a:rPr>
              <a:t>. Благодаря постоянным дождям, никак не удается увеличить темп уборки зерновых.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2</a:t>
            </a:r>
            <a:r>
              <a:rPr lang="ru-RU" sz="2400" dirty="0">
                <a:latin typeface="Times New Roman" pitchFamily="18" charset="0"/>
                <a:cs typeface="Times New Roman" pitchFamily="18" charset="0"/>
              </a:rPr>
              <a:t>. Благодаря обильным дождям, прошедшим в мае, посевы взошли хорошо.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Благодаря дождливому июню и жаркому июлю, черника была крупная и сладкая.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4</a:t>
            </a:r>
            <a:r>
              <a:rPr lang="ru-RU" sz="2400" dirty="0">
                <a:latin typeface="Times New Roman" pitchFamily="18" charset="0"/>
                <a:cs typeface="Times New Roman" pitchFamily="18" charset="0"/>
              </a:rPr>
              <a:t>. Благодаря легкому недомоганию, я не пошла в школу и успела дочитать эпопею "Война и мир".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 Многие не поступили в вузы благодаря низкому уровню знаний.</a:t>
            </a:r>
          </a:p>
          <a:p>
            <a:endParaRPr lang="ru-RU" dirty="0"/>
          </a:p>
        </p:txBody>
      </p:sp>
    </p:spTree>
    <p:extLst>
      <p:ext uri="{BB962C8B-B14F-4D97-AF65-F5344CB8AC3E}">
        <p14:creationId xmlns:p14="http://schemas.microsoft.com/office/powerpoint/2010/main" val="349272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latin typeface="Times New Roman" pitchFamily="18" charset="0"/>
                <a:cs typeface="Times New Roman" pitchFamily="18" charset="0"/>
              </a:rPr>
              <a:t>4.	Выберите из данных в скобках предлогов тот, который уместен в предложенном высказывании.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a:bodyPr>
          <a:lstStyle/>
          <a:p>
            <a:pPr marL="114300" indent="0" algn="just">
              <a:buNone/>
            </a:pPr>
            <a:r>
              <a:rPr lang="ru-RU" b="1" dirty="0" smtClean="0">
                <a:latin typeface="Times New Roman" pitchFamily="18" charset="0"/>
                <a:cs typeface="Times New Roman" pitchFamily="18" charset="0"/>
              </a:rPr>
              <a:t>	Учтите </a:t>
            </a:r>
            <a:r>
              <a:rPr lang="ru-RU" b="1" dirty="0">
                <a:latin typeface="Times New Roman" pitchFamily="18" charset="0"/>
                <a:cs typeface="Times New Roman" pitchFamily="18" charset="0"/>
              </a:rPr>
              <a:t>при этом, что:</a:t>
            </a:r>
            <a:endParaRPr lang="ru-RU" dirty="0">
              <a:latin typeface="Times New Roman" pitchFamily="18" charset="0"/>
              <a:cs typeface="Times New Roman" pitchFamily="18" charset="0"/>
            </a:endParaRPr>
          </a:p>
          <a:p>
            <a:pPr algn="just"/>
            <a:r>
              <a:rPr lang="ru-RU" b="1" dirty="0">
                <a:latin typeface="Times New Roman" pitchFamily="18" charset="0"/>
                <a:cs typeface="Times New Roman" pitchFamily="18" charset="0"/>
              </a:rPr>
              <a:t>предлог "ввиду" употребляется при указании на то, что еще будет;</a:t>
            </a:r>
            <a:endParaRPr lang="ru-RU" dirty="0">
              <a:latin typeface="Times New Roman" pitchFamily="18" charset="0"/>
              <a:cs typeface="Times New Roman" pitchFamily="18" charset="0"/>
            </a:endParaRPr>
          </a:p>
          <a:p>
            <a:pPr algn="just"/>
            <a:r>
              <a:rPr lang="ru-RU" b="1" dirty="0">
                <a:latin typeface="Times New Roman" pitchFamily="18" charset="0"/>
                <a:cs typeface="Times New Roman" pitchFamily="18" charset="0"/>
              </a:rPr>
              <a:t>предлог "вследствие" употребляется при указании на уже произошедшее.</a:t>
            </a:r>
            <a:endParaRPr lang="ru-RU" dirty="0">
              <a:latin typeface="Times New Roman" pitchFamily="18" charset="0"/>
              <a:cs typeface="Times New Roman" pitchFamily="18" charset="0"/>
            </a:endParaRPr>
          </a:p>
          <a:p>
            <a:pPr marL="114300" indent="0" algn="just">
              <a:buNone/>
            </a:pPr>
            <a:r>
              <a:rPr lang="ru-RU" dirty="0">
                <a:latin typeface="Times New Roman" pitchFamily="18" charset="0"/>
                <a:cs typeface="Times New Roman" pitchFamily="18" charset="0"/>
              </a:rPr>
              <a:t>1. (Ввиду, вследствие) многочисленных просьб радиослушателей повторяем передачу, вышедшую в эфир на прошлой неделе.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2</a:t>
            </a:r>
            <a:r>
              <a:rPr lang="ru-RU" dirty="0">
                <a:latin typeface="Times New Roman" pitchFamily="18" charset="0"/>
                <a:cs typeface="Times New Roman" pitchFamily="18" charset="0"/>
              </a:rPr>
              <a:t>. Уважаемые жильцы! (Ввиду, вследствие) предстоящего завтра, 12 июня, ремонта водопровода просим вас запастись водой заблаговременно.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3</a:t>
            </a:r>
            <a:r>
              <a:rPr lang="ru-RU" dirty="0">
                <a:latin typeface="Times New Roman" pitchFamily="18" charset="0"/>
                <a:cs typeface="Times New Roman" pitchFamily="18" charset="0"/>
              </a:rPr>
              <a:t>. (Ввиду, вследствие) отсутствия состава преступления дело было закрыто.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4</a:t>
            </a:r>
            <a:r>
              <a:rPr lang="ru-RU" dirty="0">
                <a:latin typeface="Times New Roman" pitchFamily="18" charset="0"/>
                <a:cs typeface="Times New Roman" pitchFamily="18" charset="0"/>
              </a:rPr>
              <a:t>. (Ввиду, вследствие) употребления слова в несвойственном ему значении возникает речевая ошибка.</a:t>
            </a:r>
          </a:p>
          <a:p>
            <a:endParaRPr lang="ru-RU" dirty="0"/>
          </a:p>
        </p:txBody>
      </p:sp>
    </p:spTree>
    <p:extLst>
      <p:ext uri="{BB962C8B-B14F-4D97-AF65-F5344CB8AC3E}">
        <p14:creationId xmlns:p14="http://schemas.microsoft.com/office/powerpoint/2010/main" val="142583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5</a:t>
            </a:r>
            <a:r>
              <a:rPr lang="ru-RU" sz="2800" b="1" dirty="0">
                <a:latin typeface="Times New Roman" pitchFamily="18" charset="0"/>
                <a:cs typeface="Times New Roman" pitchFamily="18" charset="0"/>
              </a:rPr>
              <a:t>.	Выберите из слов в скобках необходимые (с учетом лексической сочетаемости слов).</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11430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Облокотиться, опереться) спиной, заклятый (друг, враг), вороной (конь, цвет), оказать (помощь, внимание, содействие), стоимость (высокая, дорогая), цена (низкая, дешевая), одержать (победу, поражение, успех, удачу), играть (значение, роль), (оказывать, производить) впечатление, утолить (жажду, голод, печаль, страх), отъявленный (лодырь, умница), плеяда (талантливых ученых, сквернословящих хулиганов), обречен (на успех, на провал), (наступила, началась) война, стая (ворон, зайцев, волков), неминуемый (успех, провал), глубокая (старость, юность, ночь), ранний (вечер, день).</a:t>
            </a:r>
          </a:p>
          <a:p>
            <a:pPr marL="114300" indent="0" algn="just">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81276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6. </a:t>
            </a:r>
            <a:r>
              <a:rPr lang="ru-RU" sz="3200" b="1" dirty="0">
                <a:latin typeface="Times New Roman" pitchFamily="18" charset="0"/>
                <a:cs typeface="Times New Roman" pitchFamily="18" charset="0"/>
              </a:rPr>
              <a:t>Докажите, что в каждом из данных предложений есть речевая ошибка.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marL="114300" indent="0" algn="just">
              <a:buNone/>
            </a:pPr>
            <a:r>
              <a:rPr lang="ru-RU" b="1" dirty="0" smtClean="0"/>
              <a:t>	</a:t>
            </a:r>
            <a:r>
              <a:rPr lang="ru-RU" sz="2400" b="1" dirty="0" smtClean="0">
                <a:latin typeface="Times New Roman" pitchFamily="18" charset="0"/>
                <a:cs typeface="Times New Roman" pitchFamily="18" charset="0"/>
              </a:rPr>
              <a:t>Определите </a:t>
            </a:r>
            <a:r>
              <a:rPr lang="ru-RU" sz="2400" b="1" dirty="0">
                <a:latin typeface="Times New Roman" pitchFamily="18" charset="0"/>
                <a:cs typeface="Times New Roman" pitchFamily="18" charset="0"/>
              </a:rPr>
              <a:t>вид ошибки: </a:t>
            </a:r>
            <a:endParaRPr lang="ru-RU" sz="2400" b="1" dirty="0" smtClean="0">
              <a:latin typeface="Times New Roman" pitchFamily="18" charset="0"/>
              <a:cs typeface="Times New Roman" pitchFamily="18" charset="0"/>
            </a:endParaRPr>
          </a:p>
          <a:p>
            <a:pPr marL="114300" indent="0" algn="just">
              <a:buNone/>
            </a:pPr>
            <a:r>
              <a:rPr lang="ru-RU" sz="2400" b="1" dirty="0" smtClean="0">
                <a:latin typeface="Times New Roman" pitchFamily="18" charset="0"/>
                <a:cs typeface="Times New Roman" pitchFamily="18" charset="0"/>
              </a:rPr>
              <a:t>	а</a:t>
            </a:r>
            <a:r>
              <a:rPr lang="ru-RU" sz="2400" b="1" dirty="0">
                <a:latin typeface="Times New Roman" pitchFamily="18" charset="0"/>
                <a:cs typeface="Times New Roman" pitchFamily="18" charset="0"/>
              </a:rPr>
              <a:t>) употребление слова в несвойственном ему значении; </a:t>
            </a:r>
            <a:endParaRPr lang="ru-RU" sz="2400" b="1" dirty="0" smtClean="0">
              <a:latin typeface="Times New Roman" pitchFamily="18" charset="0"/>
              <a:cs typeface="Times New Roman" pitchFamily="18" charset="0"/>
            </a:endParaRPr>
          </a:p>
          <a:p>
            <a:pPr marL="114300" indent="0" algn="just">
              <a:buNone/>
            </a:pPr>
            <a:r>
              <a:rPr lang="ru-RU" sz="2400" b="1" dirty="0">
                <a:latin typeface="Times New Roman" pitchFamily="18" charset="0"/>
                <a:cs typeface="Times New Roman" pitchFamily="18" charset="0"/>
              </a:rPr>
              <a:t>	</a:t>
            </a:r>
            <a:r>
              <a:rPr lang="ru-RU" sz="2400" b="1" dirty="0" smtClean="0">
                <a:latin typeface="Times New Roman" pitchFamily="18" charset="0"/>
                <a:cs typeface="Times New Roman" pitchFamily="18" charset="0"/>
              </a:rPr>
              <a:t>б</a:t>
            </a:r>
            <a:r>
              <a:rPr lang="ru-RU" sz="2400" b="1" dirty="0">
                <a:latin typeface="Times New Roman" pitchFamily="18" charset="0"/>
                <a:cs typeface="Times New Roman" pitchFamily="18" charset="0"/>
              </a:rPr>
              <a:t>) нарушение лексической сочетаемости слов.</a:t>
            </a:r>
            <a:endParaRPr lang="ru-RU" sz="2400" dirty="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1. Будьте </a:t>
            </a:r>
            <a:r>
              <a:rPr lang="ru-RU" sz="2400" dirty="0">
                <a:latin typeface="Times New Roman" pitchFamily="18" charset="0"/>
                <a:cs typeface="Times New Roman" pitchFamily="18" charset="0"/>
              </a:rPr>
              <a:t>внимательны, впуская в квартиру незнакомых людей; этим вы избежите участия быть потерпевшим от мошенничества.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2</a:t>
            </a:r>
            <a:r>
              <a:rPr lang="ru-RU" sz="2400" dirty="0">
                <a:latin typeface="Times New Roman" pitchFamily="18" charset="0"/>
                <a:cs typeface="Times New Roman" pitchFamily="18" charset="0"/>
              </a:rPr>
              <a:t>. В прошлом году мы оборудовали пляж скамейками, навесами и другими мероприятиями.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Большую часть нашего экспорта мы продаем в другие страны.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4</a:t>
            </a:r>
            <a:r>
              <a:rPr lang="ru-RU" sz="2400" dirty="0">
                <a:latin typeface="Times New Roman" pitchFamily="18" charset="0"/>
                <a:cs typeface="Times New Roman" pitchFamily="18" charset="0"/>
              </a:rPr>
              <a:t>. Вся страна праздновала эту знаменательную цифру.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 Лосиха сидела на солнышке.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1445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6. </a:t>
            </a:r>
            <a:r>
              <a:rPr lang="ru-RU" sz="3200" b="1" dirty="0">
                <a:latin typeface="Times New Roman" pitchFamily="18" charset="0"/>
                <a:cs typeface="Times New Roman" pitchFamily="18" charset="0"/>
              </a:rPr>
              <a:t>Докажите, что в каждом из данных предложений есть речевая ошибка.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Определите </a:t>
            </a:r>
            <a:r>
              <a:rPr lang="ru-RU" sz="2400" b="1" dirty="0">
                <a:latin typeface="Times New Roman" pitchFamily="18" charset="0"/>
                <a:cs typeface="Times New Roman" pitchFamily="18" charset="0"/>
              </a:rPr>
              <a:t>вид ошибки: </a:t>
            </a:r>
            <a:endParaRPr lang="ru-RU" sz="2400" b="1" dirty="0" smtClean="0">
              <a:latin typeface="Times New Roman" pitchFamily="18" charset="0"/>
              <a:cs typeface="Times New Roman" pitchFamily="18" charset="0"/>
            </a:endParaRPr>
          </a:p>
          <a:p>
            <a:pPr marL="114300" indent="0" algn="just">
              <a:buNone/>
            </a:pPr>
            <a:r>
              <a:rPr lang="ru-RU" sz="2400" b="1" dirty="0" smtClean="0">
                <a:latin typeface="Times New Roman" pitchFamily="18" charset="0"/>
                <a:cs typeface="Times New Roman" pitchFamily="18" charset="0"/>
              </a:rPr>
              <a:t>	а</a:t>
            </a:r>
            <a:r>
              <a:rPr lang="ru-RU" sz="2400" b="1" dirty="0">
                <a:latin typeface="Times New Roman" pitchFamily="18" charset="0"/>
                <a:cs typeface="Times New Roman" pitchFamily="18" charset="0"/>
              </a:rPr>
              <a:t>) употребление слова в несвойственном ему значении</a:t>
            </a:r>
            <a:r>
              <a:rPr lang="ru-RU" sz="2400" b="1" dirty="0" smtClean="0">
                <a:latin typeface="Times New Roman" pitchFamily="18" charset="0"/>
                <a:cs typeface="Times New Roman" pitchFamily="18" charset="0"/>
              </a:rPr>
              <a:t>;</a:t>
            </a:r>
          </a:p>
          <a:p>
            <a:pPr marL="114300" indent="0" algn="just">
              <a:buNone/>
            </a:pPr>
            <a:r>
              <a:rPr lang="ru-RU" sz="2400" b="1" dirty="0">
                <a:latin typeface="Times New Roman" pitchFamily="18" charset="0"/>
                <a:cs typeface="Times New Roman" pitchFamily="18" charset="0"/>
              </a:rPr>
              <a:t>	</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б) нарушение лексической сочетаемости слов.</a:t>
            </a:r>
            <a:endParaRPr lang="ru-RU" sz="2400" dirty="0">
              <a:latin typeface="Times New Roman" pitchFamily="18" charset="0"/>
              <a:cs typeface="Times New Roman" pitchFamily="18" charset="0"/>
            </a:endParaRPr>
          </a:p>
          <a:p>
            <a:pPr marL="114300" indent="0" algn="just">
              <a:buNone/>
            </a:pPr>
            <a:r>
              <a:rPr lang="ru-RU" sz="2400" dirty="0">
                <a:latin typeface="Times New Roman" pitchFamily="18" charset="0"/>
                <a:cs typeface="Times New Roman" pitchFamily="18" charset="0"/>
              </a:rPr>
              <a:t>6. Андреевич выглянул из-за леса.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7</a:t>
            </a:r>
            <a:r>
              <a:rPr lang="ru-RU" sz="2400" dirty="0">
                <a:latin typeface="Times New Roman" pitchFamily="18" charset="0"/>
                <a:cs typeface="Times New Roman" pitchFamily="18" charset="0"/>
              </a:rPr>
              <a:t>. Зверь замер, растопырив взгляд.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8</a:t>
            </a:r>
            <a:r>
              <a:rPr lang="ru-RU" sz="2400" dirty="0">
                <a:latin typeface="Times New Roman" pitchFamily="18" charset="0"/>
                <a:cs typeface="Times New Roman" pitchFamily="18" charset="0"/>
              </a:rPr>
              <a:t>. Мне в голову пришла такая интуиция.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9</a:t>
            </a:r>
            <a:r>
              <a:rPr lang="ru-RU" sz="2400" dirty="0">
                <a:latin typeface="Times New Roman" pitchFamily="18" charset="0"/>
                <a:cs typeface="Times New Roman" pitchFamily="18" charset="0"/>
              </a:rPr>
              <a:t>. При этом он слегка выздоровел.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10</a:t>
            </a:r>
            <a:r>
              <a:rPr lang="ru-RU" sz="2400" dirty="0">
                <a:latin typeface="Times New Roman" pitchFamily="18" charset="0"/>
                <a:cs typeface="Times New Roman" pitchFamily="18" charset="0"/>
              </a:rPr>
              <a:t>. Каждая книга — это пласт людей, которые украшают землю, страдают, любят, радуются. </a:t>
            </a:r>
          </a:p>
          <a:p>
            <a:endParaRPr lang="ru-RU" sz="2400" dirty="0"/>
          </a:p>
        </p:txBody>
      </p:sp>
    </p:spTree>
    <p:extLst>
      <p:ext uri="{BB962C8B-B14F-4D97-AF65-F5344CB8AC3E}">
        <p14:creationId xmlns:p14="http://schemas.microsoft.com/office/powerpoint/2010/main" val="210315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503191655"/>
              </p:ext>
            </p:extLst>
          </p:nvPr>
        </p:nvGraphicFramePr>
        <p:xfrm>
          <a:off x="251521" y="1600200"/>
          <a:ext cx="7825680" cy="4023360"/>
        </p:xfrm>
        <a:graphic>
          <a:graphicData uri="http://schemas.openxmlformats.org/drawingml/2006/table">
            <a:tbl>
              <a:tblPr firstRow="1" bandRow="1">
                <a:tableStyleId>{5C22544A-7EE6-4342-B048-85BDC9FD1C3A}</a:tableStyleId>
              </a:tblPr>
              <a:tblGrid>
                <a:gridCol w="2745680"/>
                <a:gridCol w="2540000"/>
                <a:gridCol w="2540000"/>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1. Употребление слова в несвойственном ему значении</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Всю четвертую декаду апреля было холодно.</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Всю последнюю декаду апреля было холодно. (Слово декада имеет значение 'десять дней'.)</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876132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136904" cy="1143000"/>
          </a:xfrm>
        </p:spPr>
        <p:txBody>
          <a:bodyPr/>
          <a:lstStyle/>
          <a:p>
            <a:pPr algn="ct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7. Отметьте </a:t>
            </a:r>
            <a:r>
              <a:rPr lang="ru-RU" sz="2400" b="1" dirty="0">
                <a:latin typeface="Times New Roman" pitchFamily="18" charset="0"/>
                <a:cs typeface="Times New Roman" pitchFamily="18" charset="0"/>
              </a:rPr>
              <a:t>предложения, в которых употребление многозначных слов или омонимов приводит к двусмысленности высказывания. Подчеркните данные слова.</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114300" indent="0" algn="just">
              <a:buNone/>
            </a:pPr>
            <a:r>
              <a:rPr lang="ru-RU" sz="2800" dirty="0">
                <a:latin typeface="Times New Roman" pitchFamily="18" charset="0"/>
                <a:cs typeface="Times New Roman" pitchFamily="18" charset="0"/>
              </a:rPr>
              <a:t>1. Можешь не сомневаться: он обязательно всё донесет.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Анализы крови у детей из Брагина и Минска были отличные.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3</a:t>
            </a:r>
            <a:r>
              <a:rPr lang="ru-RU" sz="2800" dirty="0">
                <a:latin typeface="Times New Roman" pitchFamily="18" charset="0"/>
                <a:cs typeface="Times New Roman" pitchFamily="18" charset="0"/>
              </a:rPr>
              <a:t>.	Учитель просмотрел некоторые ошибки в сочинениях трех учеников.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4</a:t>
            </a:r>
            <a:r>
              <a:rPr lang="ru-RU" sz="2800" dirty="0">
                <a:latin typeface="Times New Roman" pitchFamily="18" charset="0"/>
                <a:cs typeface="Times New Roman" pitchFamily="18" charset="0"/>
              </a:rPr>
              <a:t>.	В документах допускаются различные ошибки.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5</a:t>
            </a:r>
            <a:r>
              <a:rPr lang="ru-RU" sz="2800" dirty="0">
                <a:latin typeface="Times New Roman" pitchFamily="18" charset="0"/>
                <a:cs typeface="Times New Roman" pitchFamily="18" charset="0"/>
              </a:rPr>
              <a:t>.	Мы внимательно прослушали рекомендации врача. </a:t>
            </a:r>
          </a:p>
          <a:p>
            <a:pPr marL="114300" indent="0" algn="just">
              <a:buNone/>
            </a:pP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013488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8.  Подчеркните </a:t>
            </a:r>
            <a:r>
              <a:rPr lang="ru-RU" sz="2800" b="1" dirty="0">
                <a:latin typeface="Times New Roman" pitchFamily="18" charset="0"/>
                <a:cs typeface="Times New Roman" pitchFamily="18" charset="0"/>
              </a:rPr>
              <a:t>тот из паронимов, который уместен в предложенном словосочетании.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sz="2400" dirty="0" smtClean="0">
                <a:latin typeface="Times New Roman" pitchFamily="18" charset="0"/>
                <a:cs typeface="Times New Roman" pitchFamily="18" charset="0"/>
              </a:rPr>
              <a:t>	Продлить </a:t>
            </a:r>
            <a:r>
              <a:rPr lang="ru-RU" sz="2400" dirty="0">
                <a:latin typeface="Times New Roman" pitchFamily="18" charset="0"/>
                <a:cs typeface="Times New Roman" pitchFamily="18" charset="0"/>
              </a:rPr>
              <a:t>(абонент, абонемент), (архитекторский, архитектурный) коллектив, (будняя, будничная) одежда, (ветреный, ветряной) человек, (впечатлительное, впечатляющее) зрелище, (гарантийная, гарантированная) зарплата, (глинистая, глиняная) ваза, осиное (гнездо, гнездовье), (голосистые, голосовые) связки, (гречишное, гречневое) поле, (двухгодичный, двухгодовалый) жеребенок, (деревянная, древесная) кора, (корневое, коренное) население, (лобная, лобовая) атака, (луковичный, луковый) привкус, (луковичная, луковая) форма куполов, (националистический, национальный) костюм, (снискать, сыскать) уважение.</a:t>
            </a:r>
          </a:p>
          <a:p>
            <a:endParaRPr lang="ru-RU" dirty="0"/>
          </a:p>
        </p:txBody>
      </p:sp>
    </p:spTree>
    <p:extLst>
      <p:ext uri="{BB962C8B-B14F-4D97-AF65-F5344CB8AC3E}">
        <p14:creationId xmlns:p14="http://schemas.microsoft.com/office/powerpoint/2010/main" val="44340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9. Найдите </a:t>
            </a:r>
            <a:r>
              <a:rPr lang="ru-RU" sz="3200" b="1" dirty="0">
                <a:latin typeface="Times New Roman" pitchFamily="18" charset="0"/>
                <a:cs typeface="Times New Roman" pitchFamily="18" charset="0"/>
              </a:rPr>
              <a:t>и исправьте ошибки в употреблении паронимов.</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sz="2400" dirty="0">
                <a:latin typeface="Times New Roman" pitchFamily="18" charset="0"/>
                <a:cs typeface="Times New Roman" pitchFamily="18" charset="0"/>
              </a:rPr>
              <a:t>1. Как человек, дельфины не могли жить без воздуха и поднимались, чтобы вздохнуть воздух</a:t>
            </a:r>
            <a:r>
              <a:rPr lang="ru-RU" sz="2400" dirty="0" smtClean="0">
                <a:latin typeface="Times New Roman" pitchFamily="18" charset="0"/>
                <a:cs typeface="Times New Roman" pitchFamily="18" charset="0"/>
              </a:rPr>
              <a:t>.</a:t>
            </a:r>
          </a:p>
          <a:p>
            <a:pPr marL="11430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2. Паркет. Высотный потолок.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Весьма гневливый и задиристый в отношении старухи тон как-то сразу и пропал</a:t>
            </a:r>
            <a:r>
              <a:rPr lang="ru-RU" sz="2400" dirty="0" smtClean="0">
                <a:latin typeface="Times New Roman" pitchFamily="18" charset="0"/>
                <a:cs typeface="Times New Roman" pitchFamily="18" charset="0"/>
              </a:rPr>
              <a:t>.</a:t>
            </a:r>
          </a:p>
          <a:p>
            <a:pPr marL="11430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4. И в то же время горделивый своим происхождением человек имел все привычки мужика.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 Боль была очень сильной, временами нетерпимой. </a:t>
            </a:r>
            <a:endParaRPr lang="ru-RU" sz="2400" dirty="0" smtClean="0">
              <a:latin typeface="Times New Roman" pitchFamily="18" charset="0"/>
              <a:cs typeface="Times New Roman" pitchFamily="18" charset="0"/>
            </a:endParaRPr>
          </a:p>
          <a:p>
            <a:pPr marL="114300" indent="0" algn="just">
              <a:buNone/>
            </a:pPr>
            <a:r>
              <a:rPr lang="ru-RU" sz="2400" dirty="0" smtClean="0">
                <a:latin typeface="Times New Roman" pitchFamily="18" charset="0"/>
                <a:cs typeface="Times New Roman" pitchFamily="18" charset="0"/>
              </a:rPr>
              <a:t>6</a:t>
            </a:r>
            <a:r>
              <a:rPr lang="ru-RU" sz="2400" dirty="0">
                <a:latin typeface="Times New Roman" pitchFamily="18" charset="0"/>
                <a:cs typeface="Times New Roman" pitchFamily="18" charset="0"/>
              </a:rPr>
              <a:t>. И тогда в лесистых чащобах рождаются полчища кровожадного гнуса. </a:t>
            </a:r>
          </a:p>
          <a:p>
            <a:endParaRPr lang="ru-RU" dirty="0"/>
          </a:p>
        </p:txBody>
      </p:sp>
    </p:spTree>
    <p:extLst>
      <p:ext uri="{BB962C8B-B14F-4D97-AF65-F5344CB8AC3E}">
        <p14:creationId xmlns:p14="http://schemas.microsoft.com/office/powerpoint/2010/main" val="885040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10. Замените </a:t>
            </a:r>
            <a:r>
              <a:rPr lang="ru-RU" sz="3200" b="1" dirty="0">
                <a:latin typeface="Times New Roman" pitchFamily="18" charset="0"/>
                <a:cs typeface="Times New Roman" pitchFamily="18" charset="0"/>
              </a:rPr>
              <a:t>неуместно употребленные однокоренные слова синонимами.</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sz="2800" dirty="0" smtClean="0">
                <a:latin typeface="Times New Roman" pitchFamily="18" charset="0"/>
                <a:cs typeface="Times New Roman" pitchFamily="18" charset="0"/>
              </a:rPr>
              <a:t>1</a:t>
            </a:r>
            <a:r>
              <a:rPr lang="ru-RU" sz="2800" dirty="0">
                <a:latin typeface="Times New Roman" pitchFamily="18" charset="0"/>
                <a:cs typeface="Times New Roman" pitchFamily="18" charset="0"/>
              </a:rPr>
              <a:t>.	Писатель писал роман в послевоенные годы.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Лесник знает в своем лесничестве каждое деревце</a:t>
            </a:r>
            <a:r>
              <a:rPr lang="ru-RU" sz="2800" dirty="0" smtClean="0">
                <a:latin typeface="Times New Roman" pitchFamily="18" charset="0"/>
                <a:cs typeface="Times New Roman" pitchFamily="18" charset="0"/>
              </a:rPr>
              <a:t>.</a:t>
            </a:r>
          </a:p>
          <a:p>
            <a:pPr marL="114300" indent="0" algn="just">
              <a:buNone/>
            </a:pP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3. Герои-подпольщики вели себя героически.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4</a:t>
            </a:r>
            <a:r>
              <a:rPr lang="ru-RU" sz="2800" dirty="0">
                <a:latin typeface="Times New Roman" pitchFamily="18" charset="0"/>
                <a:cs typeface="Times New Roman" pitchFamily="18" charset="0"/>
              </a:rPr>
              <a:t>. Илюша говорил, что случился этот случай на </a:t>
            </a:r>
            <a:r>
              <a:rPr lang="ru-RU" sz="2800" dirty="0" err="1">
                <a:latin typeface="Times New Roman" pitchFamily="18" charset="0"/>
                <a:cs typeface="Times New Roman" pitchFamily="18" charset="0"/>
              </a:rPr>
              <a:t>Варнавицах</a:t>
            </a:r>
            <a:r>
              <a:rPr lang="ru-RU" sz="2800" dirty="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5</a:t>
            </a:r>
            <a:r>
              <a:rPr lang="ru-RU" sz="2800" dirty="0">
                <a:latin typeface="Times New Roman" pitchFamily="18" charset="0"/>
                <a:cs typeface="Times New Roman" pitchFamily="18" charset="0"/>
              </a:rPr>
              <a:t>. В поэме "Мертвые души" изображены образы помещиков.</a:t>
            </a:r>
          </a:p>
          <a:p>
            <a:endParaRPr lang="ru-RU" dirty="0"/>
          </a:p>
        </p:txBody>
      </p:sp>
    </p:spTree>
    <p:extLst>
      <p:ext uri="{BB962C8B-B14F-4D97-AF65-F5344CB8AC3E}">
        <p14:creationId xmlns:p14="http://schemas.microsoft.com/office/powerpoint/2010/main" val="2476378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11. Отметьте </a:t>
            </a:r>
            <a:r>
              <a:rPr lang="ru-RU" sz="2400" b="1" dirty="0">
                <a:latin typeface="Times New Roman" pitchFamily="18" charset="0"/>
                <a:cs typeface="Times New Roman" pitchFamily="18" charset="0"/>
              </a:rPr>
              <a:t>предложения, в которых допущено смешение лексики разных исторических эпох. Найдите неуместно употребленные слова, замените их необходимыми.</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lvl="0" indent="0" algn="just">
              <a:buNone/>
            </a:pPr>
            <a:r>
              <a:rPr lang="ru-RU" dirty="0" smtClean="0">
                <a:latin typeface="Times New Roman" pitchFamily="18" charset="0"/>
                <a:cs typeface="Times New Roman" pitchFamily="18" charset="0"/>
              </a:rPr>
              <a:t>1. В </a:t>
            </a:r>
            <a:r>
              <a:rPr lang="en-US" dirty="0">
                <a:latin typeface="Times New Roman" pitchFamily="18" charset="0"/>
                <a:cs typeface="Times New Roman" pitchFamily="18" charset="0"/>
              </a:rPr>
              <a:t>X</a:t>
            </a:r>
            <a:r>
              <a:rPr lang="ru-RU" dirty="0">
                <a:latin typeface="Times New Roman" pitchFamily="18" charset="0"/>
                <a:cs typeface="Times New Roman" pitchFamily="18" charset="0"/>
              </a:rPr>
              <a:t> веке к июню каждого года купцы свозили свой товар в Киев, где их поджидали менеджеры князя и бояр</a:t>
            </a:r>
            <a:r>
              <a:rPr lang="ru-RU" dirty="0" smtClean="0">
                <a:latin typeface="Times New Roman" pitchFamily="18" charset="0"/>
                <a:cs typeface="Times New Roman" pitchFamily="18" charset="0"/>
              </a:rPr>
              <a:t>.</a:t>
            </a:r>
          </a:p>
          <a:p>
            <a:pPr marL="114300" lvl="0"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2. В начале </a:t>
            </a:r>
            <a:r>
              <a:rPr lang="en-US" dirty="0">
                <a:latin typeface="Times New Roman" pitchFamily="18" charset="0"/>
                <a:cs typeface="Times New Roman" pitchFamily="18" charset="0"/>
              </a:rPr>
              <a:t>XII</a:t>
            </a:r>
            <a:r>
              <a:rPr lang="ru-RU" dirty="0">
                <a:latin typeface="Times New Roman" pitchFamily="18" charset="0"/>
                <a:cs typeface="Times New Roman" pitchFamily="18" charset="0"/>
              </a:rPr>
              <a:t> века с половцами был заключен выгодный для России мир.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3</a:t>
            </a:r>
            <a:r>
              <a:rPr lang="ru-RU" dirty="0">
                <a:latin typeface="Times New Roman" pitchFamily="18" charset="0"/>
                <a:cs typeface="Times New Roman" pitchFamily="18" charset="0"/>
              </a:rPr>
              <a:t>. Летописец засвидетельствовал, что в 1281 году в Орду угнали множество мужчин, женщин и детей, опустошили города, волости и </a:t>
            </a:r>
            <a:r>
              <a:rPr lang="ru-RU" dirty="0" err="1">
                <a:latin typeface="Times New Roman" pitchFamily="18" charset="0"/>
                <a:cs typeface="Times New Roman" pitchFamily="18" charset="0"/>
              </a:rPr>
              <a:t>агрогородки</a:t>
            </a:r>
            <a:r>
              <a:rPr lang="ru-RU" dirty="0">
                <a:latin typeface="Times New Roman" pitchFamily="18" charset="0"/>
                <a:cs typeface="Times New Roman" pitchFamily="18" charset="0"/>
              </a:rPr>
              <a:t>, разграбили монастыри и церкви.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4</a:t>
            </a:r>
            <a:r>
              <a:rPr lang="ru-RU" dirty="0">
                <a:latin typeface="Times New Roman" pitchFamily="18" charset="0"/>
                <a:cs typeface="Times New Roman" pitchFamily="18" charset="0"/>
              </a:rPr>
              <a:t>. В конце </a:t>
            </a:r>
            <a:r>
              <a:rPr lang="en-US" dirty="0">
                <a:latin typeface="Times New Roman" pitchFamily="18" charset="0"/>
                <a:cs typeface="Times New Roman" pitchFamily="18" charset="0"/>
              </a:rPr>
              <a:t>XIX</a:t>
            </a:r>
            <a:r>
              <a:rPr lang="ru-RU" dirty="0">
                <a:latin typeface="Times New Roman" pitchFamily="18" charset="0"/>
                <a:cs typeface="Times New Roman" pitchFamily="18" charset="0"/>
              </a:rPr>
              <a:t> века в большинстве мелких кустарных мастерских крепостные работали на капиталистов, так как зависели от них.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5</a:t>
            </a:r>
            <a:r>
              <a:rPr lang="ru-RU" dirty="0">
                <a:latin typeface="Times New Roman" pitchFamily="18" charset="0"/>
                <a:cs typeface="Times New Roman" pitchFamily="18" charset="0"/>
              </a:rPr>
              <a:t>. Владимир Мономах был мудрым правителем, славным воином и патриотом земли русской.</a:t>
            </a:r>
          </a:p>
          <a:p>
            <a:endParaRPr lang="ru-RU" dirty="0"/>
          </a:p>
        </p:txBody>
      </p:sp>
    </p:spTree>
    <p:extLst>
      <p:ext uri="{BB962C8B-B14F-4D97-AF65-F5344CB8AC3E}">
        <p14:creationId xmlns:p14="http://schemas.microsoft.com/office/powerpoint/2010/main" val="1248835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136904" cy="1143000"/>
          </a:xfrm>
        </p:spPr>
        <p:txBody>
          <a:bodyPr/>
          <a:lstStyle/>
          <a:p>
            <a:pPr algn="ct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12. Пользуясь </a:t>
            </a:r>
            <a:r>
              <a:rPr lang="ru-RU" sz="2400" b="1" dirty="0">
                <a:latin typeface="Times New Roman" pitchFamily="18" charset="0"/>
                <a:cs typeface="Times New Roman" pitchFamily="18" charset="0"/>
              </a:rPr>
              <a:t>приведенной таблицей "Речевые ошибки, обусловленные нарушением лексических норм", определите вид речевой ошибки (поставьте соответствующий номер)</a:t>
            </a:r>
            <a:r>
              <a:rPr lang="ru-RU" dirty="0"/>
              <a:t/>
            </a:r>
            <a:br>
              <a:rPr lang="ru-RU" dirty="0"/>
            </a:br>
            <a:endParaRPr lang="ru-RU" dirty="0"/>
          </a:p>
        </p:txBody>
      </p:sp>
      <p:sp>
        <p:nvSpPr>
          <p:cNvPr id="3" name="Объект 2"/>
          <p:cNvSpPr>
            <a:spLocks noGrp="1"/>
          </p:cNvSpPr>
          <p:nvPr>
            <p:ph idx="1"/>
          </p:nvPr>
        </p:nvSpPr>
        <p:spPr/>
        <p:txBody>
          <a:bodyPr>
            <a:normAutofit lnSpcReduction="10000"/>
          </a:bodyPr>
          <a:lstStyle/>
          <a:p>
            <a:pPr marL="114300" lvl="0" indent="0" algn="just">
              <a:buNone/>
            </a:pPr>
            <a:r>
              <a:rPr lang="ru-RU" dirty="0" smtClean="0">
                <a:latin typeface="Times New Roman" pitchFamily="18" charset="0"/>
                <a:cs typeface="Times New Roman" pitchFamily="18" charset="0"/>
              </a:rPr>
              <a:t>1. С </a:t>
            </a:r>
            <a:r>
              <a:rPr lang="ru-RU" dirty="0">
                <a:latin typeface="Times New Roman" pitchFamily="18" charset="0"/>
                <a:cs typeface="Times New Roman" pitchFamily="18" charset="0"/>
              </a:rPr>
              <a:t>вами будут беседовать ученые, которые активно влияют на положительные позитивные изменения в мире</a:t>
            </a:r>
            <a:r>
              <a:rPr lang="ru-RU" dirty="0" smtClean="0">
                <a:latin typeface="Times New Roman" pitchFamily="18" charset="0"/>
                <a:cs typeface="Times New Roman" pitchFamily="18" charset="0"/>
              </a:rPr>
              <a:t>.</a:t>
            </a:r>
          </a:p>
          <a:p>
            <a:pPr marL="114300" lvl="0"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2. Мать постоянно была на работе, и большую часть времени мальчик был представлен самому себе.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3</a:t>
            </a:r>
            <a:r>
              <a:rPr lang="ru-RU" dirty="0">
                <a:latin typeface="Times New Roman" pitchFamily="18" charset="0"/>
                <a:cs typeface="Times New Roman" pitchFamily="18" charset="0"/>
              </a:rPr>
              <a:t>. Трилогия Ю. Бондарева "Берег", "Выбор", "Игра", "Искушение" посвящена послевоенной судьбе русской интеллигенции.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4</a:t>
            </a:r>
            <a:r>
              <a:rPr lang="ru-RU" dirty="0">
                <a:latin typeface="Times New Roman" pitchFamily="18" charset="0"/>
                <a:cs typeface="Times New Roman" pitchFamily="18" charset="0"/>
              </a:rPr>
              <a:t>. На последней стороне обложки — цитата из вышеназванного языковеда</a:t>
            </a:r>
            <a:r>
              <a:rPr lang="ru-RU" dirty="0" smtClean="0">
                <a:latin typeface="Times New Roman" pitchFamily="18" charset="0"/>
                <a:cs typeface="Times New Roman" pitchFamily="18" charset="0"/>
              </a:rPr>
              <a:t>.</a:t>
            </a:r>
          </a:p>
          <a:p>
            <a:pPr marL="114300" lvl="0"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5. Игорь с отцом посадили березку, когда ему исполнилось тридцать лет</a:t>
            </a:r>
            <a:r>
              <a:rPr lang="ru-RU" dirty="0" smtClean="0">
                <a:latin typeface="Times New Roman" pitchFamily="18" charset="0"/>
                <a:cs typeface="Times New Roman" pitchFamily="18" charset="0"/>
              </a:rPr>
              <a:t>.</a:t>
            </a:r>
          </a:p>
          <a:p>
            <a:pPr marL="114300" lvl="0"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6. Эти районы загрязнены в результате взрыва чернобыльской катастрофы. </a:t>
            </a:r>
            <a:endParaRPr lang="ru-RU" dirty="0" smtClean="0">
              <a:latin typeface="Times New Roman" pitchFamily="18" charset="0"/>
              <a:cs typeface="Times New Roman" pitchFamily="18" charset="0"/>
            </a:endParaRPr>
          </a:p>
          <a:p>
            <a:pPr marL="114300" lvl="0" indent="0" algn="just">
              <a:buNone/>
            </a:pPr>
            <a:r>
              <a:rPr lang="ru-RU" dirty="0" smtClean="0">
                <a:latin typeface="Times New Roman" pitchFamily="18" charset="0"/>
                <a:cs typeface="Times New Roman" pitchFamily="18" charset="0"/>
              </a:rPr>
              <a:t>7</a:t>
            </a:r>
            <a:r>
              <a:rPr lang="ru-RU" dirty="0">
                <a:latin typeface="Times New Roman" pitchFamily="18" charset="0"/>
                <a:cs typeface="Times New Roman" pitchFamily="18" charset="0"/>
              </a:rPr>
              <a:t>. Магазин "Богатырь " я обошел быстро.</a:t>
            </a:r>
          </a:p>
          <a:p>
            <a:pPr marL="11430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05576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itchFamily="18" charset="0"/>
                <a:cs typeface="Times New Roman" pitchFamily="18" charset="0"/>
              </a:rPr>
              <a:t>13. Найдите </a:t>
            </a:r>
            <a:r>
              <a:rPr lang="ru-RU" b="1" dirty="0">
                <a:latin typeface="Times New Roman" pitchFamily="18" charset="0"/>
                <a:cs typeface="Times New Roman" pitchFamily="18" charset="0"/>
              </a:rPr>
              <a:t>речевые ошибки и охарактеризуйте их. </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10000"/>
          </a:bodyPr>
          <a:lstStyle/>
          <a:p>
            <a:pPr marL="114300" indent="0" algn="just">
              <a:buNone/>
            </a:pPr>
            <a:r>
              <a:rPr lang="ru-RU" dirty="0">
                <a:latin typeface="Times New Roman" pitchFamily="18" charset="0"/>
                <a:cs typeface="Times New Roman" pitchFamily="18" charset="0"/>
              </a:rPr>
              <a:t>1. Эти команды и вышли в окончательный финал.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2</a:t>
            </a:r>
            <a:r>
              <a:rPr lang="ru-RU" dirty="0">
                <a:latin typeface="Times New Roman" pitchFamily="18" charset="0"/>
                <a:cs typeface="Times New Roman" pitchFamily="18" charset="0"/>
              </a:rPr>
              <a:t>. На территории </a:t>
            </a:r>
            <a:r>
              <a:rPr lang="ru-RU" dirty="0" err="1">
                <a:latin typeface="Times New Roman" pitchFamily="18" charset="0"/>
                <a:cs typeface="Times New Roman" pitchFamily="18" charset="0"/>
              </a:rPr>
              <a:t>Замчища</a:t>
            </a:r>
            <a:r>
              <a:rPr lang="ru-RU" dirty="0">
                <a:latin typeface="Times New Roman" pitchFamily="18" charset="0"/>
                <a:cs typeface="Times New Roman" pitchFamily="18" charset="0"/>
              </a:rPr>
              <a:t> были обнаружены останки древнего храма.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3</a:t>
            </a:r>
            <a:r>
              <a:rPr lang="ru-RU" dirty="0">
                <a:latin typeface="Times New Roman" pitchFamily="18" charset="0"/>
                <a:cs typeface="Times New Roman" pitchFamily="18" charset="0"/>
              </a:rPr>
              <a:t>.	Наведывались в эту деревню этнографы, изучали местный быт, записывали народный фольклор</a:t>
            </a:r>
            <a:r>
              <a:rPr lang="ru-RU" dirty="0" smtClean="0">
                <a:latin typeface="Times New Roman" pitchFamily="18" charset="0"/>
                <a:cs typeface="Times New Roman" pitchFamily="18" charset="0"/>
              </a:rPr>
              <a:t>.</a:t>
            </a:r>
          </a:p>
          <a:p>
            <a:pPr marL="114300"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4. С правой стороны дороги — лесистая </a:t>
            </a:r>
            <a:r>
              <a:rPr lang="ru-RU" dirty="0" err="1">
                <a:latin typeface="Times New Roman" pitchFamily="18" charset="0"/>
                <a:cs typeface="Times New Roman" pitchFamily="18" charset="0"/>
              </a:rPr>
              <a:t>Налибокская</a:t>
            </a:r>
            <a:r>
              <a:rPr lang="ru-RU" dirty="0">
                <a:latin typeface="Times New Roman" pitchFamily="18" charset="0"/>
                <a:cs typeface="Times New Roman" pitchFamily="18" charset="0"/>
              </a:rPr>
              <a:t> пуща.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5</a:t>
            </a:r>
            <a:r>
              <a:rPr lang="ru-RU" dirty="0">
                <a:latin typeface="Times New Roman" pitchFamily="18" charset="0"/>
                <a:cs typeface="Times New Roman" pitchFamily="18" charset="0"/>
              </a:rPr>
              <a:t>. Услышав звонок в дверь, Ирина стала быстро надеваться.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6. </a:t>
            </a:r>
            <a:r>
              <a:rPr lang="ru-RU" dirty="0">
                <a:latin typeface="Times New Roman" pitchFamily="18" charset="0"/>
                <a:cs typeface="Times New Roman" pitchFamily="18" charset="0"/>
              </a:rPr>
              <a:t>Наша задача — завершить внедрение стандартов в этом текущем году.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7. </a:t>
            </a:r>
            <a:r>
              <a:rPr lang="ru-RU" dirty="0">
                <a:latin typeface="Times New Roman" pitchFamily="18" charset="0"/>
                <a:cs typeface="Times New Roman" pitchFamily="18" charset="0"/>
              </a:rPr>
              <a:t>Мы предприняли областную комплексную программу "Кадры: 2005— 2007 годы".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8. </a:t>
            </a:r>
            <a:r>
              <a:rPr lang="ru-RU" dirty="0">
                <a:latin typeface="Times New Roman" pitchFamily="18" charset="0"/>
                <a:cs typeface="Times New Roman" pitchFamily="18" charset="0"/>
              </a:rPr>
              <a:t>Кирилл вышел во двор, набрал поленницу дров и принес к печке. </a:t>
            </a:r>
            <a:endParaRPr lang="ru-RU" dirty="0" smtClean="0">
              <a:latin typeface="Times New Roman" pitchFamily="18" charset="0"/>
              <a:cs typeface="Times New Roman" pitchFamily="18" charset="0"/>
            </a:endParaRPr>
          </a:p>
          <a:p>
            <a:pPr marL="114300" indent="0" algn="just">
              <a:buNone/>
            </a:pPr>
            <a:r>
              <a:rPr lang="ru-RU" dirty="0" smtClean="0">
                <a:latin typeface="Times New Roman" pitchFamily="18" charset="0"/>
                <a:cs typeface="Times New Roman" pitchFamily="18" charset="0"/>
              </a:rPr>
              <a:t>9. </a:t>
            </a:r>
            <a:r>
              <a:rPr lang="ru-RU" dirty="0">
                <a:latin typeface="Times New Roman" pitchFamily="18" charset="0"/>
                <a:cs typeface="Times New Roman" pitchFamily="18" charset="0"/>
              </a:rPr>
              <a:t>Экскурсовод сказал что-то водителю по-латвийски.</a:t>
            </a:r>
          </a:p>
          <a:p>
            <a:endParaRPr lang="ru-RU" dirty="0"/>
          </a:p>
        </p:txBody>
      </p:sp>
    </p:spTree>
    <p:extLst>
      <p:ext uri="{BB962C8B-B14F-4D97-AF65-F5344CB8AC3E}">
        <p14:creationId xmlns:p14="http://schemas.microsoft.com/office/powerpoint/2010/main" val="1294123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Речевые </a:t>
            </a:r>
            <a:r>
              <a:rPr lang="ru-RU" sz="3600" b="1" dirty="0">
                <a:latin typeface="Times New Roman" pitchFamily="18" charset="0"/>
                <a:cs typeface="Times New Roman" pitchFamily="18" charset="0"/>
              </a:rPr>
              <a:t>ошибки, обусловленные нарушением фразеологических норм</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dirty="0"/>
              <a:t> </a:t>
            </a:r>
            <a:br>
              <a:rPr lang="ru-RU" dirty="0"/>
            </a:br>
            <a:r>
              <a:rPr lang="ru-RU" dirty="0" err="1" smtClean="0"/>
              <a:t>ескими</a:t>
            </a:r>
            <a:r>
              <a:rPr lang="ru-RU" dirty="0" smtClean="0"/>
              <a:t> </a:t>
            </a:r>
            <a:r>
              <a:rPr lang="ru-RU" dirty="0"/>
              <a:t>пятнами — одним словом, кровь с молоком.</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83322605"/>
              </p:ext>
            </p:extLst>
          </p:nvPr>
        </p:nvGraphicFramePr>
        <p:xfrm>
          <a:off x="457200" y="1600200"/>
          <a:ext cx="7620000" cy="457200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Вид ошибки</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Примеры</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Правильный вариант</a:t>
                      </a:r>
                      <a:endParaRPr lang="ru-RU" sz="2400" dirty="0">
                        <a:latin typeface="Times New Roman" pitchFamily="18" charset="0"/>
                        <a:cs typeface="Times New Roman" pitchFamily="18" charset="0"/>
                      </a:endParaRPr>
                    </a:p>
                  </a:txBody>
                  <a:tcPr/>
                </a:tc>
              </a:tr>
              <a:tr h="370840">
                <a:tc>
                  <a:txBody>
                    <a:bodyPr/>
                    <a:lstStyle/>
                    <a:p>
                      <a:r>
                        <a:rPr lang="ru-RU" sz="2400" kern="1200" dirty="0" smtClean="0">
                          <a:solidFill>
                            <a:schemeClr val="dk1"/>
                          </a:solidFill>
                          <a:effectLst/>
                          <a:latin typeface="+mn-lt"/>
                          <a:ea typeface="+mn-ea"/>
                          <a:cs typeface="+mn-cs"/>
                        </a:rPr>
                        <a:t>1. Употребление фразеологизмов в несвойственном им значении</a:t>
                      </a:r>
                      <a:endParaRPr lang="ru-RU" sz="2400" dirty="0"/>
                    </a:p>
                  </a:txBody>
                  <a:tcPr/>
                </a:tc>
                <a:tc>
                  <a:txBody>
                    <a:bodyPr/>
                    <a:lstStyle/>
                    <a:p>
                      <a:r>
                        <a:rPr lang="ru-RU" sz="2400" kern="1200" dirty="0" smtClean="0">
                          <a:solidFill>
                            <a:schemeClr val="dk1"/>
                          </a:solidFill>
                          <a:effectLst/>
                          <a:latin typeface="+mn-lt"/>
                          <a:ea typeface="+mn-ea"/>
                          <a:cs typeface="+mn-cs"/>
                        </a:rPr>
                        <a:t>Его лицо было бледное, с красными аллергическими пятнами — одним словом, кровь с молоком.</a:t>
                      </a:r>
                      <a:endParaRPr lang="ru-RU" sz="2400" dirty="0"/>
                    </a:p>
                  </a:txBody>
                  <a:tcPr/>
                </a:tc>
                <a:tc>
                  <a:txBody>
                    <a:bodyPr/>
                    <a:lstStyle/>
                    <a:p>
                      <a:r>
                        <a:rPr lang="ru-RU" sz="2400" kern="1200" dirty="0" smtClean="0">
                          <a:solidFill>
                            <a:schemeClr val="dk1"/>
                          </a:solidFill>
                          <a:effectLst/>
                          <a:latin typeface="+mn-lt"/>
                          <a:ea typeface="+mn-ea"/>
                          <a:cs typeface="+mn-cs"/>
                        </a:rPr>
                        <a:t>Фразеологизм кровь с молоком имеет значения: 1) здоровый, цветущий, с хорошим цветом лица (о человеке); 2) свежее, румяное (о лице)</a:t>
                      </a:r>
                      <a:endParaRPr lang="ru-RU" sz="2400" dirty="0"/>
                    </a:p>
                  </a:txBody>
                  <a:tcPr/>
                </a:tc>
              </a:tr>
            </a:tbl>
          </a:graphicData>
        </a:graphic>
      </p:graphicFrame>
    </p:spTree>
    <p:extLst>
      <p:ext uri="{BB962C8B-B14F-4D97-AF65-F5344CB8AC3E}">
        <p14:creationId xmlns:p14="http://schemas.microsoft.com/office/powerpoint/2010/main" val="3758611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Речевые </a:t>
            </a:r>
            <a:r>
              <a:rPr lang="ru-RU" sz="3600" b="1" dirty="0">
                <a:latin typeface="Times New Roman" pitchFamily="18" charset="0"/>
                <a:cs typeface="Times New Roman" pitchFamily="18" charset="0"/>
              </a:rPr>
              <a:t>ошибки, обусловленные нарушением фразеологических норм</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dirty="0"/>
              <a:t>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263785283"/>
              </p:ext>
            </p:extLst>
          </p:nvPr>
        </p:nvGraphicFramePr>
        <p:xfrm>
          <a:off x="457200" y="1600200"/>
          <a:ext cx="7859217" cy="5303520"/>
        </p:xfrm>
        <a:graphic>
          <a:graphicData uri="http://schemas.openxmlformats.org/drawingml/2006/table">
            <a:tbl>
              <a:tblPr firstRow="1" bandRow="1">
                <a:tableStyleId>{5C22544A-7EE6-4342-B048-85BDC9FD1C3A}</a:tableStyleId>
              </a:tblPr>
              <a:tblGrid>
                <a:gridCol w="2458616"/>
                <a:gridCol w="2780862"/>
                <a:gridCol w="2619739"/>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2. Нарушение лексического состава фразеологизма</a:t>
                      </a:r>
                      <a:endParaRPr lang="ru-RU" sz="2800" dirty="0">
                        <a:latin typeface="Times New Roman" pitchFamily="18" charset="0"/>
                        <a:cs typeface="Times New Roman" pitchFamily="18" charset="0"/>
                      </a:endParaRPr>
                    </a:p>
                  </a:txBody>
                  <a:tcPr/>
                </a:tc>
                <a:tc>
                  <a:txBody>
                    <a:bodyPr/>
                    <a:lstStyle/>
                    <a:p>
                      <a:pPr marL="514350" indent="-514350">
                        <a:buAutoNum type="arabicPeriod"/>
                      </a:pPr>
                      <a:r>
                        <a:rPr lang="ru-RU" sz="2800" kern="1200" dirty="0" smtClean="0">
                          <a:solidFill>
                            <a:schemeClr val="dk1"/>
                          </a:solidFill>
                          <a:effectLst/>
                          <a:latin typeface="Times New Roman" pitchFamily="18" charset="0"/>
                          <a:ea typeface="+mn-ea"/>
                          <a:cs typeface="Times New Roman" pitchFamily="18" charset="0"/>
                        </a:rPr>
                        <a:t>Иванов и Петров — одного поля птицы. </a:t>
                      </a:r>
                    </a:p>
                    <a:p>
                      <a:pPr marL="0" indent="0">
                        <a:buFontTx/>
                        <a:buNone/>
                      </a:pPr>
                      <a:r>
                        <a:rPr lang="ru-RU" sz="2800" kern="1200" dirty="0" smtClean="0">
                          <a:solidFill>
                            <a:schemeClr val="dk1"/>
                          </a:solidFill>
                          <a:effectLst/>
                          <a:latin typeface="Times New Roman" pitchFamily="18" charset="0"/>
                          <a:ea typeface="+mn-ea"/>
                          <a:cs typeface="Times New Roman" pitchFamily="18" charset="0"/>
                        </a:rPr>
                        <a:t>2. Ты такой мечтатель, постоянно витаешь в высоких облаках.</a:t>
                      </a:r>
                      <a:endParaRPr lang="ru-RU" sz="2800" dirty="0">
                        <a:latin typeface="Times New Roman" pitchFamily="18" charset="0"/>
                        <a:cs typeface="Times New Roman" pitchFamily="18" charset="0"/>
                      </a:endParaRPr>
                    </a:p>
                  </a:txBody>
                  <a:tcPr/>
                </a:tc>
                <a:tc>
                  <a:txBody>
                    <a:bodyPr/>
                    <a:lstStyle/>
                    <a:p>
                      <a:pPr marL="514350" indent="-514350">
                        <a:buAutoNum type="arabicPeriod"/>
                      </a:pPr>
                      <a:r>
                        <a:rPr lang="ru-RU" sz="2800" kern="1200" dirty="0" smtClean="0">
                          <a:solidFill>
                            <a:schemeClr val="dk1"/>
                          </a:solidFill>
                          <a:effectLst/>
                          <a:latin typeface="Times New Roman" pitchFamily="18" charset="0"/>
                          <a:ea typeface="+mn-ea"/>
                          <a:cs typeface="Times New Roman" pitchFamily="18" charset="0"/>
                        </a:rPr>
                        <a:t>Иванов и Петров — одного поля ягоды. </a:t>
                      </a:r>
                    </a:p>
                    <a:p>
                      <a:pPr marL="0" indent="0">
                        <a:buFontTx/>
                        <a:buNone/>
                      </a:pPr>
                      <a:r>
                        <a:rPr lang="ru-RU" sz="2800" kern="1200" dirty="0" smtClean="0">
                          <a:solidFill>
                            <a:schemeClr val="dk1"/>
                          </a:solidFill>
                          <a:effectLst/>
                          <a:latin typeface="Times New Roman" pitchFamily="18" charset="0"/>
                          <a:ea typeface="+mn-ea"/>
                          <a:cs typeface="Times New Roman" pitchFamily="18" charset="0"/>
                        </a:rPr>
                        <a:t>2. Ты такой мечтатель, постоянно витаешь в облаках.</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03142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Речевые </a:t>
            </a:r>
            <a:r>
              <a:rPr lang="ru-RU" sz="3600" b="1" dirty="0">
                <a:latin typeface="Times New Roman" pitchFamily="18" charset="0"/>
                <a:cs typeface="Times New Roman" pitchFamily="18" charset="0"/>
              </a:rPr>
              <a:t>ошибки, обусловленные нарушением фразеологических норм</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dirty="0"/>
              <a:t>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97089785"/>
              </p:ext>
            </p:extLst>
          </p:nvPr>
        </p:nvGraphicFramePr>
        <p:xfrm>
          <a:off x="251520" y="1600200"/>
          <a:ext cx="7825680" cy="5303520"/>
        </p:xfrm>
        <a:graphic>
          <a:graphicData uri="http://schemas.openxmlformats.org/drawingml/2006/table">
            <a:tbl>
              <a:tblPr firstRow="1" bandRow="1">
                <a:tableStyleId>{5C22544A-7EE6-4342-B048-85BDC9FD1C3A}</a:tableStyleId>
              </a:tblPr>
              <a:tblGrid>
                <a:gridCol w="1711511"/>
                <a:gridCol w="2070646"/>
                <a:gridCol w="4043523"/>
              </a:tblGrid>
              <a:tr h="370840">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Вид ошибки</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Примеры</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Правильный вариант</a:t>
                      </a:r>
                      <a:endParaRPr lang="ru-RU" sz="2400" dirty="0">
                        <a:latin typeface="Times New Roman" pitchFamily="18" charset="0"/>
                        <a:cs typeface="Times New Roman" pitchFamily="18" charset="0"/>
                      </a:endParaRPr>
                    </a:p>
                  </a:txBody>
                  <a:tcPr/>
                </a:tc>
              </a:tr>
              <a:tr h="370840">
                <a:tc>
                  <a:txBody>
                    <a:bodyPr/>
                    <a:lstStyle/>
                    <a:p>
                      <a:r>
                        <a:rPr lang="ru-RU" sz="2400" kern="1200" dirty="0" smtClean="0">
                          <a:solidFill>
                            <a:schemeClr val="dk1"/>
                          </a:solidFill>
                          <a:effectLst/>
                          <a:latin typeface="Times New Roman" pitchFamily="18" charset="0"/>
                          <a:ea typeface="+mn-ea"/>
                          <a:cs typeface="Times New Roman" pitchFamily="18" charset="0"/>
                        </a:rPr>
                        <a:t>3. Смешение фразеологизмов   (чаще </a:t>
                      </a:r>
                      <a:r>
                        <a:rPr lang="ru-RU" sz="2400" kern="1200" dirty="0" err="1" smtClean="0">
                          <a:solidFill>
                            <a:schemeClr val="dk1"/>
                          </a:solidFill>
                          <a:effectLst/>
                          <a:latin typeface="Times New Roman" pitchFamily="18" charset="0"/>
                          <a:ea typeface="+mn-ea"/>
                          <a:cs typeface="Times New Roman" pitchFamily="18" charset="0"/>
                        </a:rPr>
                        <a:t>синонимич-ных</a:t>
                      </a:r>
                      <a:r>
                        <a:rPr lang="ru-RU" sz="2400" kern="1200" dirty="0" smtClean="0">
                          <a:solidFill>
                            <a:schemeClr val="dk1"/>
                          </a:solidFill>
                          <a:effectLst/>
                          <a:latin typeface="Times New Roman" pitchFamily="18" charset="0"/>
                          <a:ea typeface="+mn-ea"/>
                          <a:cs typeface="Times New Roman" pitchFamily="18" charset="0"/>
                        </a:rPr>
                        <a:t>)</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Нечего всех стричь на один аршин.</a:t>
                      </a:r>
                      <a:endParaRPr lang="ru-RU" sz="2400" dirty="0">
                        <a:latin typeface="Times New Roman" pitchFamily="18" charset="0"/>
                        <a:cs typeface="Times New Roman" pitchFamily="18" charset="0"/>
                      </a:endParaRPr>
                    </a:p>
                  </a:txBody>
                  <a:tcPr/>
                </a:tc>
                <a:tc>
                  <a:txBody>
                    <a:bodyPr/>
                    <a:lstStyle/>
                    <a:p>
                      <a:pPr marL="342900" indent="-342900">
                        <a:buAutoNum type="arabicPeriod"/>
                      </a:pPr>
                      <a:r>
                        <a:rPr lang="ru-RU" sz="2400" kern="1200" dirty="0" smtClean="0">
                          <a:solidFill>
                            <a:schemeClr val="dk1"/>
                          </a:solidFill>
                          <a:effectLst/>
                          <a:latin typeface="Times New Roman" pitchFamily="18" charset="0"/>
                          <a:ea typeface="+mn-ea"/>
                          <a:cs typeface="Times New Roman" pitchFamily="18" charset="0"/>
                        </a:rPr>
                        <a:t>Нечего всех стричь под одну гребенку. </a:t>
                      </a:r>
                    </a:p>
                    <a:p>
                      <a:pPr marL="0" indent="0">
                        <a:buFontTx/>
                        <a:buNone/>
                      </a:pPr>
                      <a:r>
                        <a:rPr lang="ru-RU" sz="2400" kern="1200" dirty="0" smtClean="0">
                          <a:solidFill>
                            <a:schemeClr val="dk1"/>
                          </a:solidFill>
                          <a:effectLst/>
                          <a:latin typeface="Times New Roman" pitchFamily="18" charset="0"/>
                          <a:ea typeface="+mn-ea"/>
                          <a:cs typeface="Times New Roman" pitchFamily="18" charset="0"/>
                        </a:rPr>
                        <a:t>2. Нечего всех на один аршин мерить. (Синонимичные фразеологизмы: мерить на один аршин, т.е. подходить ко всем одинаково, без различий; стричь под одну гребенку, т.е. уравнивать всех в каком-либо отношении, не учитывать различий между кем-либо.)</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16242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642176432"/>
              </p:ext>
            </p:extLst>
          </p:nvPr>
        </p:nvGraphicFramePr>
        <p:xfrm>
          <a:off x="0" y="1600200"/>
          <a:ext cx="8388424" cy="4876800"/>
        </p:xfrm>
        <a:graphic>
          <a:graphicData uri="http://schemas.openxmlformats.org/drawingml/2006/table">
            <a:tbl>
              <a:tblPr firstRow="1" bandRow="1">
                <a:tableStyleId>{5C22544A-7EE6-4342-B048-85BDC9FD1C3A}</a:tableStyleId>
              </a:tblPr>
              <a:tblGrid>
                <a:gridCol w="2339752"/>
                <a:gridCol w="2664296"/>
                <a:gridCol w="3384376"/>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2. Нарушение лексической сочетаемости слов</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У Ирины карие волосы и зеленые глаза.</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У Ирины каштановые волосы и зеленые глаза. (Прилагательное карий имеет значение 'темно-коричневый', но сочетается только со словом глаза.)</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72757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a:latin typeface="Times New Roman" pitchFamily="18" charset="0"/>
                <a:cs typeface="Times New Roman" pitchFamily="18" charset="0"/>
              </a:rPr>
              <a:t/>
            </a:r>
            <a:br>
              <a:rPr lang="ru-RU" sz="3600" b="1" dirty="0">
                <a:latin typeface="Times New Roman" pitchFamily="18" charset="0"/>
                <a:cs typeface="Times New Roman" pitchFamily="18" charset="0"/>
              </a:rPr>
            </a:br>
            <a:r>
              <a:rPr lang="ru-RU" sz="3600" b="1" dirty="0" smtClean="0">
                <a:latin typeface="Times New Roman" pitchFamily="18" charset="0"/>
                <a:cs typeface="Times New Roman" pitchFamily="18" charset="0"/>
              </a:rPr>
              <a:t>Речевые </a:t>
            </a:r>
            <a:r>
              <a:rPr lang="ru-RU" sz="3600" b="1" dirty="0">
                <a:latin typeface="Times New Roman" pitchFamily="18" charset="0"/>
                <a:cs typeface="Times New Roman" pitchFamily="18" charset="0"/>
              </a:rPr>
              <a:t>ошибки, обусловленные нарушением фразеологических норм</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r>
              <a:rPr lang="ru-RU" dirty="0"/>
              <a:t>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46191773"/>
              </p:ext>
            </p:extLst>
          </p:nvPr>
        </p:nvGraphicFramePr>
        <p:xfrm>
          <a:off x="457200" y="1600200"/>
          <a:ext cx="7620000" cy="316992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4. Нарушение </a:t>
                      </a:r>
                      <a:r>
                        <a:rPr lang="ru-RU" sz="2800" kern="1200" dirty="0" err="1" smtClean="0">
                          <a:solidFill>
                            <a:schemeClr val="dk1"/>
                          </a:solidFill>
                          <a:effectLst/>
                          <a:latin typeface="Times New Roman" pitchFamily="18" charset="0"/>
                          <a:ea typeface="+mn-ea"/>
                          <a:cs typeface="Times New Roman" pitchFamily="18" charset="0"/>
                        </a:rPr>
                        <a:t>грамматичес</a:t>
                      </a:r>
                      <a:r>
                        <a:rPr lang="ru-RU" sz="2800" kern="1200" dirty="0" smtClean="0">
                          <a:solidFill>
                            <a:schemeClr val="dk1"/>
                          </a:solidFill>
                          <a:effectLst/>
                          <a:latin typeface="Times New Roman" pitchFamily="18" charset="0"/>
                          <a:ea typeface="+mn-ea"/>
                          <a:cs typeface="Times New Roman" pitchFamily="18" charset="0"/>
                        </a:rPr>
                        <a:t>-кой устойчивости фразеологизма</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Дед держал внука в ежовой рукавице.</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Дед держал внука в ежовых рукавицах.</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752023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1. Установите </a:t>
            </a:r>
            <a:r>
              <a:rPr lang="ru-RU" sz="2800" b="1" dirty="0">
                <a:latin typeface="Times New Roman" pitchFamily="18" charset="0"/>
                <a:cs typeface="Times New Roman" pitchFamily="18" charset="0"/>
              </a:rPr>
              <a:t>соответствие между фразеологизмами и их значениями:</a:t>
            </a:r>
            <a:endParaRPr lang="ru-RU" sz="28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01761877"/>
              </p:ext>
            </p:extLst>
          </p:nvPr>
        </p:nvGraphicFramePr>
        <p:xfrm>
          <a:off x="457200" y="1600200"/>
          <a:ext cx="7620000" cy="4114800"/>
        </p:xfrm>
        <a:graphic>
          <a:graphicData uri="http://schemas.openxmlformats.org/drawingml/2006/table">
            <a:tbl>
              <a:tblPr firstRow="1" bandRow="1">
                <a:tableStyleId>{5C22544A-7EE6-4342-B048-85BDC9FD1C3A}</a:tableStyleId>
              </a:tblPr>
              <a:tblGrid>
                <a:gridCol w="3322712"/>
                <a:gridCol w="4297288"/>
              </a:tblGrid>
              <a:tr h="370840">
                <a:tc>
                  <a:txBody>
                    <a:bodyPr/>
                    <a:lstStyle/>
                    <a:p>
                      <a:pPr algn="just"/>
                      <a:r>
                        <a:rPr lang="ru-RU" sz="2400" b="1" kern="1200" dirty="0" smtClean="0">
                          <a:solidFill>
                            <a:schemeClr val="lt1"/>
                          </a:solidFill>
                          <a:effectLst/>
                          <a:latin typeface="Times New Roman" pitchFamily="18" charset="0"/>
                          <a:ea typeface="+mn-ea"/>
                          <a:cs typeface="Times New Roman" pitchFamily="18" charset="0"/>
                        </a:rPr>
                        <a:t>А. Балалайка бесструнная</a:t>
                      </a:r>
                      <a:endParaRPr lang="ru-RU" sz="2400" dirty="0">
                        <a:latin typeface="Times New Roman" pitchFamily="18" charset="0"/>
                        <a:cs typeface="Times New Roman" pitchFamily="18" charset="0"/>
                      </a:endParaRPr>
                    </a:p>
                  </a:txBody>
                  <a:tcPr/>
                </a:tc>
                <a:tc>
                  <a:txBody>
                    <a:bodyPr/>
                    <a:lstStyle/>
                    <a:p>
                      <a:pPr algn="just"/>
                      <a:r>
                        <a:rPr lang="ru-RU" sz="2400" b="1" kern="1200" dirty="0" smtClean="0">
                          <a:solidFill>
                            <a:schemeClr val="lt1"/>
                          </a:solidFill>
                          <a:effectLst/>
                          <a:latin typeface="Times New Roman" pitchFamily="18" charset="0"/>
                          <a:ea typeface="+mn-ea"/>
                          <a:cs typeface="Times New Roman" pitchFamily="18" charset="0"/>
                        </a:rPr>
                        <a:t>1. О том, кто причастен к чему-либо неблаговидному, предосудительному</a:t>
                      </a:r>
                      <a:endParaRPr lang="ru-RU" sz="2400" dirty="0">
                        <a:latin typeface="Times New Roman" pitchFamily="18" charset="0"/>
                        <a:cs typeface="Times New Roman" pitchFamily="18" charset="0"/>
                      </a:endParaRPr>
                    </a:p>
                  </a:txBody>
                  <a:tcPr/>
                </a:tc>
              </a:tr>
              <a:tr h="370840">
                <a:tc>
                  <a:txBody>
                    <a:bodyPr/>
                    <a:lstStyle/>
                    <a:p>
                      <a:pPr algn="just"/>
                      <a:r>
                        <a:rPr lang="ru-RU" sz="2400" kern="1200" dirty="0" smtClean="0">
                          <a:solidFill>
                            <a:schemeClr val="dk1"/>
                          </a:solidFill>
                          <a:effectLst/>
                          <a:latin typeface="Times New Roman" pitchFamily="18" charset="0"/>
                          <a:ea typeface="+mn-ea"/>
                          <a:cs typeface="Times New Roman" pitchFamily="18" charset="0"/>
                        </a:rPr>
                        <a:t>Б. Рыльце в пушку</a:t>
                      </a:r>
                      <a:endParaRPr lang="ru-RU" sz="2400" dirty="0">
                        <a:latin typeface="Times New Roman" pitchFamily="18" charset="0"/>
                        <a:cs typeface="Times New Roman" pitchFamily="18" charset="0"/>
                      </a:endParaRPr>
                    </a:p>
                  </a:txBody>
                  <a:tcPr/>
                </a:tc>
                <a:tc>
                  <a:txBody>
                    <a:bodyPr/>
                    <a:lstStyle/>
                    <a:p>
                      <a:pPr algn="just"/>
                      <a:r>
                        <a:rPr lang="ru-RU" sz="2400" kern="1200" dirty="0" smtClean="0">
                          <a:solidFill>
                            <a:schemeClr val="dk1"/>
                          </a:solidFill>
                          <a:effectLst/>
                          <a:latin typeface="Times New Roman" pitchFamily="18" charset="0"/>
                          <a:ea typeface="+mn-ea"/>
                          <a:cs typeface="Times New Roman" pitchFamily="18" charset="0"/>
                        </a:rPr>
                        <a:t>2. Что-то неясное, непонятное, незнакомое</a:t>
                      </a:r>
                      <a:endParaRPr lang="ru-RU" sz="2400" dirty="0">
                        <a:latin typeface="Times New Roman" pitchFamily="18" charset="0"/>
                        <a:cs typeface="Times New Roman" pitchFamily="18" charset="0"/>
                      </a:endParaRPr>
                    </a:p>
                  </a:txBody>
                  <a:tcPr/>
                </a:tc>
              </a:tr>
              <a:tr h="370840">
                <a:tc>
                  <a:txBody>
                    <a:bodyPr/>
                    <a:lstStyle/>
                    <a:p>
                      <a:pPr algn="just"/>
                      <a:r>
                        <a:rPr lang="ru-RU" sz="2400" kern="1200" dirty="0" smtClean="0">
                          <a:solidFill>
                            <a:schemeClr val="dk1"/>
                          </a:solidFill>
                          <a:effectLst/>
                          <a:latin typeface="Times New Roman" pitchFamily="18" charset="0"/>
                          <a:ea typeface="+mn-ea"/>
                          <a:cs typeface="Times New Roman" pitchFamily="18" charset="0"/>
                        </a:rPr>
                        <a:t>В. Китайская грамота</a:t>
                      </a:r>
                      <a:endParaRPr lang="ru-RU" sz="2400" dirty="0">
                        <a:latin typeface="Times New Roman" pitchFamily="18" charset="0"/>
                        <a:cs typeface="Times New Roman" pitchFamily="18" charset="0"/>
                      </a:endParaRPr>
                    </a:p>
                  </a:txBody>
                  <a:tcPr/>
                </a:tc>
                <a:tc>
                  <a:txBody>
                    <a:bodyPr/>
                    <a:lstStyle/>
                    <a:p>
                      <a:pPr algn="just"/>
                      <a:r>
                        <a:rPr lang="ru-RU" sz="2400" kern="1200" dirty="0" smtClean="0">
                          <a:solidFill>
                            <a:schemeClr val="dk1"/>
                          </a:solidFill>
                          <a:effectLst/>
                          <a:latin typeface="Times New Roman" pitchFamily="18" charset="0"/>
                          <a:ea typeface="+mn-ea"/>
                          <a:cs typeface="Times New Roman" pitchFamily="18" charset="0"/>
                        </a:rPr>
                        <a:t>3. Очень болтливый, неделовой человек</a:t>
                      </a:r>
                      <a:endParaRPr lang="ru-RU" sz="2400" dirty="0">
                        <a:latin typeface="Times New Roman" pitchFamily="18" charset="0"/>
                        <a:cs typeface="Times New Roman" pitchFamily="18" charset="0"/>
                      </a:endParaRPr>
                    </a:p>
                  </a:txBody>
                  <a:tcPr/>
                </a:tc>
              </a:tr>
              <a:tr h="370840">
                <a:tc>
                  <a:txBody>
                    <a:bodyPr/>
                    <a:lstStyle/>
                    <a:p>
                      <a:pPr algn="just"/>
                      <a:r>
                        <a:rPr lang="ru-RU" sz="2400" kern="1200" dirty="0" smtClean="0">
                          <a:solidFill>
                            <a:schemeClr val="dk1"/>
                          </a:solidFill>
                          <a:effectLst/>
                          <a:latin typeface="Times New Roman" pitchFamily="18" charset="0"/>
                          <a:ea typeface="+mn-ea"/>
                          <a:cs typeface="Times New Roman" pitchFamily="18" charset="0"/>
                        </a:rPr>
                        <a:t>Г. Развесистая клюква</a:t>
                      </a:r>
                      <a:endParaRPr lang="ru-RU" sz="2400" dirty="0">
                        <a:latin typeface="Times New Roman" pitchFamily="18" charset="0"/>
                        <a:cs typeface="Times New Roman" pitchFamily="18" charset="0"/>
                      </a:endParaRPr>
                    </a:p>
                  </a:txBody>
                  <a:tcPr/>
                </a:tc>
                <a:tc>
                  <a:txBody>
                    <a:bodyPr/>
                    <a:lstStyle/>
                    <a:p>
                      <a:pPr algn="just"/>
                      <a:r>
                        <a:rPr lang="ru-RU" sz="2400" kern="1200" dirty="0" smtClean="0">
                          <a:solidFill>
                            <a:schemeClr val="dk1"/>
                          </a:solidFill>
                          <a:effectLst/>
                          <a:latin typeface="Times New Roman" pitchFamily="18" charset="0"/>
                          <a:ea typeface="+mn-ea"/>
                          <a:cs typeface="Times New Roman" pitchFamily="18" charset="0"/>
                        </a:rPr>
                        <a:t>4. Что-либо до нелепости неправдоподобное</a:t>
                      </a:r>
                      <a:endParaRPr lang="ru-RU" sz="2400" dirty="0">
                        <a:latin typeface="Times New Roman" pitchFamily="18" charset="0"/>
                        <a:cs typeface="Times New Roman" pitchFamily="18" charset="0"/>
                      </a:endParaRPr>
                    </a:p>
                  </a:txBody>
                  <a:tcPr/>
                </a:tc>
              </a:tr>
              <a:tr h="370840">
                <a:tc>
                  <a:txBody>
                    <a:bodyPr/>
                    <a:lstStyle/>
                    <a:p>
                      <a:pPr algn="just"/>
                      <a:r>
                        <a:rPr lang="ru-RU" sz="2400" kern="1200" dirty="0" smtClean="0">
                          <a:solidFill>
                            <a:schemeClr val="dk1"/>
                          </a:solidFill>
                          <a:effectLst/>
                          <a:latin typeface="Times New Roman" pitchFamily="18" charset="0"/>
                          <a:ea typeface="+mn-ea"/>
                          <a:cs typeface="Times New Roman" pitchFamily="18" charset="0"/>
                        </a:rPr>
                        <a:t>Д. От альфы до омеги</a:t>
                      </a:r>
                      <a:endParaRPr lang="ru-RU" sz="2400" dirty="0">
                        <a:latin typeface="Times New Roman" pitchFamily="18" charset="0"/>
                        <a:cs typeface="Times New Roman" pitchFamily="18" charset="0"/>
                      </a:endParaRPr>
                    </a:p>
                  </a:txBody>
                  <a:tcPr/>
                </a:tc>
                <a:tc>
                  <a:txBody>
                    <a:bodyPr/>
                    <a:lstStyle/>
                    <a:p>
                      <a:pPr algn="just"/>
                      <a:r>
                        <a:rPr lang="ru-RU" sz="2400" kern="1200" dirty="0" smtClean="0">
                          <a:solidFill>
                            <a:schemeClr val="dk1"/>
                          </a:solidFill>
                          <a:effectLst/>
                          <a:latin typeface="Times New Roman" pitchFamily="18" charset="0"/>
                          <a:ea typeface="+mn-ea"/>
                          <a:cs typeface="Times New Roman" pitchFamily="18" charset="0"/>
                        </a:rPr>
                        <a:t>5. От начала до конца</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876068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b="1" dirty="0" smtClean="0">
                <a:latin typeface="Times New Roman" pitchFamily="18" charset="0"/>
                <a:cs typeface="Times New Roman" pitchFamily="18" charset="0"/>
              </a:rPr>
              <a:t>2. Отметьте</a:t>
            </a:r>
            <a:r>
              <a:rPr lang="ru-RU" sz="2400" b="1" dirty="0">
                <a:latin typeface="Times New Roman" pitchFamily="18" charset="0"/>
                <a:cs typeface="Times New Roman" pitchFamily="18" charset="0"/>
              </a:rPr>
              <a:t>, какие из данных фразеологизмов-синонимов вам известны. Какое общее значение имеют эти фразеологизмы?</a:t>
            </a:r>
            <a:r>
              <a:rPr lang="ru-RU" dirty="0"/>
              <a:t/>
            </a:r>
            <a:br>
              <a:rPr lang="ru-RU" dirty="0"/>
            </a:br>
            <a:endParaRPr lang="ru-RU" dirty="0"/>
          </a:p>
        </p:txBody>
      </p:sp>
      <p:sp>
        <p:nvSpPr>
          <p:cNvPr id="3" name="Объект 2"/>
          <p:cNvSpPr>
            <a:spLocks noGrp="1"/>
          </p:cNvSpPr>
          <p:nvPr>
            <p:ph idx="1"/>
          </p:nvPr>
        </p:nvSpPr>
        <p:spPr/>
        <p:txBody>
          <a:bodyPr/>
          <a:lstStyle/>
          <a:p>
            <a:pPr marL="114300" indent="0" algn="just">
              <a:buNone/>
            </a:pPr>
            <a:r>
              <a:rPr lang="ru-RU" sz="3600" dirty="0" smtClean="0">
                <a:latin typeface="Times New Roman" pitchFamily="18" charset="0"/>
                <a:cs typeface="Times New Roman" pitchFamily="18" charset="0"/>
              </a:rPr>
              <a:t>	Не </a:t>
            </a:r>
            <a:r>
              <a:rPr lang="ru-RU" sz="3600" dirty="0">
                <a:latin typeface="Times New Roman" pitchFamily="18" charset="0"/>
                <a:cs typeface="Times New Roman" pitchFamily="18" charset="0"/>
              </a:rPr>
              <a:t>оставить камня на камне, разнести в щепки, стереть в порошок, развеять в прах, стереть с лица земли, разорвать в клочья, вырвать с корнем, выжечь каленым железом, предать огню и мечу, свести на нет, оставить рожки да ножки.</a:t>
            </a:r>
          </a:p>
          <a:p>
            <a:endParaRPr lang="ru-RU" dirty="0"/>
          </a:p>
        </p:txBody>
      </p:sp>
    </p:spTree>
    <p:extLst>
      <p:ext uri="{BB962C8B-B14F-4D97-AF65-F5344CB8AC3E}">
        <p14:creationId xmlns:p14="http://schemas.microsoft.com/office/powerpoint/2010/main" val="522945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3. Отметьте </a:t>
            </a:r>
            <a:r>
              <a:rPr lang="ru-RU" sz="3200" b="1" dirty="0">
                <a:latin typeface="Times New Roman" pitchFamily="18" charset="0"/>
                <a:cs typeface="Times New Roman" pitchFamily="18" charset="0"/>
              </a:rPr>
              <a:t>фразеологизмы, значение которых определено верно.</a:t>
            </a:r>
            <a:r>
              <a:rPr lang="ru-RU" dirty="0"/>
              <a:t/>
            </a:r>
            <a:br>
              <a:rPr lang="ru-RU" dirty="0"/>
            </a:br>
            <a:endParaRPr lang="ru-RU" dirty="0"/>
          </a:p>
        </p:txBody>
      </p:sp>
      <p:sp>
        <p:nvSpPr>
          <p:cNvPr id="3" name="Объект 2"/>
          <p:cNvSpPr>
            <a:spLocks noGrp="1"/>
          </p:cNvSpPr>
          <p:nvPr>
            <p:ph idx="1"/>
          </p:nvPr>
        </p:nvSpPr>
        <p:spPr/>
        <p:txBody>
          <a:bodyPr>
            <a:normAutofit/>
          </a:bodyPr>
          <a:lstStyle/>
          <a:p>
            <a:pPr marL="114300" lvl="0" indent="0" algn="just">
              <a:buNone/>
            </a:pPr>
            <a:r>
              <a:rPr lang="ru-RU" sz="2400" dirty="0" smtClean="0">
                <a:latin typeface="Times New Roman" pitchFamily="18" charset="0"/>
                <a:cs typeface="Times New Roman" pitchFamily="18" charset="0"/>
              </a:rPr>
              <a:t>1. </a:t>
            </a:r>
            <a:r>
              <a:rPr lang="ru-RU" sz="2400" b="1" dirty="0" smtClean="0">
                <a:latin typeface="Times New Roman" pitchFamily="18" charset="0"/>
                <a:cs typeface="Times New Roman" pitchFamily="18" charset="0"/>
              </a:rPr>
              <a:t>Гусь </a:t>
            </a:r>
            <a:r>
              <a:rPr lang="ru-RU" sz="2400" b="1" dirty="0">
                <a:latin typeface="Times New Roman" pitchFamily="18" charset="0"/>
                <a:cs typeface="Times New Roman" pitchFamily="18" charset="0"/>
              </a:rPr>
              <a:t>лапчатый </a:t>
            </a:r>
            <a:r>
              <a:rPr lang="ru-RU" sz="2400" dirty="0">
                <a:latin typeface="Times New Roman" pitchFamily="18" charset="0"/>
                <a:cs typeface="Times New Roman" pitchFamily="18" charset="0"/>
              </a:rPr>
              <a:t>— бесхитростный, тихий, скромный человек. </a:t>
            </a:r>
            <a:endParaRPr lang="ru-RU" sz="2400" dirty="0" smtClean="0">
              <a:latin typeface="Times New Roman" pitchFamily="18" charset="0"/>
              <a:cs typeface="Times New Roman" pitchFamily="18" charset="0"/>
            </a:endParaRPr>
          </a:p>
          <a:p>
            <a:pPr marL="114300" lvl="0" indent="0" algn="just">
              <a:buNone/>
            </a:pPr>
            <a:r>
              <a:rPr lang="ru-RU" sz="2400" dirty="0" smtClean="0">
                <a:latin typeface="Times New Roman" pitchFamily="18" charset="0"/>
                <a:cs typeface="Times New Roman" pitchFamily="18" charset="0"/>
              </a:rPr>
              <a:t>2</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Куда кривая вывезет </a:t>
            </a:r>
            <a:r>
              <a:rPr lang="ru-RU" sz="2400" dirty="0">
                <a:latin typeface="Times New Roman" pitchFamily="18" charset="0"/>
                <a:cs typeface="Times New Roman" pitchFamily="18" charset="0"/>
              </a:rPr>
              <a:t>— как получится, как выйдет. </a:t>
            </a:r>
            <a:endParaRPr lang="ru-RU" sz="2400" dirty="0" smtClean="0">
              <a:latin typeface="Times New Roman" pitchFamily="18" charset="0"/>
              <a:cs typeface="Times New Roman" pitchFamily="18" charset="0"/>
            </a:endParaRPr>
          </a:p>
          <a:p>
            <a:pPr marL="114300" lvl="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Прийти к шапочному разбору </a:t>
            </a:r>
            <a:r>
              <a:rPr lang="ru-RU" sz="2400" dirty="0">
                <a:latin typeface="Times New Roman" pitchFamily="18" charset="0"/>
                <a:cs typeface="Times New Roman" pitchFamily="18" charset="0"/>
              </a:rPr>
              <a:t>— прийти к открытию магазина, рынка. </a:t>
            </a:r>
            <a:endParaRPr lang="ru-RU" sz="2400" dirty="0" smtClean="0">
              <a:latin typeface="Times New Roman" pitchFamily="18" charset="0"/>
              <a:cs typeface="Times New Roman" pitchFamily="18" charset="0"/>
            </a:endParaRPr>
          </a:p>
          <a:p>
            <a:pPr marL="114300" lvl="0" indent="0" algn="just">
              <a:buNone/>
            </a:pPr>
            <a:r>
              <a:rPr lang="ru-RU" sz="2400" dirty="0" smtClean="0">
                <a:latin typeface="Times New Roman" pitchFamily="18" charset="0"/>
                <a:cs typeface="Times New Roman" pitchFamily="18" charset="0"/>
              </a:rPr>
              <a:t>4</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Дать от ворот поворот</a:t>
            </a:r>
            <a:r>
              <a:rPr lang="ru-RU" sz="2400" dirty="0">
                <a:latin typeface="Times New Roman" pitchFamily="18" charset="0"/>
                <a:cs typeface="Times New Roman" pitchFamily="18" charset="0"/>
              </a:rPr>
              <a:t> — указать дорогу </a:t>
            </a:r>
            <a:r>
              <a:rPr lang="ru-RU" sz="2400" dirty="0" smtClean="0">
                <a:latin typeface="Times New Roman" pitchFamily="18" charset="0"/>
                <a:cs typeface="Times New Roman" pitchFamily="18" charset="0"/>
              </a:rPr>
              <a:t>неправильно. </a:t>
            </a:r>
          </a:p>
          <a:p>
            <a:pPr marL="114300" lvl="0" indent="0" algn="just">
              <a:buNone/>
            </a:pP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Сума переметная </a:t>
            </a:r>
            <a:r>
              <a:rPr lang="ru-RU" sz="2400" dirty="0">
                <a:latin typeface="Times New Roman" pitchFamily="18" charset="0"/>
                <a:cs typeface="Times New Roman" pitchFamily="18" charset="0"/>
              </a:rPr>
              <a:t>— человеку легко меняющий свои убеждения, быстро переходящий на сторону противника.</a:t>
            </a:r>
          </a:p>
          <a:p>
            <a:pPr marL="114300" indent="0" algn="just">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789411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a:latin typeface="Times New Roman" pitchFamily="18" charset="0"/>
                <a:cs typeface="Times New Roman" pitchFamily="18" charset="0"/>
              </a:rPr>
              <a:t/>
            </a:r>
            <a:br>
              <a:rPr lang="ru-RU" sz="2800" b="1" dirty="0">
                <a:latin typeface="Times New Roman" pitchFamily="18" charset="0"/>
                <a:cs typeface="Times New Roman" pitchFamily="18" charset="0"/>
              </a:rPr>
            </a:br>
            <a:r>
              <a:rPr lang="ru-RU" sz="2800" b="1" dirty="0" smtClean="0">
                <a:latin typeface="Times New Roman" pitchFamily="18" charset="0"/>
                <a:cs typeface="Times New Roman" pitchFamily="18" charset="0"/>
              </a:rPr>
              <a:t>4. Отметьте </a:t>
            </a:r>
            <a:r>
              <a:rPr lang="ru-RU" sz="2800" b="1" dirty="0">
                <a:latin typeface="Times New Roman" pitchFamily="18" charset="0"/>
                <a:cs typeface="Times New Roman" pitchFamily="18" charset="0"/>
              </a:rPr>
              <a:t>предложения, в которых фразеологизмы употреблены в соответствии с их значением.</a:t>
            </a:r>
            <a:r>
              <a:rPr lang="ru-RU" dirty="0"/>
              <a:t/>
            </a:r>
            <a:br>
              <a:rPr lang="ru-RU" dirty="0"/>
            </a:br>
            <a:endParaRPr lang="ru-RU" dirty="0"/>
          </a:p>
        </p:txBody>
      </p:sp>
      <p:sp>
        <p:nvSpPr>
          <p:cNvPr id="3" name="Объект 2"/>
          <p:cNvSpPr>
            <a:spLocks noGrp="1"/>
          </p:cNvSpPr>
          <p:nvPr>
            <p:ph idx="1"/>
          </p:nvPr>
        </p:nvSpPr>
        <p:spPr/>
        <p:txBody>
          <a:bodyPr/>
          <a:lstStyle/>
          <a:p>
            <a:pPr marL="114300" lvl="0" indent="0" algn="just">
              <a:buNone/>
            </a:pPr>
            <a:r>
              <a:rPr lang="ru-RU" sz="2400" dirty="0" smtClean="0">
                <a:latin typeface="Times New Roman" pitchFamily="18" charset="0"/>
                <a:cs typeface="Times New Roman" pitchFamily="18" charset="0"/>
              </a:rPr>
              <a:t>1. Не </a:t>
            </a:r>
            <a:r>
              <a:rPr lang="ru-RU" sz="2400" dirty="0">
                <a:latin typeface="Times New Roman" pitchFamily="18" charset="0"/>
                <a:cs typeface="Times New Roman" pitchFamily="18" charset="0"/>
              </a:rPr>
              <a:t>посыпай себе голову пеплом: может, всё еще будет хорошо. </a:t>
            </a:r>
            <a:endParaRPr lang="ru-RU" sz="2400" dirty="0" smtClean="0">
              <a:latin typeface="Times New Roman" pitchFamily="18" charset="0"/>
              <a:cs typeface="Times New Roman" pitchFamily="18" charset="0"/>
            </a:endParaRPr>
          </a:p>
          <a:p>
            <a:pPr marL="114300" lvl="0" indent="0" algn="just">
              <a:buNone/>
            </a:pPr>
            <a:r>
              <a:rPr lang="ru-RU" sz="2400" dirty="0" smtClean="0">
                <a:latin typeface="Times New Roman" pitchFamily="18" charset="0"/>
                <a:cs typeface="Times New Roman" pitchFamily="18" charset="0"/>
              </a:rPr>
              <a:t>2</a:t>
            </a:r>
            <a:r>
              <a:rPr lang="ru-RU" sz="2400" dirty="0">
                <a:latin typeface="Times New Roman" pitchFamily="18" charset="0"/>
                <a:cs typeface="Times New Roman" pitchFamily="18" charset="0"/>
              </a:rPr>
              <a:t>. Петренко — дальний наш родственник, седьмая вода на киселе. </a:t>
            </a:r>
            <a:endParaRPr lang="ru-RU" sz="2400" dirty="0" smtClean="0">
              <a:latin typeface="Times New Roman" pitchFamily="18" charset="0"/>
              <a:cs typeface="Times New Roman" pitchFamily="18" charset="0"/>
            </a:endParaRPr>
          </a:p>
          <a:p>
            <a:pPr marL="114300" lvl="0" indent="0" algn="just">
              <a:buNone/>
            </a:pPr>
            <a:r>
              <a:rPr lang="ru-RU" sz="2400" dirty="0" smtClean="0">
                <a:latin typeface="Times New Roman" pitchFamily="18" charset="0"/>
                <a:cs typeface="Times New Roman" pitchFamily="18" charset="0"/>
              </a:rPr>
              <a:t>3</a:t>
            </a:r>
            <a:r>
              <a:rPr lang="ru-RU" sz="2400" dirty="0">
                <a:latin typeface="Times New Roman" pitchFamily="18" charset="0"/>
                <a:cs typeface="Times New Roman" pitchFamily="18" charset="0"/>
              </a:rPr>
              <a:t>. Зачем лезть в бутылку? Причин для возмущения никаких нет</a:t>
            </a:r>
            <a:r>
              <a:rPr lang="ru-RU" sz="2400" dirty="0" smtClean="0">
                <a:latin typeface="Times New Roman" pitchFamily="18" charset="0"/>
                <a:cs typeface="Times New Roman" pitchFamily="18" charset="0"/>
              </a:rPr>
              <a:t>.</a:t>
            </a:r>
          </a:p>
          <a:p>
            <a:pPr marL="114300" lv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4. Малыш искренне обиделся, и из его глаз тут же покатились огромные, с горох, крокодиловы слезы</a:t>
            </a:r>
            <a:r>
              <a:rPr lang="ru-RU" sz="2400" dirty="0" smtClean="0">
                <a:latin typeface="Times New Roman" pitchFamily="18" charset="0"/>
                <a:cs typeface="Times New Roman" pitchFamily="18" charset="0"/>
              </a:rPr>
              <a:t>.</a:t>
            </a:r>
          </a:p>
          <a:p>
            <a:pPr marL="114300" lv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5. Тут нельзя валить через пень колоду, надо всё делать быстро и качественно. </a:t>
            </a:r>
          </a:p>
          <a:p>
            <a:pPr marL="114300" indent="0" algn="just">
              <a:buNone/>
            </a:pPr>
            <a:endParaRPr lang="ru-RU" dirty="0"/>
          </a:p>
        </p:txBody>
      </p:sp>
    </p:spTree>
    <p:extLst>
      <p:ext uri="{BB962C8B-B14F-4D97-AF65-F5344CB8AC3E}">
        <p14:creationId xmlns:p14="http://schemas.microsoft.com/office/powerpoint/2010/main" val="3358409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5. Отметьте </a:t>
            </a:r>
            <a:r>
              <a:rPr lang="ru-RU" sz="2800" b="1" dirty="0">
                <a:latin typeface="Times New Roman" pitchFamily="18" charset="0"/>
                <a:cs typeface="Times New Roman" pitchFamily="18" charset="0"/>
              </a:rPr>
              <a:t>конструкции, в которых не нарушен лексический состав фразеологизмов.</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114300" lvl="0" indent="0" algn="just">
              <a:buNone/>
            </a:pPr>
            <a:r>
              <a:rPr lang="ru-RU" sz="3600" dirty="0" smtClean="0">
                <a:latin typeface="Times New Roman" pitchFamily="18" charset="0"/>
                <a:cs typeface="Times New Roman" pitchFamily="18" charset="0"/>
              </a:rPr>
              <a:t>1. Подлить </a:t>
            </a:r>
            <a:r>
              <a:rPr lang="ru-RU" sz="3600" dirty="0">
                <a:latin typeface="Times New Roman" pitchFamily="18" charset="0"/>
                <a:cs typeface="Times New Roman" pitchFamily="18" charset="0"/>
              </a:rPr>
              <a:t>жиру в огонь.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2</a:t>
            </a:r>
            <a:r>
              <a:rPr lang="ru-RU" sz="3600" dirty="0">
                <a:latin typeface="Times New Roman" pitchFamily="18" charset="0"/>
                <a:cs typeface="Times New Roman" pitchFamily="18" charset="0"/>
              </a:rPr>
              <a:t>. Пройти сквозь огонь, воду и железные трубы.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3</a:t>
            </a:r>
            <a:r>
              <a:rPr lang="ru-RU" sz="3600" dirty="0">
                <a:latin typeface="Times New Roman" pitchFamily="18" charset="0"/>
                <a:cs typeface="Times New Roman" pitchFamily="18" charset="0"/>
              </a:rPr>
              <a:t>. Буря в целом стакане воды</a:t>
            </a:r>
            <a:r>
              <a:rPr lang="ru-RU" sz="3600" dirty="0" smtClean="0">
                <a:latin typeface="Times New Roman" pitchFamily="18" charset="0"/>
                <a:cs typeface="Times New Roman" pitchFamily="18" charset="0"/>
              </a:rPr>
              <a:t>.</a:t>
            </a:r>
          </a:p>
          <a:p>
            <a:pPr marL="114300" lvl="0" indent="0" algn="just">
              <a:buNone/>
            </a:pP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4. Ни в медный грош не ставит.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5</a:t>
            </a:r>
            <a:r>
              <a:rPr lang="ru-RU" sz="3600" dirty="0">
                <a:latin typeface="Times New Roman" pitchFamily="18" charset="0"/>
                <a:cs typeface="Times New Roman" pitchFamily="18" charset="0"/>
              </a:rPr>
              <a:t>. Чужими руками жар загребать.</a:t>
            </a:r>
          </a:p>
          <a:p>
            <a:pPr marL="114300" indent="0">
              <a:buNone/>
            </a:pP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4175924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6. Отметьте </a:t>
            </a:r>
            <a:r>
              <a:rPr lang="ru-RU" sz="2800" b="1" dirty="0">
                <a:latin typeface="Times New Roman" pitchFamily="18" charset="0"/>
                <a:cs typeface="Times New Roman" pitchFamily="18" charset="0"/>
              </a:rPr>
              <a:t>предложения, в которых нарушен лексический состав фразеологизмов. Исправьте речевые ошибки.</a:t>
            </a:r>
            <a:r>
              <a:rPr lang="ru-RU" dirty="0"/>
              <a:t/>
            </a:r>
            <a:br>
              <a:rPr lang="ru-RU" dirty="0"/>
            </a:br>
            <a:endParaRPr lang="ru-RU" dirty="0"/>
          </a:p>
        </p:txBody>
      </p:sp>
      <p:sp>
        <p:nvSpPr>
          <p:cNvPr id="3" name="Объект 2"/>
          <p:cNvSpPr>
            <a:spLocks noGrp="1"/>
          </p:cNvSpPr>
          <p:nvPr>
            <p:ph idx="1"/>
          </p:nvPr>
        </p:nvSpPr>
        <p:spPr/>
        <p:txBody>
          <a:bodyPr/>
          <a:lstStyle/>
          <a:p>
            <a:pPr marL="114300" indent="0" algn="just">
              <a:buNone/>
            </a:pPr>
            <a:r>
              <a:rPr lang="ru-RU" sz="2800" dirty="0" smtClean="0">
                <a:latin typeface="Times New Roman" pitchFamily="18" charset="0"/>
                <a:cs typeface="Times New Roman" pitchFamily="18" charset="0"/>
              </a:rPr>
              <a:t>1. Почему </a:t>
            </a:r>
            <a:r>
              <a:rPr lang="ru-RU" sz="2800" dirty="0">
                <a:latin typeface="Times New Roman" pitchFamily="18" charset="0"/>
                <a:cs typeface="Times New Roman" pitchFamily="18" charset="0"/>
              </a:rPr>
              <a:t>ты без настроения, какая мошка тебя укусила?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Петю жена здорово под сапогом держит!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3</a:t>
            </a:r>
            <a:r>
              <a:rPr lang="ru-RU" sz="2800" dirty="0">
                <a:latin typeface="Times New Roman" pitchFamily="18" charset="0"/>
                <a:cs typeface="Times New Roman" pitchFamily="18" charset="0"/>
              </a:rPr>
              <a:t>. Эй, рвем подметки: сторож идет!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4</a:t>
            </a:r>
            <a:r>
              <a:rPr lang="ru-RU" sz="2800" dirty="0">
                <a:latin typeface="Times New Roman" pitchFamily="18" charset="0"/>
                <a:cs typeface="Times New Roman" pitchFamily="18" charset="0"/>
              </a:rPr>
              <a:t>. Факты надо не высасывать из чужого пальца, а кропотливо собирать. </a:t>
            </a:r>
            <a:endParaRPr lang="ru-RU" sz="2800" dirty="0" smtClean="0">
              <a:latin typeface="Times New Roman" pitchFamily="18" charset="0"/>
              <a:cs typeface="Times New Roman" pitchFamily="18" charset="0"/>
            </a:endParaRPr>
          </a:p>
          <a:p>
            <a:pPr marL="114300" indent="0" algn="just">
              <a:buNone/>
            </a:pPr>
            <a:r>
              <a:rPr lang="ru-RU" sz="2800" dirty="0" smtClean="0">
                <a:latin typeface="Times New Roman" pitchFamily="18" charset="0"/>
                <a:cs typeface="Times New Roman" pitchFamily="18" charset="0"/>
              </a:rPr>
              <a:t>5</a:t>
            </a:r>
            <a:r>
              <a:rPr lang="ru-RU" sz="2800" dirty="0">
                <a:latin typeface="Times New Roman" pitchFamily="18" charset="0"/>
                <a:cs typeface="Times New Roman" pitchFamily="18" charset="0"/>
              </a:rPr>
              <a:t>. Эх ты, грибник: в пяти соснах заблудился!</a:t>
            </a:r>
          </a:p>
          <a:p>
            <a:endParaRPr lang="ru-RU" dirty="0"/>
          </a:p>
        </p:txBody>
      </p:sp>
    </p:spTree>
    <p:extLst>
      <p:ext uri="{BB962C8B-B14F-4D97-AF65-F5344CB8AC3E}">
        <p14:creationId xmlns:p14="http://schemas.microsoft.com/office/powerpoint/2010/main" val="609420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7. Отметьте </a:t>
            </a:r>
            <a:r>
              <a:rPr lang="ru-RU" sz="2800" b="1" dirty="0">
                <a:latin typeface="Times New Roman" pitchFamily="18" charset="0"/>
                <a:cs typeface="Times New Roman" pitchFamily="18" charset="0"/>
              </a:rPr>
              <a:t>сочетания, в которых произошло смешение синонимичных фразеологизмов. </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114300" indent="0" algn="just">
              <a:buNone/>
            </a:pPr>
            <a:r>
              <a:rPr lang="ru-RU" b="1" dirty="0" smtClean="0"/>
              <a:t>	Запишите </a:t>
            </a:r>
            <a:r>
              <a:rPr lang="ru-RU" b="1" dirty="0"/>
              <a:t>эти фразеологизмы, устно объясните их значение.</a:t>
            </a:r>
            <a:endParaRPr lang="ru-RU" dirty="0"/>
          </a:p>
          <a:p>
            <a:pPr marL="114300" lvl="0" indent="0" algn="just">
              <a:buNone/>
            </a:pPr>
            <a:r>
              <a:rPr lang="ru-RU" sz="3200" dirty="0" smtClean="0">
                <a:latin typeface="Times New Roman" pitchFamily="18" charset="0"/>
                <a:cs typeface="Times New Roman" pitchFamily="18" charset="0"/>
              </a:rPr>
              <a:t>1. Подрубить </a:t>
            </a:r>
            <a:r>
              <a:rPr lang="ru-RU" sz="3200" dirty="0">
                <a:latin typeface="Times New Roman" pitchFamily="18" charset="0"/>
                <a:cs typeface="Times New Roman" pitchFamily="18" charset="0"/>
              </a:rPr>
              <a:t>под крылья. </a:t>
            </a:r>
            <a:endParaRPr lang="ru-RU" sz="3200" dirty="0" smtClean="0">
              <a:latin typeface="Times New Roman" pitchFamily="18" charset="0"/>
              <a:cs typeface="Times New Roman" pitchFamily="18" charset="0"/>
            </a:endParaRPr>
          </a:p>
          <a:p>
            <a:pPr marL="114300" lvl="0" indent="0" algn="just">
              <a:buNone/>
            </a:pPr>
            <a:r>
              <a:rPr lang="ru-RU" sz="3200" dirty="0" smtClean="0">
                <a:latin typeface="Times New Roman" pitchFamily="18" charset="0"/>
                <a:cs typeface="Times New Roman" pitchFamily="18" charset="0"/>
              </a:rPr>
              <a:t>2</a:t>
            </a:r>
            <a:r>
              <a:rPr lang="ru-RU" sz="3200" dirty="0">
                <a:latin typeface="Times New Roman" pitchFamily="18" charset="0"/>
                <a:cs typeface="Times New Roman" pitchFamily="18" charset="0"/>
              </a:rPr>
              <a:t>. Не стоит выеденного гроша</a:t>
            </a:r>
            <a:r>
              <a:rPr lang="ru-RU" sz="3200" dirty="0" smtClean="0">
                <a:latin typeface="Times New Roman" pitchFamily="18" charset="0"/>
                <a:cs typeface="Times New Roman" pitchFamily="18" charset="0"/>
              </a:rPr>
              <a:t>.</a:t>
            </a:r>
          </a:p>
          <a:p>
            <a:pPr marL="114300" lvl="0" indent="0" algn="just">
              <a:buNone/>
            </a:pPr>
            <a:r>
              <a:rPr lang="ru-RU" sz="3200" dirty="0" smtClean="0">
                <a:latin typeface="Times New Roman" pitchFamily="18" charset="0"/>
                <a:cs typeface="Times New Roman" pitchFamily="18" charset="0"/>
              </a:rPr>
              <a:t>3</a:t>
            </a:r>
            <a:r>
              <a:rPr lang="ru-RU" sz="3200" dirty="0">
                <a:latin typeface="Times New Roman" pitchFamily="18" charset="0"/>
                <a:cs typeface="Times New Roman" pitchFamily="18" charset="0"/>
              </a:rPr>
              <a:t>. Носиться как курица с писаной торбой. </a:t>
            </a:r>
            <a:endParaRPr lang="ru-RU" sz="3200" dirty="0" smtClean="0">
              <a:latin typeface="Times New Roman" pitchFamily="18" charset="0"/>
              <a:cs typeface="Times New Roman" pitchFamily="18" charset="0"/>
            </a:endParaRPr>
          </a:p>
          <a:p>
            <a:pPr marL="114300" lvl="0" indent="0" algn="just">
              <a:buNone/>
            </a:pPr>
            <a:r>
              <a:rPr lang="ru-RU" sz="3200" dirty="0" smtClean="0">
                <a:latin typeface="Times New Roman" pitchFamily="18" charset="0"/>
                <a:cs typeface="Times New Roman" pitchFamily="18" charset="0"/>
              </a:rPr>
              <a:t>4</a:t>
            </a:r>
            <a:r>
              <a:rPr lang="ru-RU" sz="3200" dirty="0">
                <a:latin typeface="Times New Roman" pitchFamily="18" charset="0"/>
                <a:cs typeface="Times New Roman" pitchFamily="18" charset="0"/>
              </a:rPr>
              <a:t>. Одним тестом мазаны</a:t>
            </a:r>
            <a:r>
              <a:rPr lang="ru-RU" sz="3200" dirty="0" smtClean="0">
                <a:latin typeface="Times New Roman" pitchFamily="18" charset="0"/>
                <a:cs typeface="Times New Roman" pitchFamily="18" charset="0"/>
              </a:rPr>
              <a:t>.</a:t>
            </a:r>
          </a:p>
          <a:p>
            <a:pPr marL="114300" lvl="0" indent="0" algn="just">
              <a:buNone/>
            </a:pP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5. Травленый воробей.</a:t>
            </a:r>
          </a:p>
          <a:p>
            <a:endParaRPr lang="ru-RU" dirty="0"/>
          </a:p>
        </p:txBody>
      </p:sp>
    </p:spTree>
    <p:extLst>
      <p:ext uri="{BB962C8B-B14F-4D97-AF65-F5344CB8AC3E}">
        <p14:creationId xmlns:p14="http://schemas.microsoft.com/office/powerpoint/2010/main" val="40053984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8. Исправьте </a:t>
            </a:r>
            <a:r>
              <a:rPr lang="ru-RU" sz="2800" b="1" dirty="0">
                <a:latin typeface="Times New Roman" pitchFamily="18" charset="0"/>
                <a:cs typeface="Times New Roman" pitchFamily="18" charset="0"/>
              </a:rPr>
              <a:t>ошибки, вызванные нарушением грамматической устойчивости фразеологизмов.</a:t>
            </a:r>
            <a:r>
              <a:rPr lang="ru-RU" dirty="0"/>
              <a:t/>
            </a:r>
            <a:br>
              <a:rPr lang="ru-RU" dirty="0"/>
            </a:br>
            <a:endParaRPr lang="ru-RU" dirty="0"/>
          </a:p>
        </p:txBody>
      </p:sp>
      <p:sp>
        <p:nvSpPr>
          <p:cNvPr id="3" name="Объект 2"/>
          <p:cNvSpPr>
            <a:spLocks noGrp="1"/>
          </p:cNvSpPr>
          <p:nvPr>
            <p:ph idx="1"/>
          </p:nvPr>
        </p:nvSpPr>
        <p:spPr/>
        <p:txBody>
          <a:bodyPr/>
          <a:lstStyle/>
          <a:p>
            <a:pPr marL="114300" lvl="0" indent="0" algn="just">
              <a:buNone/>
            </a:pPr>
            <a:r>
              <a:rPr lang="ru-RU" sz="3600" dirty="0" smtClean="0">
                <a:latin typeface="Times New Roman" pitchFamily="18" charset="0"/>
                <a:cs typeface="Times New Roman" pitchFamily="18" charset="0"/>
              </a:rPr>
              <a:t>1. Вставлять </a:t>
            </a:r>
            <a:r>
              <a:rPr lang="ru-RU" sz="3600" dirty="0">
                <a:latin typeface="Times New Roman" pitchFamily="18" charset="0"/>
                <a:cs typeface="Times New Roman" pitchFamily="18" charset="0"/>
              </a:rPr>
              <a:t>палку в колесо </a:t>
            </a:r>
            <a:r>
              <a:rPr lang="ru-RU" sz="3600" dirty="0" smtClean="0">
                <a:latin typeface="Times New Roman" pitchFamily="18" charset="0"/>
                <a:cs typeface="Times New Roman" pitchFamily="18" charset="0"/>
              </a:rPr>
              <a:t>—</a:t>
            </a:r>
          </a:p>
          <a:p>
            <a:pPr marL="114300" lvl="0" indent="0" algn="just">
              <a:buNone/>
            </a:pPr>
            <a:r>
              <a:rPr lang="ru-RU" sz="3600" dirty="0" smtClean="0">
                <a:latin typeface="Times New Roman" pitchFamily="18" charset="0"/>
                <a:cs typeface="Times New Roman" pitchFamily="18" charset="0"/>
              </a:rPr>
              <a:t> </a:t>
            </a:r>
            <a:r>
              <a:rPr lang="ru-RU" sz="3600" dirty="0">
                <a:latin typeface="Times New Roman" pitchFamily="18" charset="0"/>
                <a:cs typeface="Times New Roman" pitchFamily="18" charset="0"/>
              </a:rPr>
              <a:t>2. Колосс на глиняной ноге —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3</a:t>
            </a:r>
            <a:r>
              <a:rPr lang="ru-RU" sz="3600" dirty="0">
                <a:latin typeface="Times New Roman" pitchFamily="18" charset="0"/>
                <a:cs typeface="Times New Roman" pitchFamily="18" charset="0"/>
              </a:rPr>
              <a:t>. С открывающимся забралом —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4</a:t>
            </a:r>
            <a:r>
              <a:rPr lang="ru-RU" sz="3600" dirty="0">
                <a:latin typeface="Times New Roman" pitchFamily="18" charset="0"/>
                <a:cs typeface="Times New Roman" pitchFamily="18" charset="0"/>
              </a:rPr>
              <a:t>. Заблудившаяся овца — </a:t>
            </a:r>
            <a:endParaRPr lang="ru-RU" sz="3600" dirty="0" smtClean="0">
              <a:latin typeface="Times New Roman" pitchFamily="18" charset="0"/>
              <a:cs typeface="Times New Roman" pitchFamily="18" charset="0"/>
            </a:endParaRPr>
          </a:p>
          <a:p>
            <a:pPr marL="114300" lvl="0" indent="0" algn="just">
              <a:buNone/>
            </a:pPr>
            <a:r>
              <a:rPr lang="ru-RU" sz="3600" dirty="0" smtClean="0">
                <a:latin typeface="Times New Roman" pitchFamily="18" charset="0"/>
                <a:cs typeface="Times New Roman" pitchFamily="18" charset="0"/>
              </a:rPr>
              <a:t>5</a:t>
            </a:r>
            <a:r>
              <a:rPr lang="ru-RU" sz="3600" dirty="0">
                <a:latin typeface="Times New Roman" pitchFamily="18" charset="0"/>
                <a:cs typeface="Times New Roman" pitchFamily="18" charset="0"/>
              </a:rPr>
              <a:t>. Труд Сизифа —</a:t>
            </a:r>
          </a:p>
          <a:p>
            <a:endParaRPr lang="ru-RU" dirty="0"/>
          </a:p>
        </p:txBody>
      </p:sp>
    </p:spTree>
    <p:extLst>
      <p:ext uri="{BB962C8B-B14F-4D97-AF65-F5344CB8AC3E}">
        <p14:creationId xmlns:p14="http://schemas.microsoft.com/office/powerpoint/2010/main" val="4045786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9. Отметьте </a:t>
            </a:r>
            <a:r>
              <a:rPr lang="ru-RU" sz="3200" b="1" dirty="0">
                <a:latin typeface="Times New Roman" pitchFamily="18" charset="0"/>
                <a:cs typeface="Times New Roman" pitchFamily="18" charset="0"/>
              </a:rPr>
              <a:t>предложения без речевых ошибок.</a:t>
            </a:r>
            <a:r>
              <a:rPr lang="ru-RU" dirty="0"/>
              <a:t/>
            </a:r>
            <a:br>
              <a:rPr lang="ru-RU" dirty="0"/>
            </a:br>
            <a:endParaRPr lang="ru-RU" dirty="0"/>
          </a:p>
        </p:txBody>
      </p:sp>
      <p:sp>
        <p:nvSpPr>
          <p:cNvPr id="3" name="Объект 2"/>
          <p:cNvSpPr>
            <a:spLocks noGrp="1"/>
          </p:cNvSpPr>
          <p:nvPr>
            <p:ph idx="1"/>
          </p:nvPr>
        </p:nvSpPr>
        <p:spPr/>
        <p:txBody>
          <a:bodyPr/>
          <a:lstStyle/>
          <a:p>
            <a:pPr marL="114300" lvl="0" indent="0" algn="just">
              <a:buNone/>
            </a:pPr>
            <a:r>
              <a:rPr lang="ru-RU" sz="2800" dirty="0" smtClean="0">
                <a:latin typeface="Times New Roman" pitchFamily="18" charset="0"/>
                <a:cs typeface="Times New Roman" pitchFamily="18" charset="0"/>
              </a:rPr>
              <a:t>1. Наутро </a:t>
            </a:r>
            <a:r>
              <a:rPr lang="ru-RU" sz="2800" dirty="0">
                <a:latin typeface="Times New Roman" pitchFamily="18" charset="0"/>
                <a:cs typeface="Times New Roman" pitchFamily="18" charset="0"/>
              </a:rPr>
              <a:t>Арсений вскочил ни свет ни заря: часы показывали только половину пятого. </a:t>
            </a:r>
            <a:endParaRPr lang="ru-RU" sz="2800" dirty="0" smtClean="0">
              <a:latin typeface="Times New Roman" pitchFamily="18" charset="0"/>
              <a:cs typeface="Times New Roman" pitchFamily="18" charset="0"/>
            </a:endParaRPr>
          </a:p>
          <a:p>
            <a:pPr marL="114300" lvl="0" indent="0" algn="just">
              <a:buNone/>
            </a:pPr>
            <a:r>
              <a:rPr lang="ru-RU" sz="2800" dirty="0" smtClean="0">
                <a:latin typeface="Times New Roman" pitchFamily="18" charset="0"/>
                <a:cs typeface="Times New Roman" pitchFamily="18" charset="0"/>
              </a:rPr>
              <a:t>2</a:t>
            </a:r>
            <a:r>
              <a:rPr lang="ru-RU" sz="2800" dirty="0">
                <a:latin typeface="Times New Roman" pitchFamily="18" charset="0"/>
                <a:cs typeface="Times New Roman" pitchFamily="18" charset="0"/>
              </a:rPr>
              <a:t>. Иван ростом больше двух метров, настоящая коломенская верста. </a:t>
            </a:r>
            <a:endParaRPr lang="ru-RU" sz="2800" dirty="0" smtClean="0">
              <a:latin typeface="Times New Roman" pitchFamily="18" charset="0"/>
              <a:cs typeface="Times New Roman" pitchFamily="18" charset="0"/>
            </a:endParaRPr>
          </a:p>
          <a:p>
            <a:pPr marL="114300" lvl="0" indent="0" algn="just">
              <a:buNone/>
            </a:pPr>
            <a:r>
              <a:rPr lang="ru-RU" sz="2800" dirty="0" smtClean="0">
                <a:latin typeface="Times New Roman" pitchFamily="18" charset="0"/>
                <a:cs typeface="Times New Roman" pitchFamily="18" charset="0"/>
              </a:rPr>
              <a:t>3</a:t>
            </a:r>
            <a:r>
              <a:rPr lang="ru-RU" sz="2800" dirty="0">
                <a:latin typeface="Times New Roman" pitchFamily="18" charset="0"/>
                <a:cs typeface="Times New Roman" pitchFamily="18" charset="0"/>
              </a:rPr>
              <a:t>. Город достаточно большой, на кривой не объедешь. </a:t>
            </a:r>
            <a:endParaRPr lang="ru-RU" sz="2800" dirty="0" smtClean="0">
              <a:latin typeface="Times New Roman" pitchFamily="18" charset="0"/>
              <a:cs typeface="Times New Roman" pitchFamily="18" charset="0"/>
            </a:endParaRPr>
          </a:p>
          <a:p>
            <a:pPr marL="114300" lvl="0" indent="0" algn="just">
              <a:buNone/>
            </a:pPr>
            <a:r>
              <a:rPr lang="ru-RU" sz="2800" dirty="0" smtClean="0">
                <a:latin typeface="Times New Roman" pitchFamily="18" charset="0"/>
                <a:cs typeface="Times New Roman" pitchFamily="18" charset="0"/>
              </a:rPr>
              <a:t>4</a:t>
            </a:r>
            <a:r>
              <a:rPr lang="ru-RU" sz="2800" dirty="0">
                <a:latin typeface="Times New Roman" pitchFamily="18" charset="0"/>
                <a:cs typeface="Times New Roman" pitchFamily="18" charset="0"/>
              </a:rPr>
              <a:t>. Во всех ситуациях дед умел выйти живым из воды. </a:t>
            </a:r>
            <a:endParaRPr lang="ru-RU" sz="2800" dirty="0" smtClean="0">
              <a:latin typeface="Times New Roman" pitchFamily="18" charset="0"/>
              <a:cs typeface="Times New Roman" pitchFamily="18" charset="0"/>
            </a:endParaRPr>
          </a:p>
          <a:p>
            <a:pPr marL="114300" lvl="0" indent="0" algn="just">
              <a:buNone/>
            </a:pPr>
            <a:r>
              <a:rPr lang="ru-RU" sz="2800" dirty="0" smtClean="0">
                <a:latin typeface="Times New Roman" pitchFamily="18" charset="0"/>
                <a:cs typeface="Times New Roman" pitchFamily="18" charset="0"/>
              </a:rPr>
              <a:t>5</a:t>
            </a:r>
            <a:r>
              <a:rPr lang="ru-RU" sz="2800" dirty="0">
                <a:latin typeface="Times New Roman" pitchFamily="18" charset="0"/>
                <a:cs typeface="Times New Roman" pitchFamily="18" charset="0"/>
              </a:rPr>
              <a:t>. Не успел он бровью шевельнуть, как оказался укутанным в теплое одеяло. </a:t>
            </a:r>
            <a:endParaRPr lang="ru-RU" sz="28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401491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440282880"/>
              </p:ext>
            </p:extLst>
          </p:nvPr>
        </p:nvGraphicFramePr>
        <p:xfrm>
          <a:off x="179512" y="1600200"/>
          <a:ext cx="8208912" cy="5303520"/>
        </p:xfrm>
        <a:graphic>
          <a:graphicData uri="http://schemas.openxmlformats.org/drawingml/2006/table">
            <a:tbl>
              <a:tblPr firstRow="1" bandRow="1">
                <a:tableStyleId>{5C22544A-7EE6-4342-B048-85BDC9FD1C3A}</a:tableStyleId>
              </a:tblPr>
              <a:tblGrid>
                <a:gridCol w="1496912"/>
                <a:gridCol w="3592590"/>
                <a:gridCol w="3119410"/>
              </a:tblGrid>
              <a:tr h="370840">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Вид ошибки</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Примеры</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Правильный вариант</a:t>
                      </a:r>
                      <a:endParaRPr lang="ru-RU" sz="2400" dirty="0">
                        <a:latin typeface="Times New Roman" pitchFamily="18" charset="0"/>
                        <a:cs typeface="Times New Roman" pitchFamily="18" charset="0"/>
                      </a:endParaRPr>
                    </a:p>
                  </a:txBody>
                  <a:tcPr/>
                </a:tc>
              </a:tr>
              <a:tr h="370840">
                <a:tc>
                  <a:txBody>
                    <a:bodyPr/>
                    <a:lstStyle/>
                    <a:p>
                      <a:r>
                        <a:rPr lang="ru-RU" sz="2400" kern="1200" dirty="0" smtClean="0">
                          <a:solidFill>
                            <a:schemeClr val="dk1"/>
                          </a:solidFill>
                          <a:effectLst/>
                          <a:latin typeface="Times New Roman" pitchFamily="18" charset="0"/>
                          <a:ea typeface="+mn-ea"/>
                          <a:cs typeface="Times New Roman" pitchFamily="18" charset="0"/>
                        </a:rPr>
                        <a:t>3. </a:t>
                      </a:r>
                      <a:r>
                        <a:rPr lang="ru-RU" sz="2400" kern="1200" dirty="0" err="1" smtClean="0">
                          <a:solidFill>
                            <a:schemeClr val="dk1"/>
                          </a:solidFill>
                          <a:effectLst/>
                          <a:latin typeface="Times New Roman" pitchFamily="18" charset="0"/>
                          <a:ea typeface="+mn-ea"/>
                          <a:cs typeface="Times New Roman" pitchFamily="18" charset="0"/>
                        </a:rPr>
                        <a:t>Употреб-ление</a:t>
                      </a:r>
                      <a:r>
                        <a:rPr lang="ru-RU" sz="2400" kern="1200" dirty="0" smtClean="0">
                          <a:solidFill>
                            <a:schemeClr val="dk1"/>
                          </a:solidFill>
                          <a:effectLst/>
                          <a:latin typeface="Times New Roman" pitchFamily="18" charset="0"/>
                          <a:ea typeface="+mn-ea"/>
                          <a:cs typeface="Times New Roman" pitchFamily="18" charset="0"/>
                        </a:rPr>
                        <a:t> лишнего слова (речевая </a:t>
                      </a:r>
                      <a:r>
                        <a:rPr lang="ru-RU" sz="2400" kern="1200" dirty="0" err="1" smtClean="0">
                          <a:solidFill>
                            <a:schemeClr val="dk1"/>
                          </a:solidFill>
                          <a:effectLst/>
                          <a:latin typeface="Times New Roman" pitchFamily="18" charset="0"/>
                          <a:ea typeface="+mn-ea"/>
                          <a:cs typeface="Times New Roman" pitchFamily="18" charset="0"/>
                        </a:rPr>
                        <a:t>избыточ-ность</a:t>
                      </a:r>
                      <a:r>
                        <a:rPr lang="ru-RU" sz="2400" kern="1200" dirty="0" smtClean="0">
                          <a:solidFill>
                            <a:schemeClr val="dk1"/>
                          </a:solidFill>
                          <a:effectLst/>
                          <a:latin typeface="Times New Roman" pitchFamily="18" charset="0"/>
                          <a:ea typeface="+mn-ea"/>
                          <a:cs typeface="Times New Roman" pitchFamily="18" charset="0"/>
                        </a:rPr>
                        <a:t>)</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Моя бабушка любит народный фольклор.</a:t>
                      </a:r>
                    </a:p>
                    <a:p>
                      <a:r>
                        <a:rPr lang="ru-RU" sz="2400" kern="1200" dirty="0" smtClean="0">
                          <a:solidFill>
                            <a:schemeClr val="dk1"/>
                          </a:solidFill>
                          <a:effectLst/>
                          <a:latin typeface="Times New Roman" pitchFamily="18" charset="0"/>
                          <a:ea typeface="+mn-ea"/>
                          <a:cs typeface="Times New Roman" pitchFamily="18" charset="0"/>
                        </a:rPr>
                        <a:t> </a:t>
                      </a:r>
                    </a:p>
                    <a:p>
                      <a:endParaRPr lang="ru-RU" sz="2400" kern="1200" dirty="0" smtClean="0">
                        <a:solidFill>
                          <a:schemeClr val="dk1"/>
                        </a:solidFill>
                        <a:effectLst/>
                        <a:latin typeface="Times New Roman" pitchFamily="18" charset="0"/>
                        <a:ea typeface="+mn-ea"/>
                        <a:cs typeface="Times New Roman" pitchFamily="18" charset="0"/>
                      </a:endParaRPr>
                    </a:p>
                    <a:p>
                      <a:endParaRPr lang="ru-RU" sz="2400" kern="1200" dirty="0" smtClean="0">
                        <a:solidFill>
                          <a:schemeClr val="dk1"/>
                        </a:solidFill>
                        <a:effectLst/>
                        <a:latin typeface="Times New Roman" pitchFamily="18" charset="0"/>
                        <a:ea typeface="+mn-ea"/>
                        <a:cs typeface="Times New Roman" pitchFamily="18" charset="0"/>
                      </a:endParaRPr>
                    </a:p>
                    <a:p>
                      <a:endParaRPr lang="ru-RU" sz="2400" kern="1200" dirty="0" smtClean="0">
                        <a:solidFill>
                          <a:schemeClr val="dk1"/>
                        </a:solidFill>
                        <a:effectLst/>
                        <a:latin typeface="Times New Roman" pitchFamily="18" charset="0"/>
                        <a:ea typeface="+mn-ea"/>
                        <a:cs typeface="Times New Roman" pitchFamily="18" charset="0"/>
                      </a:endParaRPr>
                    </a:p>
                    <a:p>
                      <a:r>
                        <a:rPr lang="ru-RU" sz="2400" kern="1200" dirty="0" smtClean="0">
                          <a:solidFill>
                            <a:schemeClr val="dk1"/>
                          </a:solidFill>
                          <a:effectLst/>
                          <a:latin typeface="Times New Roman" pitchFamily="18" charset="0"/>
                          <a:ea typeface="+mn-ea"/>
                          <a:cs typeface="Times New Roman" pitchFamily="18" charset="0"/>
                        </a:rPr>
                        <a:t>В своем стихотворении "Смерть поэта" М. Ю. Лермонтов обличает тех, кто был виновен в гибели А. С. Пушкина.</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Моя бабушка любит фольклор. (Существительное фольклор имеет значение 'народное творчество'.) </a:t>
                      </a:r>
                    </a:p>
                    <a:p>
                      <a:r>
                        <a:rPr lang="ru-RU" sz="2400" kern="1200" dirty="0" smtClean="0">
                          <a:solidFill>
                            <a:schemeClr val="dk1"/>
                          </a:solidFill>
                          <a:effectLst/>
                          <a:latin typeface="Times New Roman" pitchFamily="18" charset="0"/>
                          <a:ea typeface="+mn-ea"/>
                          <a:cs typeface="Times New Roman" pitchFamily="18" charset="0"/>
                        </a:rPr>
                        <a:t>В стихотворении "Смерть поэта" М. Ю. Лермонтов обличает тех, кто был виновен в гибели А. С. Пушкина.</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5699550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10. Отметьте </a:t>
            </a:r>
            <a:r>
              <a:rPr lang="ru-RU" sz="2800" b="1" dirty="0">
                <a:latin typeface="Times New Roman" pitchFamily="18" charset="0"/>
                <a:cs typeface="Times New Roman" pitchFamily="18" charset="0"/>
              </a:rPr>
              <a:t>предложения с речевыми ошибками. Исправьте ошибки.</a:t>
            </a:r>
            <a:r>
              <a:rPr lang="ru-RU" dirty="0"/>
              <a:t/>
            </a:r>
            <a:br>
              <a:rPr lang="ru-RU" dirty="0"/>
            </a:br>
            <a:endParaRPr lang="ru-RU" dirty="0"/>
          </a:p>
        </p:txBody>
      </p:sp>
      <p:sp>
        <p:nvSpPr>
          <p:cNvPr id="3" name="Объект 2"/>
          <p:cNvSpPr>
            <a:spLocks noGrp="1"/>
          </p:cNvSpPr>
          <p:nvPr>
            <p:ph idx="1"/>
          </p:nvPr>
        </p:nvSpPr>
        <p:spPr>
          <a:xfrm>
            <a:off x="179512" y="1600200"/>
            <a:ext cx="7897688" cy="4800600"/>
          </a:xfrm>
        </p:spPr>
        <p:txBody>
          <a:bodyPr>
            <a:noAutofit/>
          </a:bodyPr>
          <a:lstStyle/>
          <a:p>
            <a:pPr marL="114300" lvl="0" indent="0" algn="just">
              <a:buNone/>
            </a:pPr>
            <a:r>
              <a:rPr lang="ru-RU" sz="3200" dirty="0" smtClean="0">
                <a:latin typeface="Times New Roman" pitchFamily="18" charset="0"/>
                <a:cs typeface="Times New Roman" pitchFamily="18" charset="0"/>
              </a:rPr>
              <a:t>1. Наши </a:t>
            </a:r>
            <a:r>
              <a:rPr lang="ru-RU" sz="3200" dirty="0">
                <a:latin typeface="Times New Roman" pitchFamily="18" charset="0"/>
                <a:cs typeface="Times New Roman" pitchFamily="18" charset="0"/>
              </a:rPr>
              <a:t>ребята не упадут носом в грязь. </a:t>
            </a:r>
            <a:endParaRPr lang="ru-RU" sz="3200" dirty="0" smtClean="0">
              <a:latin typeface="Times New Roman" pitchFamily="18" charset="0"/>
              <a:cs typeface="Times New Roman" pitchFamily="18" charset="0"/>
            </a:endParaRPr>
          </a:p>
          <a:p>
            <a:pPr marL="114300" lvl="0" indent="0" algn="just">
              <a:buNone/>
            </a:pPr>
            <a:r>
              <a:rPr lang="ru-RU" sz="3200" dirty="0" smtClean="0">
                <a:latin typeface="Times New Roman" pitchFamily="18" charset="0"/>
                <a:cs typeface="Times New Roman" pitchFamily="18" charset="0"/>
              </a:rPr>
              <a:t>2</a:t>
            </a:r>
            <a:r>
              <a:rPr lang="ru-RU" sz="3200" dirty="0">
                <a:latin typeface="Times New Roman" pitchFamily="18" charset="0"/>
                <a:cs typeface="Times New Roman" pitchFamily="18" charset="0"/>
              </a:rPr>
              <a:t>. Отлично сделано! Комар носа не подточит! </a:t>
            </a:r>
            <a:endParaRPr lang="ru-RU" sz="3200" dirty="0" smtClean="0">
              <a:latin typeface="Times New Roman" pitchFamily="18" charset="0"/>
              <a:cs typeface="Times New Roman" pitchFamily="18" charset="0"/>
            </a:endParaRPr>
          </a:p>
          <a:p>
            <a:pPr marL="114300" lvl="0" indent="0" algn="just">
              <a:buNone/>
            </a:pPr>
            <a:r>
              <a:rPr lang="ru-RU" sz="3200" dirty="0" smtClean="0">
                <a:latin typeface="Times New Roman" pitchFamily="18" charset="0"/>
                <a:cs typeface="Times New Roman" pitchFamily="18" charset="0"/>
              </a:rPr>
              <a:t>3</a:t>
            </a:r>
            <a:r>
              <a:rPr lang="ru-RU" sz="3200" dirty="0">
                <a:latin typeface="Times New Roman" pitchFamily="18" charset="0"/>
                <a:cs typeface="Times New Roman" pitchFamily="18" charset="0"/>
              </a:rPr>
              <a:t>. Прекращай курить фимиам, хватит этой лести. Лучше честно выскажи свое мнение</a:t>
            </a:r>
            <a:r>
              <a:rPr lang="ru-RU" sz="3200" dirty="0" smtClean="0">
                <a:latin typeface="Times New Roman" pitchFamily="18" charset="0"/>
                <a:cs typeface="Times New Roman" pitchFamily="18" charset="0"/>
              </a:rPr>
              <a:t>.</a:t>
            </a:r>
          </a:p>
          <a:p>
            <a:pPr marL="114300" lvl="0" indent="0" algn="just">
              <a:buNone/>
            </a:pP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4. У нашей хозяйки зимой льда не выпросишь. </a:t>
            </a:r>
            <a:endParaRPr lang="ru-RU" sz="3200" dirty="0" smtClean="0">
              <a:latin typeface="Times New Roman" pitchFamily="18" charset="0"/>
              <a:cs typeface="Times New Roman" pitchFamily="18" charset="0"/>
            </a:endParaRPr>
          </a:p>
          <a:p>
            <a:pPr marL="114300" lvl="0" indent="0" algn="just">
              <a:buNone/>
            </a:pPr>
            <a:r>
              <a:rPr lang="ru-RU" sz="3200" dirty="0" smtClean="0">
                <a:latin typeface="Times New Roman" pitchFamily="18" charset="0"/>
                <a:cs typeface="Times New Roman" pitchFamily="18" charset="0"/>
              </a:rPr>
              <a:t>5</a:t>
            </a:r>
            <a:r>
              <a:rPr lang="ru-RU" sz="3200" dirty="0">
                <a:latin typeface="Times New Roman" pitchFamily="18" charset="0"/>
                <a:cs typeface="Times New Roman" pitchFamily="18" charset="0"/>
              </a:rPr>
              <a:t>. Фрицев была чертовская дюжина, как раз тринадцать человек.</a:t>
            </a:r>
          </a:p>
          <a:p>
            <a:pPr marL="114300" indent="0">
              <a:buNone/>
            </a:pPr>
            <a:endParaRPr lang="ru-RU" sz="3200" dirty="0"/>
          </a:p>
        </p:txBody>
      </p:sp>
    </p:spTree>
    <p:extLst>
      <p:ext uri="{BB962C8B-B14F-4D97-AF65-F5344CB8AC3E}">
        <p14:creationId xmlns:p14="http://schemas.microsoft.com/office/powerpoint/2010/main" val="62181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968775730"/>
              </p:ext>
            </p:extLst>
          </p:nvPr>
        </p:nvGraphicFramePr>
        <p:xfrm>
          <a:off x="179511" y="1600200"/>
          <a:ext cx="8208913" cy="4876800"/>
        </p:xfrm>
        <a:graphic>
          <a:graphicData uri="http://schemas.openxmlformats.org/drawingml/2006/table">
            <a:tbl>
              <a:tblPr firstRow="1" bandRow="1">
                <a:tableStyleId>{5C22544A-7EE6-4342-B048-85BDC9FD1C3A}</a:tableStyleId>
              </a:tblPr>
              <a:tblGrid>
                <a:gridCol w="3096345"/>
                <a:gridCol w="3024336"/>
                <a:gridCol w="2088232"/>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err="1" smtClean="0">
                          <a:solidFill>
                            <a:schemeClr val="lt1"/>
                          </a:solidFill>
                          <a:effectLst/>
                          <a:latin typeface="Times New Roman" pitchFamily="18" charset="0"/>
                          <a:ea typeface="+mn-ea"/>
                          <a:cs typeface="Times New Roman" pitchFamily="18" charset="0"/>
                        </a:rPr>
                        <a:t>Правиль-ный</a:t>
                      </a:r>
                      <a:r>
                        <a:rPr lang="ru-RU" sz="2800" b="1" kern="1200" dirty="0" smtClean="0">
                          <a:solidFill>
                            <a:schemeClr val="lt1"/>
                          </a:solidFill>
                          <a:effectLst/>
                          <a:latin typeface="Times New Roman" pitchFamily="18" charset="0"/>
                          <a:ea typeface="+mn-ea"/>
                          <a:cs typeface="Times New Roman" pitchFamily="18" charset="0"/>
                        </a:rPr>
                        <a:t>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4. Пропуск необходимого слова, приводящий к искажению мысли или подмене понятий (речевая недостаточность)</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 читальный зал в одежде не входить!</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В читальный зал в верхней одежде не входить!</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204462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32003979"/>
              </p:ext>
            </p:extLst>
          </p:nvPr>
        </p:nvGraphicFramePr>
        <p:xfrm>
          <a:off x="457200" y="1600200"/>
          <a:ext cx="7620000" cy="530352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5. Употребление многозначных слов или омонимов, приводящее к двусмысленно-</a:t>
                      </a:r>
                      <a:r>
                        <a:rPr lang="ru-RU" sz="2800" kern="1200" dirty="0" err="1" smtClean="0">
                          <a:solidFill>
                            <a:schemeClr val="dk1"/>
                          </a:solidFill>
                          <a:effectLst/>
                          <a:latin typeface="Times New Roman" pitchFamily="18" charset="0"/>
                          <a:ea typeface="+mn-ea"/>
                          <a:cs typeface="Times New Roman" pitchFamily="18" charset="0"/>
                        </a:rPr>
                        <a:t>сти</a:t>
                      </a:r>
                      <a:r>
                        <a:rPr lang="ru-RU" sz="2800" kern="1200" dirty="0" smtClean="0">
                          <a:solidFill>
                            <a:schemeClr val="dk1"/>
                          </a:solidFill>
                          <a:effectLst/>
                          <a:latin typeface="Times New Roman" pitchFamily="18" charset="0"/>
                          <a:ea typeface="+mn-ea"/>
                          <a:cs typeface="Times New Roman" pitchFamily="18" charset="0"/>
                        </a:rPr>
                        <a:t> </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На  олимпиаде  по русскому языку я потерял очки из-за невнимательности.</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На  олимпиаде  по русскому языку я потеря! баллы из-за невнимательности. (Очки —   баллы или оптический прибор?)</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586002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80524469"/>
              </p:ext>
            </p:extLst>
          </p:nvPr>
        </p:nvGraphicFramePr>
        <p:xfrm>
          <a:off x="179511" y="1600200"/>
          <a:ext cx="8208912" cy="4876800"/>
        </p:xfrm>
        <a:graphic>
          <a:graphicData uri="http://schemas.openxmlformats.org/drawingml/2006/table">
            <a:tbl>
              <a:tblPr firstRow="1" bandRow="1">
                <a:tableStyleId>{5C22544A-7EE6-4342-B048-85BDC9FD1C3A}</a:tableStyleId>
              </a:tblPr>
              <a:tblGrid>
                <a:gridCol w="2376265"/>
                <a:gridCol w="2851482"/>
                <a:gridCol w="2981165"/>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6. Двусмыслен-</a:t>
                      </a:r>
                      <a:r>
                        <a:rPr lang="ru-RU" sz="2800" kern="1200" dirty="0" err="1" smtClean="0">
                          <a:solidFill>
                            <a:schemeClr val="dk1"/>
                          </a:solidFill>
                          <a:effectLst/>
                          <a:latin typeface="Times New Roman" pitchFamily="18" charset="0"/>
                          <a:ea typeface="+mn-ea"/>
                          <a:cs typeface="Times New Roman" pitchFamily="18" charset="0"/>
                        </a:rPr>
                        <a:t>ность</a:t>
                      </a:r>
                      <a:r>
                        <a:rPr lang="ru-RU" sz="2800" kern="1200" dirty="0" smtClean="0">
                          <a:solidFill>
                            <a:schemeClr val="dk1"/>
                          </a:solidFill>
                          <a:effectLst/>
                          <a:latin typeface="Times New Roman" pitchFamily="18" charset="0"/>
                          <a:ea typeface="+mn-ea"/>
                          <a:cs typeface="Times New Roman" pitchFamily="18" charset="0"/>
                        </a:rPr>
                        <a:t> высказывания при неудачном </a:t>
                      </a:r>
                      <a:r>
                        <a:rPr lang="ru-RU" sz="2800" kern="1200" dirty="0" err="1" smtClean="0">
                          <a:solidFill>
                            <a:schemeClr val="dk1"/>
                          </a:solidFill>
                          <a:effectLst/>
                          <a:latin typeface="Times New Roman" pitchFamily="18" charset="0"/>
                          <a:ea typeface="+mn-ea"/>
                          <a:cs typeface="Times New Roman" pitchFamily="18" charset="0"/>
                        </a:rPr>
                        <a:t>использова-нии</a:t>
                      </a:r>
                      <a:r>
                        <a:rPr lang="ru-RU" sz="2800" kern="1200" dirty="0" smtClean="0">
                          <a:solidFill>
                            <a:schemeClr val="dk1"/>
                          </a:solidFill>
                          <a:effectLst/>
                          <a:latin typeface="Times New Roman" pitchFamily="18" charset="0"/>
                          <a:ea typeface="+mn-ea"/>
                          <a:cs typeface="Times New Roman" pitchFamily="18" charset="0"/>
                        </a:rPr>
                        <a:t> местоимений</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Профессор сказал ассистенту, что его предположение оказалось правильным.</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Профессор сказал, что предположение ассистента оказалось правильным. (Чье предположение: профессора или ассистента?)</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07194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85131621"/>
              </p:ext>
            </p:extLst>
          </p:nvPr>
        </p:nvGraphicFramePr>
        <p:xfrm>
          <a:off x="457200" y="1600200"/>
          <a:ext cx="7620000" cy="4937760"/>
        </p:xfrm>
        <a:graphic>
          <a:graphicData uri="http://schemas.openxmlformats.org/drawingml/2006/table">
            <a:tbl>
              <a:tblPr firstRow="1" bandRow="1">
                <a:tableStyleId>{5C22544A-7EE6-4342-B048-85BDC9FD1C3A}</a:tableStyleId>
              </a:tblPr>
              <a:tblGrid>
                <a:gridCol w="1810544"/>
                <a:gridCol w="2160240"/>
                <a:gridCol w="3649216"/>
              </a:tblGrid>
              <a:tr h="370840">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Вид ошибки</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Примеры</a:t>
                      </a:r>
                      <a:endParaRPr lang="ru-RU" sz="2400" dirty="0">
                        <a:latin typeface="Times New Roman" pitchFamily="18" charset="0"/>
                        <a:cs typeface="Times New Roman" pitchFamily="18" charset="0"/>
                      </a:endParaRPr>
                    </a:p>
                  </a:txBody>
                  <a:tcPr/>
                </a:tc>
                <a:tc>
                  <a:txBody>
                    <a:bodyPr/>
                    <a:lstStyle/>
                    <a:p>
                      <a:pPr algn="ctr"/>
                      <a:r>
                        <a:rPr lang="ru-RU" sz="2400" b="1" kern="1200" dirty="0" smtClean="0">
                          <a:solidFill>
                            <a:schemeClr val="lt1"/>
                          </a:solidFill>
                          <a:effectLst/>
                          <a:latin typeface="Times New Roman" pitchFamily="18" charset="0"/>
                          <a:ea typeface="+mn-ea"/>
                          <a:cs typeface="Times New Roman" pitchFamily="18" charset="0"/>
                        </a:rPr>
                        <a:t>Правильный вариант</a:t>
                      </a:r>
                      <a:endParaRPr lang="ru-RU" sz="2400" dirty="0">
                        <a:latin typeface="Times New Roman" pitchFamily="18" charset="0"/>
                        <a:cs typeface="Times New Roman" pitchFamily="18" charset="0"/>
                      </a:endParaRPr>
                    </a:p>
                  </a:txBody>
                  <a:tcPr/>
                </a:tc>
              </a:tr>
              <a:tr h="370840">
                <a:tc>
                  <a:txBody>
                    <a:bodyPr/>
                    <a:lstStyle/>
                    <a:p>
                      <a:r>
                        <a:rPr lang="ru-RU" sz="2400" kern="1200" dirty="0" smtClean="0">
                          <a:solidFill>
                            <a:schemeClr val="dk1"/>
                          </a:solidFill>
                          <a:effectLst/>
                          <a:latin typeface="Times New Roman" pitchFamily="18" charset="0"/>
                          <a:ea typeface="+mn-ea"/>
                          <a:cs typeface="Times New Roman" pitchFamily="18" charset="0"/>
                        </a:rPr>
                        <a:t>7. Смешение паронимов</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В ёлочном лесу зелёнки обычно не растут.</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effectLst/>
                          <a:latin typeface="Times New Roman" pitchFamily="18" charset="0"/>
                          <a:ea typeface="+mn-ea"/>
                          <a:cs typeface="Times New Roman" pitchFamily="18" charset="0"/>
                        </a:rPr>
                        <a:t>В  еловом  лесу  зелёнки  обычно  не растут. (Ёлочный —   относящийся к ёлке, украшенной к празднику:   ёлочные игрушки. Еловый —  1)  относящийся  к ели, состоящий   из елей: еловая  ветка, еловый лес; 2) сделанный  из  ели: еловый стол.)</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9991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b="1" dirty="0" smtClean="0">
                <a:latin typeface="Times New Roman" pitchFamily="18" charset="0"/>
                <a:cs typeface="Times New Roman" pitchFamily="18" charset="0"/>
              </a:rPr>
              <a:t>Речевые </a:t>
            </a:r>
            <a:r>
              <a:rPr lang="ru-RU" sz="4000" b="1" dirty="0">
                <a:latin typeface="Times New Roman" pitchFamily="18" charset="0"/>
                <a:cs typeface="Times New Roman" pitchFamily="18" charset="0"/>
              </a:rPr>
              <a:t>ошибки, обусловленные нарушением лексических норм</a:t>
            </a:r>
            <a:endParaRPr lang="ru-RU" sz="4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973424240"/>
              </p:ext>
            </p:extLst>
          </p:nvPr>
        </p:nvGraphicFramePr>
        <p:xfrm>
          <a:off x="457200" y="1600200"/>
          <a:ext cx="7620000" cy="487680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Вид ошибки</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Примеры</a:t>
                      </a:r>
                      <a:endParaRPr lang="ru-RU" sz="2800" dirty="0">
                        <a:latin typeface="Times New Roman" pitchFamily="18" charset="0"/>
                        <a:cs typeface="Times New Roman" pitchFamily="18" charset="0"/>
                      </a:endParaRPr>
                    </a:p>
                  </a:txBody>
                  <a:tcPr/>
                </a:tc>
                <a:tc>
                  <a:txBody>
                    <a:bodyPr/>
                    <a:lstStyle/>
                    <a:p>
                      <a:pPr algn="ctr"/>
                      <a:r>
                        <a:rPr lang="ru-RU" sz="2800" b="1" kern="1200" dirty="0" smtClean="0">
                          <a:solidFill>
                            <a:schemeClr val="lt1"/>
                          </a:solidFill>
                          <a:effectLst/>
                          <a:latin typeface="Times New Roman" pitchFamily="18" charset="0"/>
                          <a:ea typeface="+mn-ea"/>
                          <a:cs typeface="Times New Roman" pitchFamily="18" charset="0"/>
                        </a:rPr>
                        <a:t>Правильный вариант</a:t>
                      </a:r>
                      <a:endParaRPr lang="ru-RU" sz="2800" dirty="0">
                        <a:latin typeface="Times New Roman" pitchFamily="18" charset="0"/>
                        <a:cs typeface="Times New Roman" pitchFamily="18" charset="0"/>
                      </a:endParaRPr>
                    </a:p>
                  </a:txBody>
                  <a:tcPr/>
                </a:tc>
              </a:tr>
              <a:tr h="370840">
                <a:tc>
                  <a:txBody>
                    <a:bodyPr/>
                    <a:lstStyle/>
                    <a:p>
                      <a:r>
                        <a:rPr lang="ru-RU" sz="2800" kern="1200" dirty="0" smtClean="0">
                          <a:solidFill>
                            <a:schemeClr val="dk1"/>
                          </a:solidFill>
                          <a:effectLst/>
                          <a:latin typeface="Times New Roman" pitchFamily="18" charset="0"/>
                          <a:ea typeface="+mn-ea"/>
                          <a:cs typeface="Times New Roman" pitchFamily="18" charset="0"/>
                        </a:rPr>
                        <a:t>8. Неудачный выбор одного из синонимов</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Адвокат добивался, чтобы его подзащитного обелили.</a:t>
                      </a:r>
                      <a:endParaRPr lang="ru-RU" sz="2800" dirty="0">
                        <a:latin typeface="Times New Roman" pitchFamily="18" charset="0"/>
                        <a:cs typeface="Times New Roman" pitchFamily="18" charset="0"/>
                      </a:endParaRPr>
                    </a:p>
                  </a:txBody>
                  <a:tcPr/>
                </a:tc>
                <a:tc>
                  <a:txBody>
                    <a:bodyPr/>
                    <a:lstStyle/>
                    <a:p>
                      <a:r>
                        <a:rPr lang="ru-RU" sz="2800" kern="1200" dirty="0" smtClean="0">
                          <a:solidFill>
                            <a:schemeClr val="dk1"/>
                          </a:solidFill>
                          <a:effectLst/>
                          <a:latin typeface="Times New Roman" pitchFamily="18" charset="0"/>
                          <a:ea typeface="+mn-ea"/>
                          <a:cs typeface="Times New Roman" pitchFamily="18" charset="0"/>
                        </a:rPr>
                        <a:t>Адвокат добивался, чтобы его подзащитного оправдали. (Слово  обелить  имеет разговорную окраску.)</a:t>
                      </a:r>
                      <a:endParaRPr lang="ru-RU" sz="28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618037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98</TotalTime>
  <Words>1866</Words>
  <Application>Microsoft Office PowerPoint</Application>
  <PresentationFormat>Экран (4:3)</PresentationFormat>
  <Paragraphs>277</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Соседство</vt:lpstr>
      <vt:lpstr>Речевые нормы и речевые ошибки</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Речевые ошибки, обусловленные нарушением лексических норм</vt:lpstr>
      <vt:lpstr> 1. Отметьте слова, лексическое значение которых определено верно. </vt:lpstr>
      <vt:lpstr>2. Найдите слова, употребленные в несвойственном им значении. Объясните лексическое значение данных слов. </vt:lpstr>
      <vt:lpstr>3. Отметьте предложения, в которых предлог "благодаря" употреблен в соответствии с его значением. </vt:lpstr>
      <vt:lpstr>4. Выберите из данных в скобках предлогов тот, который уместен в предложенном высказывании. </vt:lpstr>
      <vt:lpstr> 5. Выберите из слов в скобках необходимые (с учетом лексической сочетаемости слов). </vt:lpstr>
      <vt:lpstr>6. Докажите, что в каждом из данных предложений есть речевая ошибка. </vt:lpstr>
      <vt:lpstr>6. Докажите, что в каждом из данных предложений есть речевая ошибка. </vt:lpstr>
      <vt:lpstr> 7. Отметьте предложения, в которых употребление многозначных слов или омонимов приводит к двусмысленности высказывания. Подчеркните данные слова. </vt:lpstr>
      <vt:lpstr> 8.  Подчеркните тот из паронимов, который уместен в предложенном словосочетании. </vt:lpstr>
      <vt:lpstr>9. Найдите и исправьте ошибки в употреблении паронимов.</vt:lpstr>
      <vt:lpstr> 10. Замените неуместно употребленные однокоренные слова синонимами. </vt:lpstr>
      <vt:lpstr> 11. Отметьте предложения, в которых допущено смешение лексики разных исторических эпох. Найдите неуместно употребленные слова, замените их необходимыми. </vt:lpstr>
      <vt:lpstr>  12. Пользуясь приведенной таблицей "Речевые ошибки, обусловленные нарушением лексических норм", определите вид речевой ошибки (поставьте соответствующий номер) </vt:lpstr>
      <vt:lpstr>13. Найдите речевые ошибки и охарактеризуйте их. </vt:lpstr>
      <vt:lpstr>    Речевые ошибки, обусловленные нарушением фразеологических норм   ескими пятнами — одним словом, кровь с молоком.</vt:lpstr>
      <vt:lpstr>  Речевые ошибки, обусловленные нарушением фразеологических норм   </vt:lpstr>
      <vt:lpstr>  Речевые ошибки, обусловленные нарушением фразеологических норм   </vt:lpstr>
      <vt:lpstr>  Речевые ошибки, обусловленные нарушением фразеологических норм   </vt:lpstr>
      <vt:lpstr>1. Установите соответствие между фразеологизмами и их значениями:</vt:lpstr>
      <vt:lpstr>  2. Отметьте, какие из данных фразеологизмов-синонимов вам известны. Какое общее значение имеют эти фразеологизмы? </vt:lpstr>
      <vt:lpstr> 3. Отметьте фразеологизмы, значение которых определено верно. </vt:lpstr>
      <vt:lpstr>  4. Отметьте предложения, в которых фразеологизмы употреблены в соответствии с их значением. </vt:lpstr>
      <vt:lpstr>5. Отметьте конструкции, в которых не нарушен лексический состав фразеологизмов. </vt:lpstr>
      <vt:lpstr> 6. Отметьте предложения, в которых нарушен лексический состав фразеологизмов. Исправьте речевые ошибки. </vt:lpstr>
      <vt:lpstr>7. Отметьте сочетания, в которых произошло смешение синонимичных фразеологизмов. </vt:lpstr>
      <vt:lpstr> 8. Исправьте ошибки, вызванные нарушением грамматической устойчивости фразеологизмов. </vt:lpstr>
      <vt:lpstr> 9. Отметьте предложения без речевых ошибок. </vt:lpstr>
      <vt:lpstr> 10. Отметьте предложения с речевыми ошибками. Исправьте ошибки.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Речевые нормы и речевые ошибки</dc:title>
  <dc:creator>Татьяна</dc:creator>
  <cp:lastModifiedBy>Татьяна</cp:lastModifiedBy>
  <cp:revision>26</cp:revision>
  <dcterms:created xsi:type="dcterms:W3CDTF">2015-01-12T18:41:33Z</dcterms:created>
  <dcterms:modified xsi:type="dcterms:W3CDTF">2015-01-12T20:22:36Z</dcterms:modified>
</cp:coreProperties>
</file>