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56" r:id="rId4"/>
    <p:sldId id="26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96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3BE5C-2380-4C63-8F42-5658C2E4F4A4}" type="datetimeFigureOut">
              <a:rPr lang="ru-RU" smtClean="0"/>
              <a:t>09.09.2016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34E3-8FFC-47BD-B1EC-AF21ADEA2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376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3BE5C-2380-4C63-8F42-5658C2E4F4A4}" type="datetimeFigureOut">
              <a:rPr lang="ru-RU" smtClean="0"/>
              <a:t>09.09.2016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34E3-8FFC-47BD-B1EC-AF21ADEA2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689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3BE5C-2380-4C63-8F42-5658C2E4F4A4}" type="datetimeFigureOut">
              <a:rPr lang="ru-RU" smtClean="0"/>
              <a:t>09.09.2016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34E3-8FFC-47BD-B1EC-AF21ADEA2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000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3BE5C-2380-4C63-8F42-5658C2E4F4A4}" type="datetimeFigureOut">
              <a:rPr lang="ru-RU" smtClean="0"/>
              <a:t>09.09.2016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34E3-8FFC-47BD-B1EC-AF21ADEA2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332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3BE5C-2380-4C63-8F42-5658C2E4F4A4}" type="datetimeFigureOut">
              <a:rPr lang="ru-RU" smtClean="0"/>
              <a:t>09.09.2016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34E3-8FFC-47BD-B1EC-AF21ADEA2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290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3BE5C-2380-4C63-8F42-5658C2E4F4A4}" type="datetimeFigureOut">
              <a:rPr lang="ru-RU" smtClean="0"/>
              <a:t>09.09.2016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34E3-8FFC-47BD-B1EC-AF21ADEA2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225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3BE5C-2380-4C63-8F42-5658C2E4F4A4}" type="datetimeFigureOut">
              <a:rPr lang="ru-RU" smtClean="0"/>
              <a:t>09.09.2016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34E3-8FFC-47BD-B1EC-AF21ADEA2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105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3BE5C-2380-4C63-8F42-5658C2E4F4A4}" type="datetimeFigureOut">
              <a:rPr lang="ru-RU" smtClean="0"/>
              <a:t>09.09.2016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34E3-8FFC-47BD-B1EC-AF21ADEA2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081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3BE5C-2380-4C63-8F42-5658C2E4F4A4}" type="datetimeFigureOut">
              <a:rPr lang="ru-RU" smtClean="0"/>
              <a:t>09.09.2016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34E3-8FFC-47BD-B1EC-AF21ADEA2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837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3BE5C-2380-4C63-8F42-5658C2E4F4A4}" type="datetimeFigureOut">
              <a:rPr lang="ru-RU" smtClean="0"/>
              <a:t>09.09.2016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34E3-8FFC-47BD-B1EC-AF21ADEA2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293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3BE5C-2380-4C63-8F42-5658C2E4F4A4}" type="datetimeFigureOut">
              <a:rPr lang="ru-RU" smtClean="0"/>
              <a:t>09.09.2016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34E3-8FFC-47BD-B1EC-AF21ADEA2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987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3BE5C-2380-4C63-8F42-5658C2E4F4A4}" type="datetimeFigureOut">
              <a:rPr lang="ru-RU" smtClean="0"/>
              <a:t>09.09.2016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E34E3-8FFC-47BD-B1EC-AF21ADEA2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065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3KgpEru9lh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644578"/>
            <a:ext cx="9144000" cy="3942412"/>
          </a:xfrm>
        </p:spPr>
        <p:txBody>
          <a:bodyPr>
            <a:normAutofit/>
          </a:bodyPr>
          <a:lstStyle/>
          <a:p>
            <a:pPr algn="l"/>
            <a:r>
              <a:rPr lang="ru-RU" sz="4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1. Возможность изучать  предмет на повышенном уровне</a:t>
            </a:r>
            <a:br>
              <a:rPr lang="ru-RU" sz="4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2. Относительная завершенность образования</a:t>
            </a:r>
            <a:br>
              <a:rPr lang="ru-RU" sz="4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3. </a:t>
            </a:r>
            <a:r>
              <a:rPr lang="ru-RU" sz="40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Компетентностный</a:t>
            </a:r>
            <a:r>
              <a:rPr lang="ru-RU" sz="4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подход</a:t>
            </a:r>
            <a:endParaRPr lang="be-BY" sz="4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384062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e-BY" b="1" dirty="0" smtClean="0"/>
              <a:t>Д</a:t>
            </a:r>
            <a:r>
              <a:rPr lang="ru-RU" b="1" dirty="0" err="1" smtClean="0"/>
              <a:t>изайн</a:t>
            </a:r>
            <a:r>
              <a:rPr lang="ru-RU" b="1" dirty="0" smtClean="0"/>
              <a:t>-проект</a:t>
            </a:r>
            <a:br>
              <a:rPr lang="ru-RU" b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«Комната для </a:t>
            </a:r>
            <a:r>
              <a:rPr lang="ru-RU" b="1" i="1" dirty="0" err="1" smtClean="0"/>
              <a:t>Штольца</a:t>
            </a:r>
            <a:r>
              <a:rPr lang="ru-RU" b="1" i="1" dirty="0" smtClean="0"/>
              <a:t>»</a:t>
            </a:r>
            <a:endParaRPr lang="ru-RU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273" y="1119455"/>
            <a:ext cx="2754803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28" y="2534969"/>
            <a:ext cx="7414788" cy="212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10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 Сначала дизайнер предлагает общее направление, стиль, в котором будет оформлено помещение. Как вы думаете, какой из современных стилей дизайна подошел бы для комнаты Андрея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Штольца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Обоснуйте свой ответ.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7717121"/>
              </p:ext>
            </p:extLst>
          </p:nvPr>
        </p:nvGraphicFramePr>
        <p:xfrm>
          <a:off x="838201" y="1568918"/>
          <a:ext cx="9614837" cy="46297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9644"/>
                <a:gridCol w="3151420"/>
                <a:gridCol w="1215006"/>
                <a:gridCol w="3948767"/>
              </a:tblGrid>
              <a:tr h="1714387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Лофт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Скандинавский стиль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1457682">
                <a:tc>
                  <a:txBody>
                    <a:bodyPr/>
                    <a:lstStyle/>
                    <a:p>
                      <a:r>
                        <a:rPr lang="ru-RU" dirty="0" smtClean="0"/>
                        <a:t>Прованс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Хай</a:t>
                      </a:r>
                      <a:r>
                        <a:rPr lang="ru-RU" baseline="0" dirty="0" smtClean="0"/>
                        <a:t> тек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1457682">
                <a:tc>
                  <a:txBody>
                    <a:bodyPr/>
                    <a:lstStyle/>
                    <a:p>
                      <a:r>
                        <a:rPr lang="ru-RU" dirty="0" smtClean="0"/>
                        <a:t>Классика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Эклектика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192" y="1480609"/>
            <a:ext cx="2675377" cy="15048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27214" y="2985508"/>
            <a:ext cx="2675378" cy="15881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214" y="4573676"/>
            <a:ext cx="2675378" cy="200653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431" y="1270531"/>
            <a:ext cx="3108506" cy="192505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732" y="4656903"/>
            <a:ext cx="2579839" cy="199387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423" y="2985508"/>
            <a:ext cx="3078459" cy="167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22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Как известно, внешнее отражает внутреннее. По комнате можно многое сказать о человеке, который в ней живет. И наоборот – зная человека, мы можем предположить, как выглядит его дом. Попробуйте придумать, как черты личности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Штольца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могут проявиться в интерьере его комнаты (цвета, линии, детали обстановки)?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Нарисуйте (опишите) комнату Андрея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Штольца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042" y="1886751"/>
            <a:ext cx="9795364" cy="269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5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318" y="-264462"/>
            <a:ext cx="10515600" cy="6425419"/>
          </a:xfrm>
        </p:spPr>
        <p:txBody>
          <a:bodyPr/>
          <a:lstStyle/>
          <a:p>
            <a:endParaRPr lang="be-BY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23" y="1"/>
            <a:ext cx="11422505" cy="7060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291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94676"/>
            <a:ext cx="9144000" cy="5516380"/>
          </a:xfrm>
        </p:spPr>
        <p:txBody>
          <a:bodyPr>
            <a:noAutofit/>
          </a:bodyPr>
          <a:lstStyle/>
          <a:p>
            <a:endParaRPr lang="ru-RU" sz="44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0014551"/>
              </p:ext>
            </p:extLst>
          </p:nvPr>
        </p:nvGraphicFramePr>
        <p:xfrm>
          <a:off x="1798820" y="629587"/>
          <a:ext cx="8739265" cy="47668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98229"/>
                <a:gridCol w="6041036"/>
              </a:tblGrid>
              <a:tr h="31779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kern="1800" dirty="0">
                          <a:effectLst/>
                        </a:rPr>
                        <a:t> </a:t>
                      </a:r>
                      <a:endParaRPr lang="be-BY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«Солнце мёртвых» (И. Шмелев) «Преподобный Сергий Радонежский» (Б. Зайцев), «Мы» (Е. Замятин), «Гамлет» (У. Шекспир), «Над пропастью во ржи» (Дж. Сэлинджер</a:t>
                      </a:r>
                      <a:r>
                        <a:rPr lang="ru-RU" sz="2400" dirty="0" smtClean="0">
                          <a:effectLst/>
                        </a:rPr>
                        <a:t>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 </a:t>
                      </a:r>
                      <a:endParaRPr lang="be-BY" sz="24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adu.by</a:t>
                      </a:r>
                      <a:endParaRPr lang="be-BY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29652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strike="sngStrike" kern="1800" dirty="0">
                          <a:effectLst/>
                        </a:rPr>
                        <a:t>М. Шолохов «Поднятая целина»</a:t>
                      </a:r>
                      <a:endParaRPr lang="be-BY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be-BY"/>
                    </a:p>
                  </a:txBody>
                  <a:tcPr/>
                </a:tc>
              </a:tr>
              <a:tr h="1059305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kern="1800" dirty="0">
                          <a:effectLst/>
                        </a:rPr>
                        <a:t>Расширены и дополнены разделы «Русская литература </a:t>
                      </a:r>
                      <a:r>
                        <a:rPr lang="en-US" sz="2000" kern="1800" dirty="0">
                          <a:effectLst/>
                        </a:rPr>
                        <a:t>XX </a:t>
                      </a:r>
                      <a:r>
                        <a:rPr lang="ru-RU" sz="2000" kern="1800" dirty="0">
                          <a:effectLst/>
                        </a:rPr>
                        <a:t>–</a:t>
                      </a:r>
                      <a:r>
                        <a:rPr lang="en-US" sz="2000" kern="1800" dirty="0">
                          <a:effectLst/>
                        </a:rPr>
                        <a:t>XXI </a:t>
                      </a:r>
                      <a:r>
                        <a:rPr lang="be-BY" sz="2000" kern="1800" dirty="0">
                          <a:effectLst/>
                        </a:rPr>
                        <a:t>века”, “Русскоязычная л</a:t>
                      </a:r>
                      <a:r>
                        <a:rPr lang="ru-RU" sz="2000" kern="1800" dirty="0">
                          <a:effectLst/>
                        </a:rPr>
                        <a:t>и</a:t>
                      </a:r>
                      <a:r>
                        <a:rPr lang="be-BY" sz="2000" kern="1800" dirty="0">
                          <a:effectLst/>
                        </a:rPr>
                        <a:t>тература Беларуси” (С. Алексиевич)</a:t>
                      </a:r>
                      <a:endParaRPr lang="be-BY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be-BY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439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структуре учебной программы</a:t>
            </a:r>
            <a:b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 2019 г.)</a:t>
            </a: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6718" y="1490646"/>
            <a:ext cx="10515600" cy="4351338"/>
          </a:xfrm>
        </p:spPr>
        <p:txBody>
          <a:bodyPr/>
          <a:lstStyle/>
          <a:p>
            <a:r>
              <a:rPr lang="en-US" dirty="0" smtClean="0"/>
              <a:t>IX</a:t>
            </a:r>
            <a:r>
              <a:rPr lang="ru-RU" dirty="0" smtClean="0"/>
              <a:t> класс – от литературы Древней Руси до современной литературы.</a:t>
            </a:r>
          </a:p>
          <a:p>
            <a:r>
              <a:rPr lang="en-US" dirty="0"/>
              <a:t>X</a:t>
            </a:r>
            <a:r>
              <a:rPr lang="ru-RU" dirty="0" smtClean="0"/>
              <a:t> класс – от Н.В. Гоголя до А.П. Чехова</a:t>
            </a:r>
          </a:p>
          <a:p>
            <a:r>
              <a:rPr lang="en-US" dirty="0" smtClean="0"/>
              <a:t>XI </a:t>
            </a:r>
            <a:r>
              <a:rPr lang="be-BY" dirty="0" smtClean="0"/>
              <a:t>класс – от М.Горького до современной литературы.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346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2324791"/>
              </p:ext>
            </p:extLst>
          </p:nvPr>
        </p:nvGraphicFramePr>
        <p:xfrm>
          <a:off x="731520" y="596766"/>
          <a:ext cx="10597415" cy="5831194"/>
        </p:xfrm>
        <a:graphic>
          <a:graphicData uri="http://schemas.openxmlformats.org/drawingml/2006/table">
            <a:tbl>
              <a:tblPr firstRow="1" firstCol="1" bandRow="1"/>
              <a:tblGrid>
                <a:gridCol w="3878183"/>
                <a:gridCol w="6719232"/>
              </a:tblGrid>
              <a:tr h="8971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журналист, литературный критик  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…написание статей, рецензий, отзывов, интервью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85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психолог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…составление психологического портрета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71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учитель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…подготовка учащимися фрагментов учебного занятия, создание дидактических игр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71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режиссер, сценарист, звукорежиссер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…постановка фрагментов произведений, подбор/ создание музыкального сопровождения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71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художник, дизайнер, фотограф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…подбор/создание иллюстраций (видеоряд, декорация, интерьер)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71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актер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…представление театральной миниатюры, мелодекламация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71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писатель, </a:t>
                      </a:r>
                      <a:r>
                        <a:rPr lang="be-BY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</a:t>
                      </a:r>
                      <a:r>
                        <a:rPr lang="be-BY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тературный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редактор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…написание альтернативных сюжетных линий, художественный перевод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757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err="1" smtClean="0"/>
              <a:t>Компетентностно</a:t>
            </a:r>
            <a:r>
              <a:rPr lang="ru-RU" sz="4000" b="1" dirty="0" smtClean="0"/>
              <a:t>-ориентированные задания: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200" dirty="0" smtClean="0"/>
              <a:t>- </a:t>
            </a:r>
            <a:r>
              <a:rPr lang="ru-RU" sz="3200" dirty="0"/>
              <a:t>моделируют жизненную ситуацию;</a:t>
            </a:r>
          </a:p>
          <a:p>
            <a:pPr marL="0" indent="0">
              <a:buNone/>
            </a:pPr>
            <a:r>
              <a:rPr lang="ru-RU" sz="3200" dirty="0"/>
              <a:t>-  предполагают обязательную аргументацию сделанного выбора;</a:t>
            </a:r>
          </a:p>
          <a:p>
            <a:pPr marL="0" indent="0">
              <a:buNone/>
            </a:pPr>
            <a:r>
              <a:rPr lang="ru-RU" sz="3200" dirty="0"/>
              <a:t>- направлены на самостоятельную работу учащихся;</a:t>
            </a:r>
          </a:p>
          <a:p>
            <a:pPr marL="0" indent="0">
              <a:buNone/>
            </a:pPr>
            <a:r>
              <a:rPr lang="ru-RU" sz="3200" dirty="0"/>
              <a:t>- имеют четкую визуальную структуру -  ситуация, формулировка задания, информация для выполнения, бланк для ответа.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073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9903" y="471638"/>
            <a:ext cx="10501162" cy="595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92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2173" y="144380"/>
            <a:ext cx="9856268" cy="635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45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39015"/>
            <a:ext cx="10515600" cy="5637948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Звук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Звуковое сопровождения спектакля не только помогает создать настроение, но, как и декорация, несет дополнительную смысловую нагрузку. Например, разговоры обитателей ночлежки, по задумке режиссера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Альфредо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Шапиро, проходят под нескончаемое монотонное «Болеро» Равеля. На первый взгляд, трудно представить более неподходящую музыку для этого спектакля – она кажется волшебным звуком из другой жизни. 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Послушайте произведение Равеля и попробуйте объяснить выбор режиссера.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 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Подберите произведение, которое могло бы стать музыкальным сопровождением к одной из сцен спектакля. Объясните свой выбор.</a:t>
            </a:r>
          </a:p>
          <a:p>
            <a:pPr marL="132080" indent="0" algn="just">
              <a:spcAft>
                <a:spcPts val="0"/>
              </a:spcAft>
              <a:buNone/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 algn="just">
              <a:spcAft>
                <a:spcPts val="0"/>
              </a:spcAft>
            </a:pP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3KgpEru9lhw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66354" y="3161211"/>
            <a:ext cx="2821577" cy="138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80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451</Words>
  <Application>Microsoft Office PowerPoint</Application>
  <PresentationFormat>Произвольный</PresentationFormat>
  <Paragraphs>53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1. Возможность изучать  предмет на повышенном уровне 2. Относительная завершенность образования 3. Компетентностный подход</vt:lpstr>
      <vt:lpstr>Презентация PowerPoint</vt:lpstr>
      <vt:lpstr>Презентация PowerPoint</vt:lpstr>
      <vt:lpstr>Изменения в структуре учебной программы (с 2019 г.)</vt:lpstr>
      <vt:lpstr>Презентация PowerPoint</vt:lpstr>
      <vt:lpstr>Компетентностно-ориентированные задания:</vt:lpstr>
      <vt:lpstr>Презентация PowerPoint</vt:lpstr>
      <vt:lpstr>Презентация PowerPoint</vt:lpstr>
      <vt:lpstr>Презентация PowerPoint</vt:lpstr>
      <vt:lpstr>Дизайн-проект  «Комната для Штольца»</vt:lpstr>
      <vt:lpstr>1.  Сначала дизайнер предлагает общее направление, стиль, в котором будет оформлено помещение. Как вы думаете, какой из современных стилей дизайна подошел бы для комнаты Андрея Штольца? Обоснуйте свой ответ. </vt:lpstr>
      <vt:lpstr>2. Как известно, внешнее отражает внутреннее. По комнате можно многое сказать о человеке, который в ней живет. И наоборот – зная человека, мы можем предположить, как выглядит его дом. Попробуйте придумать, как черты личности Штольца могут проявиться в интерьере его комнаты (цвета, линии, детали обстановки)?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профориентационной компетенции в процессе обучения русской литературе на III ступени общего среднего образования</dc:title>
  <dc:creator>Admin</dc:creator>
  <cp:lastModifiedBy>Катя</cp:lastModifiedBy>
  <cp:revision>26</cp:revision>
  <dcterms:created xsi:type="dcterms:W3CDTF">2016-03-03T14:21:21Z</dcterms:created>
  <dcterms:modified xsi:type="dcterms:W3CDTF">2016-09-09T05:54:39Z</dcterms:modified>
</cp:coreProperties>
</file>